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70" r:id="rId10"/>
    <p:sldId id="277" r:id="rId11"/>
    <p:sldId id="271" r:id="rId12"/>
    <p:sldId id="276" r:id="rId13"/>
    <p:sldId id="268" r:id="rId14"/>
    <p:sldId id="259" r:id="rId15"/>
    <p:sldId id="269" r:id="rId16"/>
    <p:sldId id="273" r:id="rId17"/>
    <p:sldId id="274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4234-F988-43C0-BDDD-D5A021C6A7B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D7C7-62FB-4F4B-A8DD-6A3CD42F0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c.ashford.edu/PDFHandouts/Style-Lists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https://awc.ashford.edu/PDFHandouts/Style-Lists.pdf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D7C7-62FB-4F4B-A8DD-6A3CD42F09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3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4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6942-63DF-4E22-A428-4868FB6CFFC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C1FA-8316-41A2-A407-73953761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wc.ashford.edu/PDFHandouts/Style-Lists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239" y="6297041"/>
            <a:ext cx="5212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https://awc.ashford.edu/PDFHandouts/Style-Lists.pdf</a:t>
            </a:r>
            <a:endParaRPr lang="en-US" dirty="0"/>
          </a:p>
        </p:txBody>
      </p:sp>
      <p:pic>
        <p:nvPicPr>
          <p:cNvPr id="1026" name="Picture 2" descr="Image result for sa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4769" l="5278" r="98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1334853"/>
            <a:ext cx="5932512" cy="54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now transparen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2933" cy="3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now transparen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" y="3267007"/>
            <a:ext cx="6112933" cy="3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now transparen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17" y="132359"/>
            <a:ext cx="6112933" cy="3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snow transparen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49" y="3465545"/>
            <a:ext cx="6112933" cy="32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112933" cy="6857999"/>
          </a:xfrm>
        </p:spPr>
        <p:txBody>
          <a:bodyPr anchor="ctr">
            <a:norm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Making a List</a:t>
            </a:r>
            <a:endParaRPr 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8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0428" y="1648933"/>
            <a:ext cx="6645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5 Minutes to Save Humanity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60917" y="4101075"/>
            <a:ext cx="5239735" cy="5056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799" y="4677229"/>
            <a:ext cx="2513485" cy="1570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9817" y="3934457"/>
            <a:ext cx="4512501" cy="370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7784">
            <a:off x="2127407" y="5839416"/>
            <a:ext cx="405904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1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3951E-6 L 0.87812 -0.61913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-3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desert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88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Lonely Island</a:t>
            </a:r>
            <a:endParaRPr lang="en-US" sz="6600" dirty="0">
              <a:solidFill>
                <a:srgbClr val="FF0000"/>
              </a:solidFill>
              <a:effectLst>
                <a:glow rad="558800">
                  <a:schemeClr val="bg1">
                    <a:alpha val="88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>
                  <a:glow rad="558800">
                    <a:schemeClr val="bg1">
                      <a:alpha val="93000"/>
                    </a:schemeClr>
                  </a:glow>
                </a:effectLst>
              </a:rPr>
              <a:t>You are going to be on a Reality TV show.  You must survive on an Island for 1 month, but you can bring some friends.</a:t>
            </a:r>
          </a:p>
          <a:p>
            <a:endParaRPr lang="en-US" sz="4400" dirty="0">
              <a:solidFill>
                <a:srgbClr val="00B050"/>
              </a:solidFill>
              <a:effectLst>
                <a:glow rad="558800">
                  <a:schemeClr val="bg1">
                    <a:alpha val="93000"/>
                  </a:schemeClr>
                </a:glow>
              </a:effectLst>
            </a:endParaRPr>
          </a:p>
          <a:p>
            <a:r>
              <a:rPr lang="en-US" sz="4000" dirty="0" smtClean="0">
                <a:solidFill>
                  <a:srgbClr val="00B050"/>
                </a:solidFill>
                <a:effectLst>
                  <a:glow rad="558800">
                    <a:schemeClr val="bg1">
                      <a:alpha val="93000"/>
                    </a:schemeClr>
                  </a:glow>
                </a:effectLst>
              </a:rPr>
              <a:t>You can bring 4 other people from this class, who do you bring?  </a:t>
            </a:r>
            <a:endParaRPr lang="en-US" sz="4000" dirty="0">
              <a:solidFill>
                <a:srgbClr val="00B050"/>
              </a:solidFill>
              <a:effectLst>
                <a:glow rad="558800">
                  <a:schemeClr val="bg1">
                    <a:alpha val="9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77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300714"/>
            <a:ext cx="10966515" cy="2387600"/>
          </a:xfrm>
        </p:spPr>
        <p:txBody>
          <a:bodyPr anchor="ctr">
            <a:norm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Vertical Lists </a:t>
            </a:r>
            <a:endParaRPr lang="en-US" sz="11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75020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to use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Vertical Lists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8B8B"/>
                </a:solidFill>
              </a:rPr>
              <a:t>Complex or lengthy phrases / sentences</a:t>
            </a:r>
          </a:p>
          <a:p>
            <a:r>
              <a:rPr lang="en-US" sz="4400" dirty="0" smtClean="0">
                <a:solidFill>
                  <a:srgbClr val="FF8B8B"/>
                </a:solidFill>
              </a:rPr>
              <a:t>Items you want to stand out</a:t>
            </a:r>
          </a:p>
          <a:p>
            <a:r>
              <a:rPr lang="en-US" sz="4400" dirty="0" smtClean="0">
                <a:solidFill>
                  <a:srgbClr val="FF8B8B"/>
                </a:solidFill>
              </a:rPr>
              <a:t>Longer lists </a:t>
            </a:r>
          </a:p>
          <a:p>
            <a:r>
              <a:rPr lang="en-US" sz="4400" dirty="0" smtClean="0">
                <a:solidFill>
                  <a:srgbClr val="FF8B8B"/>
                </a:solidFill>
              </a:rPr>
              <a:t>Hierarchy</a:t>
            </a:r>
          </a:p>
          <a:p>
            <a:endParaRPr lang="en-US" sz="4400" dirty="0">
              <a:solidFill>
                <a:srgbClr val="FF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89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Numbering / Bullet Point</a:t>
            </a:r>
            <a:endParaRPr lang="en-US" sz="5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498" y="3014020"/>
            <a:ext cx="3800302" cy="35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need to buy 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Milk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Eggs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Ice cream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Pants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Apples 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8B8B"/>
                </a:solidFill>
              </a:rPr>
              <a:t>Hierarchy </a:t>
            </a:r>
            <a:r>
              <a:rPr lang="en-US" sz="4400" b="1" dirty="0" err="1" smtClean="0">
                <a:solidFill>
                  <a:srgbClr val="FF8B8B"/>
                </a:solidFill>
              </a:rPr>
              <a:t>vs</a:t>
            </a:r>
            <a:r>
              <a:rPr lang="en-US" sz="4400" b="1" dirty="0" smtClean="0">
                <a:solidFill>
                  <a:srgbClr val="FF8B8B"/>
                </a:solidFill>
              </a:rPr>
              <a:t> Arbitrary </a:t>
            </a:r>
            <a:endParaRPr lang="en-US" sz="4400" b="1" dirty="0">
              <a:solidFill>
                <a:srgbClr val="FF8B8B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098" y="2901961"/>
            <a:ext cx="3800302" cy="3539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race finished in the following order: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Caleb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Serena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Calvin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Alisha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Naomi  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Image result for ice cream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207" y="5102515"/>
            <a:ext cx="1044093" cy="16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04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COLON 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8B8B"/>
                </a:solidFill>
              </a:rPr>
              <a:t>After a complete sentence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always wondered about three things: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 aliens exist.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it would be like to be a god.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after we die.  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Image result for ali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63275" y="5278492"/>
            <a:ext cx="1098550" cy="14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67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COLON 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8318" cy="5397501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>
                <a:solidFill>
                  <a:srgbClr val="FF8B8B"/>
                </a:solidFill>
              </a:rPr>
              <a:t>After “the following”, “as follows”, “these”, “thus”…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a zombie apocalypse, obey these rules: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Gets lots of exercise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sure you shoot a zombie twice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Stay away from bathrooms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Buckle you seatbelt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Don’t be a hero</a:t>
            </a:r>
          </a:p>
          <a:p>
            <a:pPr marL="514350" indent="-514350">
              <a:buAutoNum type="arabicPeriod"/>
            </a:pPr>
            <a:r>
              <a:rPr lang="en-US" sz="3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the back seat</a:t>
            </a:r>
            <a:endParaRPr lang="en-US" sz="3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Image result for zombie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87" y="4762500"/>
            <a:ext cx="11986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62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not use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COLON 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8B8B"/>
                </a:solidFill>
              </a:rPr>
              <a:t>If the items complete the sentence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Two types of printers are 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Laser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Ink jet </a:t>
            </a:r>
          </a:p>
          <a:p>
            <a:pPr marL="514350" indent="-514350">
              <a:buAutoNum type="arabicPeriod"/>
            </a:pPr>
            <a:endParaRPr lang="en-US" sz="4400" dirty="0">
              <a:solidFill>
                <a:srgbClr val="FF8B8B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9220" name="Picture 4" descr="Image result for print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106" y="5658464"/>
            <a:ext cx="1195387" cy="10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71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Proper punctuation </a:t>
            </a:r>
            <a:endParaRPr lang="en-US" sz="5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8B8B"/>
                </a:solidFill>
              </a:rPr>
              <a:t>When the listed items are complete sentences </a:t>
            </a:r>
            <a:endParaRPr lang="en-US" sz="4800" b="1" dirty="0">
              <a:solidFill>
                <a:srgbClr val="FF8B8B"/>
              </a:solidFill>
            </a:endParaRPr>
          </a:p>
          <a:p>
            <a:pPr marL="514350" indent="-514350">
              <a:buAutoNum type="arabicPeriod"/>
            </a:pPr>
            <a:endParaRPr lang="en-US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Things to remember while skydiving </a:t>
            </a:r>
          </a:p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 should wear a helmet</a:t>
            </a:r>
          </a:p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 should hire a pilot</a:t>
            </a:r>
          </a:p>
          <a:p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 must bring a parachute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5025531"/>
            <a:ext cx="1609725" cy="16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41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grocery st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Supermarket Blitz</a:t>
            </a:r>
            <a:endParaRPr lang="en-US" sz="6600" b="1" dirty="0">
              <a:solidFill>
                <a:srgbClr val="FF0000"/>
              </a:solidFill>
              <a:effectLst>
                <a:glow rad="635000">
                  <a:schemeClr val="bg1">
                    <a:alpha val="99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Complete your shopping list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Buy items from your list</a:t>
            </a:r>
          </a:p>
          <a:p>
            <a:pPr lvl="1"/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One item at a time</a:t>
            </a:r>
          </a:p>
          <a:p>
            <a:pPr lvl="1"/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Use the dialogue </a:t>
            </a:r>
          </a:p>
          <a:p>
            <a:pPr lvl="1"/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Put it in your basket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9000"/>
                    </a:schemeClr>
                  </a:glow>
                </a:effectLst>
              </a:rPr>
              <a:t>Who collected the most items? </a:t>
            </a:r>
            <a:endParaRPr lang="en-US" sz="4400" dirty="0">
              <a:solidFill>
                <a:srgbClr val="00B050"/>
              </a:solidFill>
              <a:effectLst>
                <a:glow rad="635000">
                  <a:schemeClr val="bg1">
                    <a:alpha val="9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63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goes in a list? </a:t>
            </a:r>
            <a:endParaRPr lang="en-US" sz="5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50740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8B8B"/>
                </a:solidFill>
              </a:rPr>
              <a:t>Similar things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8B8B"/>
                </a:solidFill>
              </a:rPr>
              <a:t>Related to a topic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8B8B"/>
                </a:solidFill>
              </a:rPr>
              <a:t>Same format </a:t>
            </a:r>
            <a:br>
              <a:rPr lang="en-US" sz="4000" dirty="0" smtClean="0">
                <a:solidFill>
                  <a:srgbClr val="FF8B8B"/>
                </a:solidFill>
              </a:rPr>
            </a:br>
            <a:r>
              <a:rPr lang="en-US" sz="3600" dirty="0" smtClean="0">
                <a:solidFill>
                  <a:srgbClr val="FF8B8B"/>
                </a:solidFill>
              </a:rPr>
              <a:t>(all start with a verb, all are only a single word)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8B8B"/>
                </a:solidFill>
              </a:rPr>
              <a:t>Maximum list length?  (10?)</a:t>
            </a:r>
            <a:endParaRPr lang="en-US" sz="4000" dirty="0">
              <a:solidFill>
                <a:srgbClr val="FF8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46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300714"/>
            <a:ext cx="10966515" cy="2387600"/>
          </a:xfrm>
        </p:spPr>
        <p:txBody>
          <a:bodyPr anchor="ctr">
            <a:norm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Horizontal Lists </a:t>
            </a:r>
            <a:endParaRPr lang="en-US" sz="11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824339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to use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Horizontal Lists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8B8B"/>
                </a:solidFill>
              </a:rPr>
              <a:t>Short lists or chronology </a:t>
            </a:r>
          </a:p>
          <a:p>
            <a:pPr lvl="1"/>
            <a:endParaRPr lang="en-US" sz="4400" dirty="0" smtClean="0">
              <a:solidFill>
                <a:srgbClr val="FF8B8B"/>
              </a:solidFill>
            </a:endParaRPr>
          </a:p>
          <a:p>
            <a:pPr lvl="1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I were stranded on an island, I would bring sunscreen, a fishing rod and a tent. </a:t>
            </a:r>
          </a:p>
          <a:p>
            <a:pPr lvl="1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need to go home, park my car, cook some dinner and go to sleep early.  </a:t>
            </a:r>
          </a:p>
          <a:p>
            <a:pPr lvl="1"/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Image result for sunscree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4872038"/>
            <a:ext cx="94906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30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Oxford Comma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8B8B"/>
                </a:solidFill>
              </a:rPr>
              <a:t>Separate your list with commas</a:t>
            </a:r>
          </a:p>
          <a:p>
            <a:pPr lvl="1"/>
            <a:endParaRPr lang="en-US" sz="4400" dirty="0" smtClean="0">
              <a:solidFill>
                <a:srgbClr val="FF8B8B"/>
              </a:solidFill>
            </a:endParaRPr>
          </a:p>
          <a:p>
            <a:pPr lvl="1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 need to pick up Becky, Lauren and Charlie from the swimming pool.  </a:t>
            </a:r>
          </a:p>
          <a:p>
            <a:pPr lvl="1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 need to pick up Becky, </a:t>
            </a: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Lauren, and </a:t>
            </a: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Charlie from the swimming pool.  </a:t>
            </a:r>
          </a:p>
          <a:p>
            <a:pPr lvl="1"/>
            <a:endParaRPr lang="en-US" sz="4400" dirty="0">
              <a:solidFill>
                <a:srgbClr val="FF8B8B"/>
              </a:solidFill>
            </a:endParaRPr>
          </a:p>
        </p:txBody>
      </p:sp>
      <p:pic>
        <p:nvPicPr>
          <p:cNvPr id="2050" name="Picture 2" descr="Image result for swimm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5871130"/>
            <a:ext cx="2136775" cy="11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87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COLON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8B8B"/>
                </a:solidFill>
              </a:rPr>
              <a:t>After a complete sentence.</a:t>
            </a:r>
          </a:p>
          <a:p>
            <a:endParaRPr lang="en-US" sz="4400" dirty="0">
              <a:solidFill>
                <a:srgbClr val="FF8B8B"/>
              </a:solidFill>
            </a:endParaRPr>
          </a:p>
          <a:p>
            <a:pPr lvl="1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There are a few things I cannot live without</a:t>
            </a:r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my games, my bikes and my air conditioner. 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Image result for bicyc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7" y="5892800"/>
            <a:ext cx="14263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87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COLON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8B8B"/>
                </a:solidFill>
              </a:rPr>
              <a:t>After “the following”, “as follows”, “these”, “thus”…</a:t>
            </a:r>
          </a:p>
          <a:p>
            <a:pPr lvl="1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you visit Canada, you must visit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these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three places: Niagara Falls, Quebec City and Banff National Park.  </a:t>
            </a:r>
          </a:p>
          <a:p>
            <a:pPr lvl="1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 should also try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following</a:t>
            </a: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 walking up the CN tower, skating on the Rideau Canal or eating beaver tails. 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Image result for canad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9" y="5890419"/>
            <a:ext cx="9302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57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a </a:t>
            </a:r>
            <a:r>
              <a:rPr lang="en-US" sz="5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SEMI-COLON</a:t>
            </a:r>
            <a:endParaRPr lang="en-US" sz="5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8B8B"/>
                </a:solidFill>
              </a:rPr>
              <a:t>If (at least one of) the items in the list already </a:t>
            </a:r>
            <a:r>
              <a:rPr lang="en-US" sz="4400" b="1" dirty="0" smtClean="0">
                <a:solidFill>
                  <a:srgbClr val="FF8B8B"/>
                </a:solidFill>
              </a:rPr>
              <a:t>includes </a:t>
            </a:r>
            <a:r>
              <a:rPr lang="en-US" sz="4400" b="1" dirty="0" smtClean="0">
                <a:solidFill>
                  <a:srgbClr val="FF8B8B"/>
                </a:solidFill>
              </a:rPr>
              <a:t>commas</a:t>
            </a:r>
          </a:p>
          <a:p>
            <a:endParaRPr lang="en-US" sz="4400" dirty="0">
              <a:solidFill>
                <a:srgbClr val="FF8B8B"/>
              </a:solidFill>
            </a:endParaRPr>
          </a:p>
          <a:p>
            <a:pPr lvl="1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 applied to three schools: California State University, Chico; California State University, Sacramento; and California State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Image result for universit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25" y="5423429"/>
            <a:ext cx="1581150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02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pocaly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066959 h 6858000"/>
              <a:gd name="connsiteX1" fmla="*/ 12192000 w 12192000"/>
              <a:gd name="connsiteY1" fmla="*/ 6858000 h 6858000"/>
              <a:gd name="connsiteX2" fmla="*/ 11394063 w 12192000"/>
              <a:gd name="connsiteY2" fmla="*/ 6858000 h 6858000"/>
              <a:gd name="connsiteX3" fmla="*/ 11494105 w 12192000"/>
              <a:gd name="connsiteY3" fmla="*/ 6701950 h 6858000"/>
              <a:gd name="connsiteX4" fmla="*/ 12124129 w 12192000"/>
              <a:gd name="connsiteY4" fmla="*/ 5305966 h 6858000"/>
              <a:gd name="connsiteX5" fmla="*/ 0 w 12192000"/>
              <a:gd name="connsiteY5" fmla="*/ 5066959 h 6858000"/>
              <a:gd name="connsiteX6" fmla="*/ 67871 w 12192000"/>
              <a:gd name="connsiteY6" fmla="*/ 5305966 h 6858000"/>
              <a:gd name="connsiteX7" fmla="*/ 697895 w 12192000"/>
              <a:gd name="connsiteY7" fmla="*/ 6701950 h 6858000"/>
              <a:gd name="connsiteX8" fmla="*/ 797937 w 12192000"/>
              <a:gd name="connsiteY8" fmla="*/ 6858000 h 6858000"/>
              <a:gd name="connsiteX9" fmla="*/ 0 w 12192000"/>
              <a:gd name="connsiteY9" fmla="*/ 6858000 h 6858000"/>
              <a:gd name="connsiteX10" fmla="*/ 11394063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1791042 h 6858000"/>
              <a:gd name="connsiteX13" fmla="*/ 12124129 w 12192000"/>
              <a:gd name="connsiteY13" fmla="*/ 1552034 h 6858000"/>
              <a:gd name="connsiteX14" fmla="*/ 11494105 w 12192000"/>
              <a:gd name="connsiteY14" fmla="*/ 156050 h 6858000"/>
              <a:gd name="connsiteX15" fmla="*/ 0 w 12192000"/>
              <a:gd name="connsiteY15" fmla="*/ 0 h 6858000"/>
              <a:gd name="connsiteX16" fmla="*/ 797937 w 12192000"/>
              <a:gd name="connsiteY16" fmla="*/ 0 h 6858000"/>
              <a:gd name="connsiteX17" fmla="*/ 697895 w 12192000"/>
              <a:gd name="connsiteY17" fmla="*/ 156050 h 6858000"/>
              <a:gd name="connsiteX18" fmla="*/ 67871 w 12192000"/>
              <a:gd name="connsiteY18" fmla="*/ 1552034 h 6858000"/>
              <a:gd name="connsiteX19" fmla="*/ 0 w 12192000"/>
              <a:gd name="connsiteY19" fmla="*/ 17910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2192000" y="5066959"/>
                </a:moveTo>
                <a:lnTo>
                  <a:pt x="12192000" y="6858000"/>
                </a:lnTo>
                <a:lnTo>
                  <a:pt x="11394063" y="6858000"/>
                </a:lnTo>
                <a:lnTo>
                  <a:pt x="11494105" y="6701950"/>
                </a:lnTo>
                <a:cubicBezTo>
                  <a:pt x="11757683" y="6268159"/>
                  <a:pt x="11970445" y="5800077"/>
                  <a:pt x="12124129" y="5305966"/>
                </a:cubicBezTo>
                <a:close/>
                <a:moveTo>
                  <a:pt x="0" y="5066959"/>
                </a:moveTo>
                <a:lnTo>
                  <a:pt x="67871" y="5305966"/>
                </a:lnTo>
                <a:cubicBezTo>
                  <a:pt x="221555" y="5800077"/>
                  <a:pt x="434317" y="6268159"/>
                  <a:pt x="697895" y="6701950"/>
                </a:cubicBezTo>
                <a:lnTo>
                  <a:pt x="797937" y="6858000"/>
                </a:lnTo>
                <a:lnTo>
                  <a:pt x="0" y="6858000"/>
                </a:lnTo>
                <a:close/>
                <a:moveTo>
                  <a:pt x="11394063" y="0"/>
                </a:moveTo>
                <a:lnTo>
                  <a:pt x="12192000" y="0"/>
                </a:lnTo>
                <a:lnTo>
                  <a:pt x="12192000" y="1791042"/>
                </a:lnTo>
                <a:lnTo>
                  <a:pt x="12124129" y="1552034"/>
                </a:lnTo>
                <a:cubicBezTo>
                  <a:pt x="11970445" y="1057923"/>
                  <a:pt x="11757683" y="589841"/>
                  <a:pt x="11494105" y="156050"/>
                </a:cubicBezTo>
                <a:close/>
                <a:moveTo>
                  <a:pt x="0" y="0"/>
                </a:moveTo>
                <a:lnTo>
                  <a:pt x="797937" y="0"/>
                </a:lnTo>
                <a:lnTo>
                  <a:pt x="697895" y="156050"/>
                </a:lnTo>
                <a:cubicBezTo>
                  <a:pt x="434317" y="589841"/>
                  <a:pt x="221555" y="1057923"/>
                  <a:pt x="67871" y="1552034"/>
                </a:cubicBezTo>
                <a:lnTo>
                  <a:pt x="0" y="1791042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effectLst>
                  <a:glow rad="698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Apocalypse   </a:t>
            </a:r>
            <a:endParaRPr lang="en-US" sz="6600" dirty="0">
              <a:solidFill>
                <a:srgbClr val="FF0000"/>
              </a:solidFill>
              <a:effectLst>
                <a:glow rad="698500">
                  <a:schemeClr val="bg1"/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3000"/>
                    </a:schemeClr>
                  </a:glow>
                </a:effectLst>
              </a:rPr>
              <a:t>An asteroid is about to hit the earth.  You control a spacecraft.  You must decide who to take with you to Mars… </a:t>
            </a:r>
          </a:p>
          <a:p>
            <a:endParaRPr lang="en-US" sz="4400" b="1" dirty="0">
              <a:solidFill>
                <a:srgbClr val="00B050"/>
              </a:solidFill>
              <a:effectLst>
                <a:glow rad="635000">
                  <a:schemeClr val="bg1">
                    <a:alpha val="93000"/>
                  </a:schemeClr>
                </a:glow>
              </a:effectLst>
            </a:endParaRPr>
          </a:p>
          <a:p>
            <a:r>
              <a:rPr lang="en-US" sz="43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3000"/>
                    </a:schemeClr>
                  </a:glow>
                </a:effectLst>
              </a:rPr>
              <a:t>Choose 6 of the 12 candidates. </a:t>
            </a:r>
          </a:p>
          <a:p>
            <a:r>
              <a:rPr lang="en-US" sz="4300" dirty="0" smtClean="0">
                <a:solidFill>
                  <a:srgbClr val="00B050"/>
                </a:solidFill>
                <a:effectLst>
                  <a:glow rad="635000">
                    <a:schemeClr val="bg1">
                      <a:alpha val="93000"/>
                    </a:schemeClr>
                  </a:glow>
                </a:effectLst>
              </a:rPr>
              <a:t>Write a sentence and explain why you choose them.  </a:t>
            </a:r>
            <a:endParaRPr lang="en-US" sz="4300" dirty="0">
              <a:solidFill>
                <a:srgbClr val="00B050"/>
              </a:solidFill>
              <a:effectLst>
                <a:glow rad="635000">
                  <a:schemeClr val="bg1">
                    <a:alpha val="93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97784" y="5267221"/>
            <a:ext cx="6133586" cy="38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587</Words>
  <Application>Microsoft Office PowerPoint</Application>
  <PresentationFormat>Widescreen</PresentationFormat>
  <Paragraphs>115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Office Theme</vt:lpstr>
      <vt:lpstr>Making a List</vt:lpstr>
      <vt:lpstr>What goes in a list? </vt:lpstr>
      <vt:lpstr>Horizontal Lists </vt:lpstr>
      <vt:lpstr>When to use Horizontal Lists</vt:lpstr>
      <vt:lpstr>The Oxford Comma</vt:lpstr>
      <vt:lpstr>Using a COLON</vt:lpstr>
      <vt:lpstr>Using a COLON</vt:lpstr>
      <vt:lpstr>Using a SEMI-COLON</vt:lpstr>
      <vt:lpstr>The Apocalypse   </vt:lpstr>
      <vt:lpstr>PowerPoint Presentation</vt:lpstr>
      <vt:lpstr>Lonely Island</vt:lpstr>
      <vt:lpstr>Vertical Lists </vt:lpstr>
      <vt:lpstr>When to use Vertical Lists</vt:lpstr>
      <vt:lpstr>Numbering / Bullet Point</vt:lpstr>
      <vt:lpstr>Using a COLON </vt:lpstr>
      <vt:lpstr>Using a COLON </vt:lpstr>
      <vt:lpstr>Do not use a COLON </vt:lpstr>
      <vt:lpstr>Proper punctuation </vt:lpstr>
      <vt:lpstr>Supermarket Blitz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List</dc:title>
  <dc:creator>Joseph Moore</dc:creator>
  <cp:lastModifiedBy>Joseph Moore</cp:lastModifiedBy>
  <cp:revision>19</cp:revision>
  <dcterms:created xsi:type="dcterms:W3CDTF">2019-07-30T02:02:19Z</dcterms:created>
  <dcterms:modified xsi:type="dcterms:W3CDTF">2019-08-01T06:02:19Z</dcterms:modified>
</cp:coreProperties>
</file>