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6"/>
  </p:notesMasterIdLst>
  <p:sldIdLst>
    <p:sldId id="256" r:id="rId2"/>
    <p:sldId id="257" r:id="rId3"/>
    <p:sldId id="267" r:id="rId4"/>
    <p:sldId id="266" r:id="rId5"/>
    <p:sldId id="268" r:id="rId6"/>
    <p:sldId id="270" r:id="rId7"/>
    <p:sldId id="272" r:id="rId8"/>
    <p:sldId id="271" r:id="rId9"/>
    <p:sldId id="322" r:id="rId10"/>
    <p:sldId id="258" r:id="rId11"/>
    <p:sldId id="259" r:id="rId12"/>
    <p:sldId id="368" r:id="rId13"/>
    <p:sldId id="261" r:id="rId14"/>
    <p:sldId id="278" r:id="rId15"/>
    <p:sldId id="275" r:id="rId16"/>
    <p:sldId id="369" r:id="rId17"/>
    <p:sldId id="413" r:id="rId18"/>
    <p:sldId id="414" r:id="rId19"/>
    <p:sldId id="385" r:id="rId20"/>
    <p:sldId id="355" r:id="rId21"/>
    <p:sldId id="356" r:id="rId22"/>
    <p:sldId id="357" r:id="rId23"/>
    <p:sldId id="358" r:id="rId24"/>
    <p:sldId id="269" r:id="rId25"/>
    <p:sldId id="276" r:id="rId26"/>
    <p:sldId id="277" r:id="rId27"/>
    <p:sldId id="410" r:id="rId28"/>
    <p:sldId id="273" r:id="rId29"/>
    <p:sldId id="283" r:id="rId30"/>
    <p:sldId id="282" r:id="rId31"/>
    <p:sldId id="386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87" r:id="rId42"/>
    <p:sldId id="360" r:id="rId43"/>
    <p:sldId id="361" r:id="rId44"/>
    <p:sldId id="362" r:id="rId45"/>
    <p:sldId id="363" r:id="rId46"/>
    <p:sldId id="365" r:id="rId47"/>
    <p:sldId id="364" r:id="rId48"/>
    <p:sldId id="388" r:id="rId49"/>
    <p:sldId id="353" r:id="rId50"/>
    <p:sldId id="354" r:id="rId51"/>
    <p:sldId id="264" r:id="rId52"/>
    <p:sldId id="279" r:id="rId53"/>
    <p:sldId id="389" r:id="rId54"/>
    <p:sldId id="305" r:id="rId55"/>
    <p:sldId id="306" r:id="rId56"/>
    <p:sldId id="274" r:id="rId57"/>
    <p:sldId id="390" r:id="rId58"/>
    <p:sldId id="294" r:id="rId59"/>
    <p:sldId id="293" r:id="rId60"/>
    <p:sldId id="295" r:id="rId61"/>
    <p:sldId id="296" r:id="rId62"/>
    <p:sldId id="297" r:id="rId63"/>
    <p:sldId id="300" r:id="rId64"/>
    <p:sldId id="391" r:id="rId65"/>
    <p:sldId id="335" r:id="rId66"/>
    <p:sldId id="392" r:id="rId67"/>
    <p:sldId id="329" r:id="rId68"/>
    <p:sldId id="330" r:id="rId69"/>
    <p:sldId id="393" r:id="rId70"/>
    <p:sldId id="301" r:id="rId71"/>
    <p:sldId id="394" r:id="rId72"/>
    <p:sldId id="310" r:id="rId73"/>
    <p:sldId id="311" r:id="rId74"/>
    <p:sldId id="265" r:id="rId75"/>
    <p:sldId id="395" r:id="rId76"/>
    <p:sldId id="375" r:id="rId77"/>
    <p:sldId id="396" r:id="rId78"/>
    <p:sldId id="312" r:id="rId79"/>
    <p:sldId id="397" r:id="rId80"/>
    <p:sldId id="331" r:id="rId81"/>
    <p:sldId id="382" r:id="rId82"/>
    <p:sldId id="383" r:id="rId83"/>
    <p:sldId id="334" r:id="rId84"/>
    <p:sldId id="366" r:id="rId85"/>
    <p:sldId id="367" r:id="rId86"/>
    <p:sldId id="376" r:id="rId87"/>
    <p:sldId id="374" r:id="rId88"/>
    <p:sldId id="370" r:id="rId89"/>
    <p:sldId id="371" r:id="rId90"/>
    <p:sldId id="372" r:id="rId91"/>
    <p:sldId id="373" r:id="rId92"/>
    <p:sldId id="263" r:id="rId93"/>
    <p:sldId id="398" r:id="rId94"/>
    <p:sldId id="302" r:id="rId95"/>
    <p:sldId id="303" r:id="rId96"/>
    <p:sldId id="399" r:id="rId97"/>
    <p:sldId id="304" r:id="rId98"/>
    <p:sldId id="400" r:id="rId99"/>
    <p:sldId id="307" r:id="rId100"/>
    <p:sldId id="308" r:id="rId101"/>
    <p:sldId id="286" r:id="rId102"/>
    <p:sldId id="309" r:id="rId103"/>
    <p:sldId id="348" r:id="rId104"/>
    <p:sldId id="401" r:id="rId105"/>
    <p:sldId id="377" r:id="rId106"/>
    <p:sldId id="402" r:id="rId107"/>
    <p:sldId id="378" r:id="rId108"/>
    <p:sldId id="403" r:id="rId109"/>
    <p:sldId id="379" r:id="rId110"/>
    <p:sldId id="284" r:id="rId111"/>
    <p:sldId id="289" r:id="rId112"/>
    <p:sldId id="343" r:id="rId113"/>
    <p:sldId id="344" r:id="rId114"/>
    <p:sldId id="345" r:id="rId115"/>
    <p:sldId id="346" r:id="rId116"/>
    <p:sldId id="347" r:id="rId117"/>
    <p:sldId id="404" r:id="rId118"/>
    <p:sldId id="351" r:id="rId119"/>
    <p:sldId id="352" r:id="rId120"/>
    <p:sldId id="380" r:id="rId121"/>
    <p:sldId id="288" r:id="rId122"/>
    <p:sldId id="381" r:id="rId123"/>
    <p:sldId id="384" r:id="rId124"/>
    <p:sldId id="406" r:id="rId125"/>
    <p:sldId id="285" r:id="rId126"/>
    <p:sldId id="290" r:id="rId127"/>
    <p:sldId id="298" r:id="rId128"/>
    <p:sldId id="407" r:id="rId129"/>
    <p:sldId id="299" r:id="rId130"/>
    <p:sldId id="262" r:id="rId131"/>
    <p:sldId id="408" r:id="rId132"/>
    <p:sldId id="332" r:id="rId133"/>
    <p:sldId id="409" r:id="rId134"/>
    <p:sldId id="336" r:id="rId135"/>
    <p:sldId id="337" r:id="rId136"/>
    <p:sldId id="260" r:id="rId137"/>
    <p:sldId id="411" r:id="rId138"/>
    <p:sldId id="338" r:id="rId139"/>
    <p:sldId id="339" r:id="rId140"/>
    <p:sldId id="340" r:id="rId141"/>
    <p:sldId id="341" r:id="rId142"/>
    <p:sldId id="342" r:id="rId143"/>
    <p:sldId id="412" r:id="rId144"/>
    <p:sldId id="350" r:id="rId1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707"/>
    <a:srgbClr val="141626"/>
    <a:srgbClr val="171C23"/>
    <a:srgbClr val="480000"/>
    <a:srgbClr val="6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C9059-D2B5-431D-A9FC-CE892BE900C1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32E21-5632-46F1-A51E-5F0B55866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06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ltoybox.com/?page_id=477" TargetMode="External"/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https://www.amazon.com/Big-Picture-Apples-Game/dp/B00F2K9I7O/ref=sr_1_4?crid=3TTL1R5NILC8S&amp;keywords=apples+to+apples+big+picture+game&amp;qid=1570083370&amp;s=gateway&amp;sprefix=apples+to+apples+big+%2Caps%2C352&amp;sr=8-4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44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44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79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Player-Ten-Voting-Game-Friends/dp/B00PJKCXJC/ref=sr_1_1_sspa?keywords=the+voting+game&amp;qid=1570083705&amp;s=gateway&amp;sr=8-1-spons&amp;psc=1&amp;spLa=ZW5jcnlwdGVkUXVhbGlmaWVyPUFaOFI0R1lWMEc3NzYmZW5jcnlwdGVkSWQ9QTA2MTI4MTIzNURUSkgwVzI0MjVLJmVuY3J5cHRlZEFkSWQ9QTA2ODg0OTc1TUpCTkc0VFIzN0Qmd2lkZ2V0TmFtZT1zcF9hdGYmYWN0aW9uPWNsaWNrUmVkaXJlY3QmZG9Ob3RMb2dDbGljaz10cnV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1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North-Star-Games-Anything-Questions/dp/0980223644/ref=sr_1_2_sspa?keywords=say+anything+family&amp;qid=1570083729&amp;s=gateway&amp;sr=8-2-spons&amp;psc=1&amp;spLa=ZW5jcnlwdGVkUXVhbGlmaWVyPUE2UUpTSElOTjkwRzQmZW5jcnlwdGVkSWQ9QTA5ODEyNTYxSDlISEZJUk5BVlBLJmVuY3J5cHRlZEFkSWQ9QTA1NTQxODMyNVY3VVUzU0FJQzIyJndpZGdldE5hbWU9c3BfYXRmJmFjdGlvbj1jbGlja1JlZGlyZWN0JmRvTm90TG9nQ2xpY2s9dHJ1ZQ==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48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https://www.amazon.com/Gifttrap-PSI-GTES002/dp/B001PUO6IQ/ref=sr_1_2?keywords=gift+trap&amp;qid=1570083749&amp;s=gateway&amp;sr=8-2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61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North-Star-Games-Wagers-Family/dp/B003BLQIQK/ref=sr_1_1_sspa?keywords=wits+and+wagers&amp;qid=1570083800&amp;s=gateway&amp;sr=8-1-spons&amp;psc=1&amp;spLa=ZW5jcnlwdGVkUXVhbGlmaWVyPUExTzZCUzRGUk40WlhPJmVuY3J5cHRlZElkPUEwNzE2MDY3VjhSODlSMDdEWkxBJmVuY3J5cHRlZEFkSWQ9QTA2NjkwOTQyWElQVjdaNVU2TldPJndpZGdldE5hbWU9c3BfYXRmJmFjdGlvbj1jbGlja1JlZGlyZWN0JmRvTm90TG9nQ2xpY2s9dHJ1ZQ==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07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71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60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4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4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https://www.amazon.com/Cards-Against-Humanity-LLC-CAHUS/dp/B004S8F7QM/ref=sr_1_3?keywords=cards+against+humanity&amp;qid=1570083415&amp;s=gateway&amp;sr=8-3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82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5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3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66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81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008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https://www.amazon.com/games-Beat-Bell-Spot-Game/dp/B01F8U96CE/ref=sr_1_2?crid=2DIHMDP8JLIVK&amp;keywords=halli+galli&amp;qid=1570083831&amp;s=gateway&amp;sprefix=halli%2Caps%2C323&amp;sr=8-2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66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https://www.amazon.com/Asmodee-SP411-Spot-It/dp/B0039S7NO6/ref=sr_1_2?keywords=spot+it&amp;qid=1570083857&amp;s=gateway&amp;sr=8-2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35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http://www.esltoybox.com/?page_id=260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31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63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http://www.esltoybox.com/?page_id=117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6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https://www.amazon.com/Game-Things-More-than-Topics/dp/B07D5LQBF3/ref=sr_1_1?crid=YEM51HPAW5YZ&amp;keywords=things+board+game&amp;qid=1570083485&amp;s=gateway&amp;sprefix=things+board%2Caps%2C508&amp;sr=8-1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29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http://www.esltoybox.com/?page_id=117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77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http://www.esltoybox.com/?page_id=117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38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63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561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49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12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710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03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947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09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https://www.amazon.com/Cranium-102040001-100E-Whoonu-Tin/dp/B000AK9E66/ref=sr_1_1?keywords=whoonu&amp;qid=1570083504&amp;s=gateway&amp;sr=8-1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69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http://www.esltoybox.com/?page_id=516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298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http://www.esltoybox.com/?page_id=810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894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http://www.esltoybox.com/?page_id=810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363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http://www.esltoybox.com/?page_id=810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899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http://www.esltoybox.com/?page_id=810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712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4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945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958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576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44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https://www.amazon.com/Winning-Moves-Snake-Card-Multi-Colored/dp/B07CH351DV/ref=sr_1_3?keywords=snake+oil&amp;qid=1570083646&amp;s=gateway&amp;sr=8-3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08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24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http://www.esltoybox.com/?page_id=228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36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http://www.esltoybox.com/?page_id=142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024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https://www.amazon.com/USAOPOLY-Telestrations-Player-Friends-Phrases/dp/B0083J768O/ref=sr_1_8?keywords=telestrations&amp;qid=1570083928&amp;s=gateway&amp;sr=8-8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304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305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hlinkClick r:id="rId3"/>
              </a:rPr>
              <a:t>http://www.esltoybox.com/?page_id=477</a:t>
            </a:r>
            <a:endParaRPr lang="en-US" altLang="ko-K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274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787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005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52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24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75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150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http://www.esltoybox.com/?page_id=3645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21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http://www.esltoybox.com/?page_id=3645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426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36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Imagine-Visual-Charades-Game-Card/dp/B01JJJE5DK/ref=sr_1_1_sspa?keywords=imagine+game&amp;qid=1570083960&amp;s=gateway&amp;sr=8-1-spons&amp;psc=1&amp;spLa=ZW5jcnlwdGVkUXVhbGlmaWVyPUExS005UkgwNTFBRTA5JmVuY3J5cHRlZElkPUEwMTkxNjQ0MUlXWlUxWUVFSFZHOSZlbmNyeXB0ZWRBZElkPUEwNzA2NTU5M09CSjQ4TUNDQ1EyRiZ3aWRnZXROYW1lPXNwX2F0ZiZhY3Rpb249Y2xpY2tSZWRpcmVjdCZkb05vdExvZ0NsaWNrPXRydWU=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906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https://www.amazon.com/Cat-Hat-Can-That-Game/dp/B0016LKFXE/ref=sr_1_5?keywords=i+can+do+that&amp;qid=1570083981&amp;s=gateway&amp;sr=8-5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20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http://www.esltoybox.com/?page_id=130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30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https://www.amazon.com/Arcane-Wonders-Sheriff-of-Nottingham/dp/B007EZMABG/ref=sr_1_2?crid=29BZI2YY4QJU8&amp;keywords=sherrif+of+nottingham+game&amp;qid=1570084009&amp;s=gateway&amp;sprefix=sherrif+of+%2Caps%2C332&amp;sr=8-2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162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893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83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788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http://www.esltoybox.com/?page_id=395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952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356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4317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15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542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861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17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92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http://www.esltoybox.com/?page_id=495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32E21-5632-46F1-A51E-5F0B55866A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6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7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1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3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0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42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1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11E19-FF24-43F9-A675-2CE25EC3EFE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16B4-5BED-410F-87DE-C2CA323E1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72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6.jpeg"/><Relationship Id="rId18" Type="http://schemas.openxmlformats.org/officeDocument/2006/relationships/image" Target="../media/image160.png"/><Relationship Id="rId3" Type="http://schemas.openxmlformats.org/officeDocument/2006/relationships/image" Target="../media/image149.png"/><Relationship Id="rId21" Type="http://schemas.microsoft.com/office/2007/relationships/hdphoto" Target="../media/hdphoto14.wdp"/><Relationship Id="rId7" Type="http://schemas.openxmlformats.org/officeDocument/2006/relationships/image" Target="../media/image151.jpeg"/><Relationship Id="rId12" Type="http://schemas.microsoft.com/office/2007/relationships/hdphoto" Target="../media/hdphoto11.wdp"/><Relationship Id="rId17" Type="http://schemas.openxmlformats.org/officeDocument/2006/relationships/image" Target="../media/image159.jpe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58.jpe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55.png"/><Relationship Id="rId24" Type="http://schemas.microsoft.com/office/2007/relationships/hdphoto" Target="../media/hdphoto15.wdp"/><Relationship Id="rId5" Type="http://schemas.openxmlformats.org/officeDocument/2006/relationships/image" Target="../media/image150.png"/><Relationship Id="rId15" Type="http://schemas.microsoft.com/office/2007/relationships/hdphoto" Target="../media/hdphoto12.wdp"/><Relationship Id="rId23" Type="http://schemas.openxmlformats.org/officeDocument/2006/relationships/image" Target="../media/image163.png"/><Relationship Id="rId10" Type="http://schemas.openxmlformats.org/officeDocument/2006/relationships/image" Target="../media/image154.jpeg"/><Relationship Id="rId19" Type="http://schemas.microsoft.com/office/2007/relationships/hdphoto" Target="../media/hdphoto13.wdp"/><Relationship Id="rId4" Type="http://schemas.microsoft.com/office/2007/relationships/hdphoto" Target="../media/hdphoto9.wdp"/><Relationship Id="rId9" Type="http://schemas.openxmlformats.org/officeDocument/2006/relationships/image" Target="../media/image153.jpeg"/><Relationship Id="rId14" Type="http://schemas.openxmlformats.org/officeDocument/2006/relationships/image" Target="../media/image157.png"/><Relationship Id="rId22" Type="http://schemas.openxmlformats.org/officeDocument/2006/relationships/image" Target="../media/image162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235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jpeg"/><Relationship Id="rId18" Type="http://schemas.openxmlformats.org/officeDocument/2006/relationships/image" Target="../media/image183.emf"/><Relationship Id="rId26" Type="http://schemas.openxmlformats.org/officeDocument/2006/relationships/image" Target="../media/image190.png"/><Relationship Id="rId39" Type="http://schemas.openxmlformats.org/officeDocument/2006/relationships/image" Target="../media/image201.gif"/><Relationship Id="rId21" Type="http://schemas.openxmlformats.org/officeDocument/2006/relationships/image" Target="../media/image186.gif"/><Relationship Id="rId34" Type="http://schemas.openxmlformats.org/officeDocument/2006/relationships/image" Target="../media/image196.png"/><Relationship Id="rId42" Type="http://schemas.openxmlformats.org/officeDocument/2006/relationships/image" Target="../media/image204.png"/><Relationship Id="rId47" Type="http://schemas.openxmlformats.org/officeDocument/2006/relationships/image" Target="../media/image209.gif"/><Relationship Id="rId50" Type="http://schemas.openxmlformats.org/officeDocument/2006/relationships/image" Target="../media/image212.png"/><Relationship Id="rId55" Type="http://schemas.openxmlformats.org/officeDocument/2006/relationships/image" Target="../media/image217.png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81.png"/><Relationship Id="rId29" Type="http://schemas.openxmlformats.org/officeDocument/2006/relationships/image" Target="../media/image192.png"/><Relationship Id="rId11" Type="http://schemas.openxmlformats.org/officeDocument/2006/relationships/image" Target="../media/image176.jpeg"/><Relationship Id="rId24" Type="http://schemas.openxmlformats.org/officeDocument/2006/relationships/image" Target="../media/image188.png"/><Relationship Id="rId32" Type="http://schemas.openxmlformats.org/officeDocument/2006/relationships/image" Target="../media/image194.png"/><Relationship Id="rId37" Type="http://schemas.openxmlformats.org/officeDocument/2006/relationships/image" Target="../media/image199.jpeg"/><Relationship Id="rId40" Type="http://schemas.openxmlformats.org/officeDocument/2006/relationships/image" Target="../media/image202.png"/><Relationship Id="rId45" Type="http://schemas.openxmlformats.org/officeDocument/2006/relationships/image" Target="../media/image207.png"/><Relationship Id="rId53" Type="http://schemas.openxmlformats.org/officeDocument/2006/relationships/image" Target="../media/image215.gif"/><Relationship Id="rId58" Type="http://schemas.openxmlformats.org/officeDocument/2006/relationships/image" Target="../media/image220.jpeg"/><Relationship Id="rId5" Type="http://schemas.openxmlformats.org/officeDocument/2006/relationships/image" Target="../media/image170.jpeg"/><Relationship Id="rId19" Type="http://schemas.openxmlformats.org/officeDocument/2006/relationships/image" Target="../media/image184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Relationship Id="rId22" Type="http://schemas.openxmlformats.org/officeDocument/2006/relationships/image" Target="../media/image95.gif"/><Relationship Id="rId27" Type="http://schemas.openxmlformats.org/officeDocument/2006/relationships/image" Target="../media/image94.emf"/><Relationship Id="rId30" Type="http://schemas.openxmlformats.org/officeDocument/2006/relationships/image" Target="../media/image193.jpeg"/><Relationship Id="rId35" Type="http://schemas.openxmlformats.org/officeDocument/2006/relationships/image" Target="../media/image197.jpeg"/><Relationship Id="rId43" Type="http://schemas.openxmlformats.org/officeDocument/2006/relationships/image" Target="../media/image205.jpeg"/><Relationship Id="rId48" Type="http://schemas.openxmlformats.org/officeDocument/2006/relationships/image" Target="../media/image210.jpeg"/><Relationship Id="rId56" Type="http://schemas.openxmlformats.org/officeDocument/2006/relationships/image" Target="../media/image218.jpeg"/><Relationship Id="rId8" Type="http://schemas.openxmlformats.org/officeDocument/2006/relationships/image" Target="../media/image173.png"/><Relationship Id="rId51" Type="http://schemas.openxmlformats.org/officeDocument/2006/relationships/image" Target="../media/image213.png"/><Relationship Id="rId3" Type="http://schemas.openxmlformats.org/officeDocument/2006/relationships/image" Target="../media/image168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5" Type="http://schemas.openxmlformats.org/officeDocument/2006/relationships/image" Target="../media/image189.png"/><Relationship Id="rId33" Type="http://schemas.openxmlformats.org/officeDocument/2006/relationships/image" Target="../media/image195.png"/><Relationship Id="rId38" Type="http://schemas.openxmlformats.org/officeDocument/2006/relationships/image" Target="../media/image200.jpeg"/><Relationship Id="rId46" Type="http://schemas.openxmlformats.org/officeDocument/2006/relationships/image" Target="../media/image208.png"/><Relationship Id="rId59" Type="http://schemas.openxmlformats.org/officeDocument/2006/relationships/image" Target="../media/image221.png"/><Relationship Id="rId20" Type="http://schemas.openxmlformats.org/officeDocument/2006/relationships/image" Target="../media/image185.jpeg"/><Relationship Id="rId41" Type="http://schemas.openxmlformats.org/officeDocument/2006/relationships/image" Target="../media/image203.jpeg"/><Relationship Id="rId54" Type="http://schemas.openxmlformats.org/officeDocument/2006/relationships/image" Target="../media/image2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eg"/><Relationship Id="rId15" Type="http://schemas.openxmlformats.org/officeDocument/2006/relationships/image" Target="../media/image180.jpeg"/><Relationship Id="rId23" Type="http://schemas.openxmlformats.org/officeDocument/2006/relationships/image" Target="../media/image187.jpeg"/><Relationship Id="rId28" Type="http://schemas.openxmlformats.org/officeDocument/2006/relationships/image" Target="../media/image191.jpeg"/><Relationship Id="rId36" Type="http://schemas.openxmlformats.org/officeDocument/2006/relationships/image" Target="../media/image198.jpeg"/><Relationship Id="rId49" Type="http://schemas.openxmlformats.org/officeDocument/2006/relationships/image" Target="../media/image211.png"/><Relationship Id="rId57" Type="http://schemas.openxmlformats.org/officeDocument/2006/relationships/image" Target="../media/image219.png"/><Relationship Id="rId10" Type="http://schemas.openxmlformats.org/officeDocument/2006/relationships/image" Target="../media/image175.png"/><Relationship Id="rId31" Type="http://schemas.openxmlformats.org/officeDocument/2006/relationships/image" Target="../media/image92.emf"/><Relationship Id="rId44" Type="http://schemas.openxmlformats.org/officeDocument/2006/relationships/image" Target="../media/image206.png"/><Relationship Id="rId52" Type="http://schemas.openxmlformats.org/officeDocument/2006/relationships/image" Target="../media/image214.gif"/><Relationship Id="rId60" Type="http://schemas.openxmlformats.org/officeDocument/2006/relationships/image" Target="../media/image222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228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3.png"/><Relationship Id="rId18" Type="http://schemas.openxmlformats.org/officeDocument/2006/relationships/image" Target="../media/image238.jpeg"/><Relationship Id="rId26" Type="http://schemas.openxmlformats.org/officeDocument/2006/relationships/image" Target="../media/image246.png"/><Relationship Id="rId39" Type="http://schemas.openxmlformats.org/officeDocument/2006/relationships/image" Target="../media/image259.jpeg"/><Relationship Id="rId21" Type="http://schemas.openxmlformats.org/officeDocument/2006/relationships/image" Target="../media/image241.png"/><Relationship Id="rId34" Type="http://schemas.openxmlformats.org/officeDocument/2006/relationships/image" Target="../media/image254.gif"/><Relationship Id="rId42" Type="http://schemas.openxmlformats.org/officeDocument/2006/relationships/image" Target="../media/image262.jpeg"/><Relationship Id="rId47" Type="http://schemas.openxmlformats.org/officeDocument/2006/relationships/image" Target="../media/image267.gif"/><Relationship Id="rId50" Type="http://schemas.openxmlformats.org/officeDocument/2006/relationships/image" Target="../media/image270.jpeg"/><Relationship Id="rId55" Type="http://schemas.openxmlformats.org/officeDocument/2006/relationships/image" Target="../media/image275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36.png"/><Relationship Id="rId29" Type="http://schemas.openxmlformats.org/officeDocument/2006/relationships/image" Target="../media/image249.jpeg"/><Relationship Id="rId11" Type="http://schemas.openxmlformats.org/officeDocument/2006/relationships/image" Target="../media/image231.png"/><Relationship Id="rId24" Type="http://schemas.openxmlformats.org/officeDocument/2006/relationships/image" Target="../media/image244.jpeg"/><Relationship Id="rId32" Type="http://schemas.openxmlformats.org/officeDocument/2006/relationships/image" Target="../media/image252.png"/><Relationship Id="rId37" Type="http://schemas.openxmlformats.org/officeDocument/2006/relationships/image" Target="../media/image257.jpeg"/><Relationship Id="rId40" Type="http://schemas.openxmlformats.org/officeDocument/2006/relationships/image" Target="../media/image260.png"/><Relationship Id="rId45" Type="http://schemas.openxmlformats.org/officeDocument/2006/relationships/image" Target="../media/image265.gif"/><Relationship Id="rId53" Type="http://schemas.openxmlformats.org/officeDocument/2006/relationships/image" Target="../media/image273.jpeg"/><Relationship Id="rId58" Type="http://schemas.openxmlformats.org/officeDocument/2006/relationships/image" Target="../media/image278.jpeg"/><Relationship Id="rId5" Type="http://schemas.openxmlformats.org/officeDocument/2006/relationships/image" Target="../media/image225.gif"/><Relationship Id="rId19" Type="http://schemas.openxmlformats.org/officeDocument/2006/relationships/image" Target="../media/image239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jpeg"/><Relationship Id="rId22" Type="http://schemas.openxmlformats.org/officeDocument/2006/relationships/image" Target="../media/image242.jpeg"/><Relationship Id="rId27" Type="http://schemas.openxmlformats.org/officeDocument/2006/relationships/image" Target="../media/image247.jpeg"/><Relationship Id="rId30" Type="http://schemas.openxmlformats.org/officeDocument/2006/relationships/image" Target="../media/image250.png"/><Relationship Id="rId35" Type="http://schemas.openxmlformats.org/officeDocument/2006/relationships/image" Target="../media/image255.jpeg"/><Relationship Id="rId43" Type="http://schemas.openxmlformats.org/officeDocument/2006/relationships/image" Target="../media/image263.jpeg"/><Relationship Id="rId48" Type="http://schemas.openxmlformats.org/officeDocument/2006/relationships/image" Target="../media/image268.gif"/><Relationship Id="rId56" Type="http://schemas.openxmlformats.org/officeDocument/2006/relationships/image" Target="../media/image276.jpeg"/><Relationship Id="rId8" Type="http://schemas.openxmlformats.org/officeDocument/2006/relationships/image" Target="../media/image228.gif"/><Relationship Id="rId51" Type="http://schemas.openxmlformats.org/officeDocument/2006/relationships/image" Target="../media/image271.png"/><Relationship Id="rId3" Type="http://schemas.openxmlformats.org/officeDocument/2006/relationships/image" Target="../media/image223.jpeg"/><Relationship Id="rId12" Type="http://schemas.openxmlformats.org/officeDocument/2006/relationships/image" Target="../media/image232.gif"/><Relationship Id="rId17" Type="http://schemas.openxmlformats.org/officeDocument/2006/relationships/image" Target="../media/image237.jpeg"/><Relationship Id="rId25" Type="http://schemas.openxmlformats.org/officeDocument/2006/relationships/image" Target="../media/image245.jpeg"/><Relationship Id="rId33" Type="http://schemas.openxmlformats.org/officeDocument/2006/relationships/image" Target="../media/image253.jpeg"/><Relationship Id="rId38" Type="http://schemas.openxmlformats.org/officeDocument/2006/relationships/image" Target="../media/image258.jpeg"/><Relationship Id="rId46" Type="http://schemas.openxmlformats.org/officeDocument/2006/relationships/image" Target="../media/image266.jpeg"/><Relationship Id="rId20" Type="http://schemas.openxmlformats.org/officeDocument/2006/relationships/image" Target="../media/image240.png"/><Relationship Id="rId41" Type="http://schemas.openxmlformats.org/officeDocument/2006/relationships/image" Target="../media/image261.jpeg"/><Relationship Id="rId54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jpeg"/><Relationship Id="rId15" Type="http://schemas.openxmlformats.org/officeDocument/2006/relationships/image" Target="../media/image235.jpeg"/><Relationship Id="rId23" Type="http://schemas.openxmlformats.org/officeDocument/2006/relationships/image" Target="../media/image243.png"/><Relationship Id="rId28" Type="http://schemas.openxmlformats.org/officeDocument/2006/relationships/image" Target="../media/image248.jpeg"/><Relationship Id="rId36" Type="http://schemas.openxmlformats.org/officeDocument/2006/relationships/image" Target="../media/image256.jpeg"/><Relationship Id="rId49" Type="http://schemas.openxmlformats.org/officeDocument/2006/relationships/image" Target="../media/image269.jpeg"/><Relationship Id="rId57" Type="http://schemas.openxmlformats.org/officeDocument/2006/relationships/image" Target="../media/image277.png"/><Relationship Id="rId10" Type="http://schemas.openxmlformats.org/officeDocument/2006/relationships/image" Target="../media/image230.jpeg"/><Relationship Id="rId31" Type="http://schemas.openxmlformats.org/officeDocument/2006/relationships/image" Target="../media/image251.png"/><Relationship Id="rId44" Type="http://schemas.openxmlformats.org/officeDocument/2006/relationships/image" Target="../media/image264.png"/><Relationship Id="rId52" Type="http://schemas.openxmlformats.org/officeDocument/2006/relationships/image" Target="../media/image272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142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9.png"/><Relationship Id="rId18" Type="http://schemas.openxmlformats.org/officeDocument/2006/relationships/image" Target="../media/image294.png"/><Relationship Id="rId26" Type="http://schemas.openxmlformats.org/officeDocument/2006/relationships/image" Target="../media/image302.jpeg"/><Relationship Id="rId39" Type="http://schemas.openxmlformats.org/officeDocument/2006/relationships/image" Target="../media/image315.png"/><Relationship Id="rId21" Type="http://schemas.openxmlformats.org/officeDocument/2006/relationships/image" Target="../media/image297.png"/><Relationship Id="rId34" Type="http://schemas.openxmlformats.org/officeDocument/2006/relationships/image" Target="../media/image310.png"/><Relationship Id="rId42" Type="http://schemas.openxmlformats.org/officeDocument/2006/relationships/image" Target="../media/image318.png"/><Relationship Id="rId47" Type="http://schemas.openxmlformats.org/officeDocument/2006/relationships/image" Target="../media/image323.png"/><Relationship Id="rId7" Type="http://schemas.openxmlformats.org/officeDocument/2006/relationships/image" Target="../media/image283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292.png"/><Relationship Id="rId29" Type="http://schemas.openxmlformats.org/officeDocument/2006/relationships/image" Target="../media/image3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jpeg"/><Relationship Id="rId11" Type="http://schemas.openxmlformats.org/officeDocument/2006/relationships/image" Target="../media/image287.png"/><Relationship Id="rId24" Type="http://schemas.openxmlformats.org/officeDocument/2006/relationships/image" Target="../media/image300.png"/><Relationship Id="rId32" Type="http://schemas.openxmlformats.org/officeDocument/2006/relationships/image" Target="../media/image308.png"/><Relationship Id="rId37" Type="http://schemas.openxmlformats.org/officeDocument/2006/relationships/image" Target="../media/image313.png"/><Relationship Id="rId40" Type="http://schemas.openxmlformats.org/officeDocument/2006/relationships/image" Target="../media/image316.png"/><Relationship Id="rId45" Type="http://schemas.openxmlformats.org/officeDocument/2006/relationships/image" Target="../media/image321.png"/><Relationship Id="rId5" Type="http://schemas.openxmlformats.org/officeDocument/2006/relationships/image" Target="../media/image281.png"/><Relationship Id="rId15" Type="http://schemas.openxmlformats.org/officeDocument/2006/relationships/image" Target="../media/image291.png"/><Relationship Id="rId23" Type="http://schemas.openxmlformats.org/officeDocument/2006/relationships/image" Target="../media/image299.png"/><Relationship Id="rId28" Type="http://schemas.openxmlformats.org/officeDocument/2006/relationships/image" Target="../media/image304.png"/><Relationship Id="rId36" Type="http://schemas.openxmlformats.org/officeDocument/2006/relationships/image" Target="../media/image312.png"/><Relationship Id="rId10" Type="http://schemas.openxmlformats.org/officeDocument/2006/relationships/image" Target="../media/image286.png"/><Relationship Id="rId19" Type="http://schemas.openxmlformats.org/officeDocument/2006/relationships/image" Target="../media/image295.png"/><Relationship Id="rId31" Type="http://schemas.openxmlformats.org/officeDocument/2006/relationships/image" Target="../media/image307.png"/><Relationship Id="rId44" Type="http://schemas.openxmlformats.org/officeDocument/2006/relationships/image" Target="../media/image320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Relationship Id="rId14" Type="http://schemas.openxmlformats.org/officeDocument/2006/relationships/image" Target="../media/image290.png"/><Relationship Id="rId22" Type="http://schemas.openxmlformats.org/officeDocument/2006/relationships/image" Target="../media/image298.png"/><Relationship Id="rId27" Type="http://schemas.openxmlformats.org/officeDocument/2006/relationships/image" Target="../media/image303.png"/><Relationship Id="rId30" Type="http://schemas.openxmlformats.org/officeDocument/2006/relationships/image" Target="../media/image306.png"/><Relationship Id="rId35" Type="http://schemas.openxmlformats.org/officeDocument/2006/relationships/image" Target="../media/image311.png"/><Relationship Id="rId43" Type="http://schemas.openxmlformats.org/officeDocument/2006/relationships/image" Target="../media/image319.png"/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12" Type="http://schemas.openxmlformats.org/officeDocument/2006/relationships/image" Target="../media/image288.png"/><Relationship Id="rId17" Type="http://schemas.openxmlformats.org/officeDocument/2006/relationships/image" Target="../media/image293.png"/><Relationship Id="rId25" Type="http://schemas.openxmlformats.org/officeDocument/2006/relationships/image" Target="../media/image301.png"/><Relationship Id="rId33" Type="http://schemas.openxmlformats.org/officeDocument/2006/relationships/image" Target="../media/image309.png"/><Relationship Id="rId38" Type="http://schemas.openxmlformats.org/officeDocument/2006/relationships/image" Target="../media/image314.png"/><Relationship Id="rId46" Type="http://schemas.openxmlformats.org/officeDocument/2006/relationships/image" Target="../media/image322.png"/><Relationship Id="rId20" Type="http://schemas.openxmlformats.org/officeDocument/2006/relationships/image" Target="../media/image296.png"/><Relationship Id="rId41" Type="http://schemas.openxmlformats.org/officeDocument/2006/relationships/image" Target="../media/image3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ltoybox.com/?page_id=477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1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486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9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3645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134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130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356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336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395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47.png"/><Relationship Id="rId18" Type="http://schemas.microsoft.com/office/2007/relationships/hdphoto" Target="../media/hdphoto24.wdp"/><Relationship Id="rId3" Type="http://schemas.openxmlformats.org/officeDocument/2006/relationships/image" Target="../media/image342.png"/><Relationship Id="rId7" Type="http://schemas.openxmlformats.org/officeDocument/2006/relationships/image" Target="../media/image344.png"/><Relationship Id="rId12" Type="http://schemas.microsoft.com/office/2007/relationships/hdphoto" Target="../media/hdphoto21.wdp"/><Relationship Id="rId17" Type="http://schemas.openxmlformats.org/officeDocument/2006/relationships/image" Target="../media/image349.png"/><Relationship Id="rId2" Type="http://schemas.openxmlformats.org/officeDocument/2006/relationships/notesSlide" Target="../notesSlides/notesSlide69.xml"/><Relationship Id="rId16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346.png"/><Relationship Id="rId5" Type="http://schemas.openxmlformats.org/officeDocument/2006/relationships/image" Target="../media/image343.png"/><Relationship Id="rId15" Type="http://schemas.openxmlformats.org/officeDocument/2006/relationships/image" Target="../media/image348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345.png"/><Relationship Id="rId14" Type="http://schemas.microsoft.com/office/2007/relationships/hdphoto" Target="../media/hdphoto22.wdp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470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4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6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486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ltoybox.com/?page_id=49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502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486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42" Type="http://schemas.openxmlformats.org/officeDocument/2006/relationships/image" Target="../media/image85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41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eb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395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338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235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png"/><Relationship Id="rId4" Type="http://schemas.openxmlformats.org/officeDocument/2006/relationships/image" Target="../media/image92.emf"/><Relationship Id="rId9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microsoft.com/office/2007/relationships/hdphoto" Target="../media/hdphoto1.wdp"/><Relationship Id="rId4" Type="http://schemas.openxmlformats.org/officeDocument/2006/relationships/image" Target="../media/image10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284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st-flash-games.net/girl-games/haifa-wehbe-dress-up.html" TargetMode="External"/><Relationship Id="rId4" Type="http://schemas.microsoft.com/office/2007/relationships/hdphoto" Target="../media/hdphoto2.wdp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386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516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810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250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9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35.png"/><Relationship Id="rId18" Type="http://schemas.microsoft.com/office/2007/relationships/hdphoto" Target="../media/hdphoto8.wdp"/><Relationship Id="rId3" Type="http://schemas.openxmlformats.org/officeDocument/2006/relationships/image" Target="../media/image128.jpeg"/><Relationship Id="rId7" Type="http://schemas.openxmlformats.org/officeDocument/2006/relationships/image" Target="../media/image131.png"/><Relationship Id="rId12" Type="http://schemas.microsoft.com/office/2007/relationships/hdphoto" Target="../media/hdphoto7.wdp"/><Relationship Id="rId17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34.png"/><Relationship Id="rId5" Type="http://schemas.openxmlformats.org/officeDocument/2006/relationships/image" Target="../media/image130.png"/><Relationship Id="rId15" Type="http://schemas.openxmlformats.org/officeDocument/2006/relationships/image" Target="../media/image137.jpeg"/><Relationship Id="rId10" Type="http://schemas.openxmlformats.org/officeDocument/2006/relationships/image" Target="../media/image133.png"/><Relationship Id="rId19" Type="http://schemas.openxmlformats.org/officeDocument/2006/relationships/image" Target="../media/image140.jpeg"/><Relationship Id="rId4" Type="http://schemas.openxmlformats.org/officeDocument/2006/relationships/image" Target="../media/image129.png"/><Relationship Id="rId9" Type="http://schemas.openxmlformats.org/officeDocument/2006/relationships/image" Target="../media/image132.jpeg"/><Relationship Id="rId14" Type="http://schemas.openxmlformats.org/officeDocument/2006/relationships/image" Target="../media/image136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356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jp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ltoybox.com/?page_id=260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19900" b="1" dirty="0" smtClean="0">
                <a:latin typeface="Gabriola" panose="04040605051002020D02" pitchFamily="82" charset="0"/>
              </a:rPr>
              <a:t>GAME DESIGN</a:t>
            </a:r>
            <a:endParaRPr lang="en-US" sz="199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070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858000"/>
            <a:ext cx="12192000" cy="344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Acting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Action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Point Allowance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System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Area Control / Area Influence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Area Enclosure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Area movement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Area-Impulse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Action and Bidding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Backtracking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Betting/Wagering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Capture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Card Dealing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Card Drafting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Card Drawing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Card Driven Campaign/Battle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Character Development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Chit-Pull System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Co-operative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Play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Commodity Speculation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Conquest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Crayon Rail System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Deck Construction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Dialogue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Dice Rolling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Dice Drafting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Exploration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Hand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Management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Hex-and Counter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King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Making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Line Drawing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Memory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Modular Board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Negotiating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Paper-and-Pencil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Partnerships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Pattern Building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Pattern Recognition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Pick-up and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Deliver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Point to Point Movement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Riddle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Solving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Rock-Paper-Scissors</a:t>
            </a:r>
          </a:p>
          <a:p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Rondel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Role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Playing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Roll and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Move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Secret Unit Deployment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Set Collection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Simulation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Simultaneous Action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Selection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Singing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Stock holding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Storytelling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Tile Placement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Trading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Trick-taking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Upgrading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Variable Phase Order</a:t>
            </a: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Variable Player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Powers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Victory Points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Voting</a:t>
            </a: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Worker Placement 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MECHANICS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xit" presetSubtype="1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2" grpId="0"/>
      <p:bldP spid="2" grpId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1"/>
          <p:cNvSpPr txBox="1">
            <a:spLocks/>
          </p:cNvSpPr>
          <p:nvPr/>
        </p:nvSpPr>
        <p:spPr>
          <a:xfrm>
            <a:off x="9887962" y="532813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$28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8" name="jacket" descr="Image result for jacke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222" y1="4872" x2="38222" y2="19258"/>
                        <a14:foregroundMark x1="53778" y1="5336" x2="67111" y2="11833"/>
                        <a14:foregroundMark x1="63333" y1="20418" x2="52667" y2="10673"/>
                        <a14:foregroundMark x1="64889" y1="53596" x2="78222" y2="70302"/>
                        <a14:foregroundMark x1="41333" y1="9049" x2="45111" y2="4872"/>
                        <a14:foregroundMark x1="57111" y1="3712" x2="61111" y2="7425"/>
                        <a14:foregroundMark x1="43778" y1="55684" x2="32667" y2="74942"/>
                        <a14:foregroundMark x1="32667" y1="69838" x2="42667" y2="53828"/>
                        <a14:foregroundMark x1="25778" y1="77494" x2="30000" y2="66589"/>
                        <a14:foregroundMark x1="30667" y1="84919" x2="29333" y2="91879"/>
                        <a14:foregroundMark x1="30222" y1="90023" x2="44000" y2="92111"/>
                        <a14:foregroundMark x1="32222" y1="87239" x2="44222" y2="89327"/>
                        <a14:foregroundMark x1="77778" y1="85151" x2="77333" y2="92575"/>
                        <a14:foregroundMark x1="78000" y1="92575" x2="78667" y2="83295"/>
                        <a14:foregroundMark x1="76889" y1="91647" x2="58889" y2="92575"/>
                        <a14:foregroundMark x1="74444" y1="89559" x2="58444" y2="90023"/>
                        <a14:foregroundMark x1="85778" y1="90951" x2="84667" y2="95824"/>
                        <a14:foregroundMark x1="93111" y1="91415" x2="92444" y2="97680"/>
                        <a14:foregroundMark x1="92889" y1="95824" x2="93556" y2="90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713" y="-4627"/>
            <a:ext cx="2614101" cy="250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1935049" y="2689042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2201916" y="5748706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8663777" y="2361284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6381557" y="4954354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$19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jenga" descr="Image result for jeng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453" r="89884">
                        <a14:foregroundMark x1="18574" y1="96517" x2="33997" y2="87728"/>
                        <a14:foregroundMark x1="17247" y1="88889" x2="23881" y2="88889"/>
                        <a14:foregroundMark x1="70149" y1="91376" x2="71973" y2="12769"/>
                        <a14:foregroundMark x1="61692" y1="14925" x2="74627" y2="19900"/>
                        <a14:foregroundMark x1="58541" y1="14262" x2="58541" y2="16750"/>
                        <a14:foregroundMark x1="17745" y1="32836" x2="44610" y2="38474"/>
                        <a14:foregroundMark x1="45771" y1="26202" x2="35987" y2="47761"/>
                        <a14:foregroundMark x1="38474" y1="84577" x2="50415" y2="91542"/>
                        <a14:foregroundMark x1="58209" y1="22222" x2="59038" y2="66667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273" y="2165583"/>
            <a:ext cx="2509215" cy="25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제목 1"/>
          <p:cNvSpPr txBox="1">
            <a:spLocks/>
          </p:cNvSpPr>
          <p:nvPr/>
        </p:nvSpPr>
        <p:spPr>
          <a:xfrm>
            <a:off x="6833314" y="1643214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$6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제목 1"/>
          <p:cNvSpPr txBox="1">
            <a:spLocks/>
          </p:cNvSpPr>
          <p:nvPr/>
        </p:nvSpPr>
        <p:spPr>
          <a:xfrm>
            <a:off x="4245397" y="1258742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$6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4317188" y="5485351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6" name="pens" descr="Image result for bic pen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60" y="4772633"/>
            <a:ext cx="1875337" cy="215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water gun" descr="Image result for water gu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88" y="865372"/>
            <a:ext cx="2529274" cy="252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coloring book" descr="Image result for coloring bo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51" y="924004"/>
            <a:ext cx="1627166" cy="23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movie" descr="Image result for guardians of the galaxy blur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92" y="2473009"/>
            <a:ext cx="1480210" cy="194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제목 1"/>
          <p:cNvSpPr txBox="1">
            <a:spLocks/>
          </p:cNvSpPr>
          <p:nvPr/>
        </p:nvSpPr>
        <p:spPr>
          <a:xfrm>
            <a:off x="4552540" y="3817448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제목 1"/>
          <p:cNvSpPr txBox="1">
            <a:spLocks/>
          </p:cNvSpPr>
          <p:nvPr/>
        </p:nvSpPr>
        <p:spPr>
          <a:xfrm>
            <a:off x="10664349" y="5791205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$6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제목 1"/>
          <p:cNvSpPr txBox="1">
            <a:spLocks/>
          </p:cNvSpPr>
          <p:nvPr/>
        </p:nvSpPr>
        <p:spPr>
          <a:xfrm>
            <a:off x="8479697" y="5222434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68" name="sunglasses" descr="Image result for cheap sunglasses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27" b="100000" l="1085" r="98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63" y="3694596"/>
            <a:ext cx="2687274" cy="117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robot" descr="Image result for robot toy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47" y="4149120"/>
            <a:ext cx="1819573" cy="272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aint" descr="Image result for paint set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282" r="100000">
                        <a14:foregroundMark x1="74103" y1="5611" x2="15641" y2="48515"/>
                        <a14:foregroundMark x1="14359" y1="49175" x2="10000" y2="65017"/>
                        <a14:foregroundMark x1="9231" y1="66667" x2="63590" y2="26073"/>
                        <a14:foregroundMark x1="67179" y1="21452" x2="73077" y2="8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31" y="4889693"/>
            <a:ext cx="2625453" cy="20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comic" descr="Image result for comic bo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1122">
            <a:off x="10816485" y="4840993"/>
            <a:ext cx="1278414" cy="192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hone" descr="Image result for girlsto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89" y="4796177"/>
            <a:ext cx="1827003" cy="182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제목 1"/>
          <p:cNvSpPr txBox="1">
            <a:spLocks/>
          </p:cNvSpPr>
          <p:nvPr/>
        </p:nvSpPr>
        <p:spPr>
          <a:xfrm>
            <a:off x="-32215" y="355266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$16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제목 1"/>
          <p:cNvSpPr txBox="1">
            <a:spLocks/>
          </p:cNvSpPr>
          <p:nvPr/>
        </p:nvSpPr>
        <p:spPr>
          <a:xfrm>
            <a:off x="205818" y="5704157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제목 1"/>
          <p:cNvSpPr txBox="1">
            <a:spLocks/>
          </p:cNvSpPr>
          <p:nvPr/>
        </p:nvSpPr>
        <p:spPr>
          <a:xfrm>
            <a:off x="2495609" y="641895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$13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제목 1"/>
          <p:cNvSpPr txBox="1">
            <a:spLocks/>
          </p:cNvSpPr>
          <p:nvPr/>
        </p:nvSpPr>
        <p:spPr>
          <a:xfrm>
            <a:off x="188688" y="3613863"/>
            <a:ext cx="2019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things for kids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6525" y1="62447" x2="84746" y2="76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" y="-4627"/>
            <a:ext cx="22479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iggy bank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65" b="94412" l="9647" r="8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92" y="3049510"/>
            <a:ext cx="2591134" cy="207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ppl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36" y="5189313"/>
            <a:ext cx="1278265" cy="163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lor pencil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6667" y1="33913" x2="2924" y2="76304"/>
                        <a14:foregroundMark x1="25731" y1="26304" x2="26316" y2="40652"/>
                        <a14:foregroundMark x1="29532" y1="28043" x2="41520" y2="4348"/>
                        <a14:foregroundMark x1="80117" y1="22609" x2="98246" y2="2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11" y="117426"/>
            <a:ext cx="1422230" cy="19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7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Searching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Hidden Objects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47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o-KR" altLang="en-US" smtClean="0"/>
          </a:p>
        </p:txBody>
      </p:sp>
      <p:pic>
        <p:nvPicPr>
          <p:cNvPr id="19460" name="Picture 2" descr="http://blog.midnightbox.com/wp-content/uploads/2011/11/wheres-wally-campsi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8353"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3724" flipV="1">
            <a:off x="-874534" y="4613442"/>
            <a:ext cx="5095373" cy="339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Where’s Wally?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566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eye s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25" y="1625374"/>
            <a:ext cx="9743998" cy="386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5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Rooms in a House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page_id=235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400000">
            <a:off x="2907074" y="649446"/>
            <a:ext cx="6706069" cy="5584435"/>
            <a:chOff x="-57150" y="1752599"/>
            <a:chExt cx="6933650" cy="6054050"/>
          </a:xfrm>
        </p:grpSpPr>
        <p:sp>
          <p:nvSpPr>
            <p:cNvPr id="7" name="Rectangle 6"/>
            <p:cNvSpPr/>
            <p:nvPr/>
          </p:nvSpPr>
          <p:spPr>
            <a:xfrm>
              <a:off x="2286000" y="2549258"/>
              <a:ext cx="2283714" cy="25717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35"/>
            </a:p>
          </p:txBody>
        </p:sp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62772" y="2497901"/>
              <a:ext cx="2955636" cy="2258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 descr="http://cliparts.co/cliparts/Bcg/KrX/BcgKrXyx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557395" y="2018272"/>
              <a:ext cx="823232" cy="1091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2" descr="http://somethingtocraftabout.com/wp-content/uploads/2013/02/BirdCage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31728" y="3387770"/>
              <a:ext cx="610618" cy="610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56" descr="http://mooshworld.com/wp-content/uploads/2014/11/1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87749">
              <a:off x="3563255" y="4229013"/>
              <a:ext cx="923544" cy="1040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58" descr="http://thesiswaldo.org/waldo_big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998804" y="2819759"/>
              <a:ext cx="501005" cy="1120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http://m.jumpstart.com/JumpstartNew/brands/pom/img/characters/pom-private04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39239" y="3890519"/>
              <a:ext cx="773194" cy="1082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http://img2.wikia.nocookie.net/__cb20130404133136/plantsvszombies/images/archive/a/a6/20140317233556!ZombieHD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>
              <a:off x="3707705" y="2559999"/>
              <a:ext cx="574767" cy="921544"/>
            </a:xfrm>
            <a:prstGeom prst="rect">
              <a:avLst/>
            </a:prstGeom>
            <a:noFill/>
          </p:spPr>
        </p:pic>
        <p:pic>
          <p:nvPicPr>
            <p:cNvPr id="58" name="Picture 18" descr="http://cdn2.business2community.com/wp-content/uploads/2013/11/hellokitty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453069">
              <a:off x="2548824" y="3509579"/>
              <a:ext cx="528638" cy="643206"/>
            </a:xfrm>
            <a:prstGeom prst="rect">
              <a:avLst/>
            </a:prstGeom>
            <a:noFill/>
          </p:spPr>
        </p:pic>
        <p:pic>
          <p:nvPicPr>
            <p:cNvPr id="59" name="Picture 20" descr="http://thefeministwire.com/wp-content/uploads/2014/03/Cinderella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2597165" y="4257128"/>
              <a:ext cx="761330" cy="842031"/>
            </a:xfrm>
            <a:prstGeom prst="rect">
              <a:avLst/>
            </a:prstGeom>
            <a:noFill/>
          </p:spPr>
        </p:pic>
        <p:pic>
          <p:nvPicPr>
            <p:cNvPr id="60" name="Picture 22" descr="http://images.clipartpanda.com/teacher-apple-clipart-apple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16200000">
              <a:off x="2896521" y="2388892"/>
              <a:ext cx="238410" cy="270000"/>
            </a:xfrm>
            <a:prstGeom prst="rect">
              <a:avLst/>
            </a:prstGeom>
            <a:noFill/>
          </p:spPr>
        </p:pic>
        <p:pic>
          <p:nvPicPr>
            <p:cNvPr id="1042" name="Picture 18" descr="http://classroomclipart.com/images/gallery/Clipart/Home/girls-bedroom-2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21124" y="5137328"/>
              <a:ext cx="2590038" cy="2283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008956" y="5245889"/>
              <a:ext cx="2853648" cy="2267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4" descr="http://awtlblog.vitsco.com/wp-content/uploads/2009/11/Optimus-Prime-600x779.jpg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3018131" y="6325728"/>
              <a:ext cx="971550" cy="1261396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0" y="2381250"/>
              <a:ext cx="2283714" cy="25717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35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62997" y="2544245"/>
              <a:ext cx="2609710" cy="228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0" y="4953000"/>
              <a:ext cx="2283714" cy="25717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35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86000" y="4953000"/>
              <a:ext cx="2283714" cy="25717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35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74286" y="2381250"/>
              <a:ext cx="2283714" cy="25717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35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74286" y="4953000"/>
              <a:ext cx="2283714" cy="257175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35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90957"/>
              <a:ext cx="2283714" cy="253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2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105452" y="2216862"/>
              <a:ext cx="3216809" cy="2288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8" descr="http://images.clipartpanda.com/grandfather-clipart-grandfather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90672" y="4588651"/>
              <a:ext cx="863272" cy="1311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http://www.cliparthut.com/clip-arts/796/super-mom-clip-art-796309.jpg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67042" y="3806867"/>
              <a:ext cx="1416279" cy="149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cliparts.co/cliparts/piq/K8K/piqK8KayT.gif"/>
            <p:cNvPicPr>
              <a:picLocks noChangeAspect="1" noChangeArrowheads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77783">
              <a:off x="6025614" y="5772625"/>
              <a:ext cx="511405" cy="70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http://www.richrach.org/image/users/165074/ftp/my_files/ClipartBaby.gif?id=7858119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960448" y="5548308"/>
              <a:ext cx="457051" cy="50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ttp://www.colornimbus.com/wp-content/uploads/2014/02/Smiling-Fish-in-Fish-Bowl-Coloring-Page.jpg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643826" y="6934712"/>
              <a:ext cx="432305" cy="432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8" descr="http://www.clipartlord.com/wp-content/uploads/2013/03/hamster2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6240964" y="3625237"/>
              <a:ext cx="485186" cy="52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4" descr="http://cliparts.co/cliparts/ki8/ngM/ki8ngMr4T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26280" y="6837405"/>
              <a:ext cx="368357" cy="194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6" descr="http://www.clipartlord.com/wp-content/uploads/2015/01/iguana2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44883">
              <a:off x="1700747" y="6947677"/>
              <a:ext cx="588111" cy="58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9"/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41841" y="4884637"/>
              <a:ext cx="483598" cy="1246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32" descr="http://www.picgifs.com/clip-art/cartoons/super-mario/clip-art-super-mario-435484.jpg"/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974170" y="2498610"/>
              <a:ext cx="614293" cy="61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8" descr="http://www.mlglicensing.com/files/field/image/Pororo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48733" y="4439153"/>
              <a:ext cx="394516" cy="63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0" descr="http://wallpapersprison.com/wp-content/uploads/2015/02/Batman-Cartoons-New.jpg"/>
            <p:cNvPicPr>
              <a:picLocks noChangeAspect="1" noChangeArrowheads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985923" y="6204520"/>
              <a:ext cx="699224" cy="650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0"/>
            <p:cNvPicPr>
              <a:picLocks noChangeAspect="1" noChangeArrowheads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557825" y="2959704"/>
              <a:ext cx="441242" cy="1039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8" descr="http://img2.wikia.nocookie.net/__cb20140824163949/spongebob/images/e/e4/SpongeBob_%285%29.pn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75409" y="6458771"/>
              <a:ext cx="1129322" cy="934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0" descr="http://img3.wikia.nocookie.net/__cb20140608190521/disney/images/7/7c/Tinkerbell.pn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75153" y="2185253"/>
              <a:ext cx="584690" cy="849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52" descr="http://upload.wikimedia.org/wikipedia/en/6/6d/Olaf_from_Disney%27s_Frozen.pn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10883" y="3717656"/>
              <a:ext cx="368379" cy="759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54" descr="http://images2.fanpop.com/image/photos/11600000/Pikachu-the-ultimate-pokemon-fan-club-11690553-450-413.jpg"/>
            <p:cNvPicPr>
              <a:picLocks noChangeAspect="1" noChangeArrowheads="1"/>
            </p:cNvPicPr>
            <p:nvPr/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41111">
              <a:off x="5250997" y="5446825"/>
              <a:ext cx="578642" cy="531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http://vignette4.wikia.nocookie.net/shrek/images/8/87/Shrek_fierce.jpg/revision/latest?cb=20100604223615"/>
            <p:cNvPicPr>
              <a:picLocks noChangeAspect="1" noChangeArrowheads="1"/>
            </p:cNvPicPr>
            <p:nvPr/>
          </p:nvPicPr>
          <p:blipFill>
            <a:blip r:embed="rId3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52084">
              <a:off x="4807851" y="2247539"/>
              <a:ext cx="1052327" cy="93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http://bloximages.chicago2.vip.townnews.com/coastreportonline.com/content/tncms/assets/v3/editorial/6/5d/65d11cf8-d57b-11e3-8b53-001a4bcf887a/5369790f91f8a.image.jpg"/>
            <p:cNvPicPr>
              <a:picLocks noChangeAspect="1" noChangeArrowheads="1"/>
            </p:cNvPicPr>
            <p:nvPr/>
          </p:nvPicPr>
          <p:blipFill>
            <a:blip r:embed="rId3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-57150" y="5067300"/>
              <a:ext cx="1085850" cy="1068050"/>
            </a:xfrm>
            <a:prstGeom prst="rect">
              <a:avLst/>
            </a:prstGeom>
            <a:noFill/>
          </p:spPr>
        </p:pic>
        <p:pic>
          <p:nvPicPr>
            <p:cNvPr id="52" name="Picture 6" descr="http://static.comicvine.com/uploads/original/10/104700/4450945-superman+1.jpeg"/>
            <p:cNvPicPr>
              <a:picLocks noChangeAspect="1" noChangeArrowheads="1"/>
            </p:cNvPicPr>
            <p:nvPr/>
          </p:nvPicPr>
          <p:blipFill>
            <a:blip r:embed="rId3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2266759" y="4934057"/>
              <a:ext cx="994817" cy="970278"/>
            </a:xfrm>
            <a:prstGeom prst="rect">
              <a:avLst/>
            </a:prstGeom>
            <a:noFill/>
          </p:spPr>
        </p:pic>
        <p:pic>
          <p:nvPicPr>
            <p:cNvPr id="53" name="Picture 8" descr="http://images.clipartpanda.com/bunny-20clip-20art-as5754.gif"/>
            <p:cNvPicPr>
              <a:picLocks noChangeAspect="1" noChangeArrowheads="1"/>
            </p:cNvPicPr>
            <p:nvPr/>
          </p:nvPicPr>
          <p:blipFill>
            <a:blip r:embed="rId39" cstate="print"/>
            <a:srcRect/>
            <a:stretch>
              <a:fillRect/>
            </a:stretch>
          </p:blipFill>
          <p:spPr bwMode="auto">
            <a:xfrm rot="16200000">
              <a:off x="249813" y="3375104"/>
              <a:ext cx="590259" cy="498179"/>
            </a:xfrm>
            <a:prstGeom prst="rect">
              <a:avLst/>
            </a:prstGeom>
            <a:noFill/>
          </p:spPr>
        </p:pic>
        <p:pic>
          <p:nvPicPr>
            <p:cNvPr id="54" name="Picture 10" descr="http://www.clipartlord.com/wp-content/uploads/2014/11/carrots13.png"/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194240" y="2832982"/>
              <a:ext cx="209262" cy="414338"/>
            </a:xfrm>
            <a:prstGeom prst="rect">
              <a:avLst/>
            </a:prstGeom>
            <a:noFill/>
          </p:spPr>
        </p:pic>
        <p:pic>
          <p:nvPicPr>
            <p:cNvPr id="55" name="Picture 12" descr="http://cliparts.co/cliparts/8c6/oL7/8c6oL7ndi.jpg"/>
            <p:cNvPicPr>
              <a:picLocks noChangeAspect="1" noChangeArrowheads="1"/>
            </p:cNvPicPr>
            <p:nvPr/>
          </p:nvPicPr>
          <p:blipFill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1250156" y="7061706"/>
              <a:ext cx="585788" cy="474797"/>
            </a:xfrm>
            <a:prstGeom prst="rect">
              <a:avLst/>
            </a:prstGeom>
            <a:noFill/>
          </p:spPr>
        </p:pic>
        <p:pic>
          <p:nvPicPr>
            <p:cNvPr id="57" name="Picture 16" descr="http://www.clipartlord.com/wp-content/uploads/2013/03/broccoli.png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 rot="16398062">
              <a:off x="3249991" y="5669740"/>
              <a:ext cx="281234" cy="288966"/>
            </a:xfrm>
            <a:prstGeom prst="rect">
              <a:avLst/>
            </a:prstGeom>
            <a:noFill/>
          </p:spPr>
        </p:pic>
        <p:pic>
          <p:nvPicPr>
            <p:cNvPr id="61" name="Picture 24" descr="http://images.all-free-download.com/images/graphiclarge/banana_clip_art_13529.jpg"/>
            <p:cNvPicPr>
              <a:picLocks noChangeAspect="1" noChangeArrowheads="1"/>
            </p:cNvPicPr>
            <p:nvPr/>
          </p:nvPicPr>
          <p:blipFill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6211233" y="2499658"/>
              <a:ext cx="635794" cy="471236"/>
            </a:xfrm>
            <a:prstGeom prst="rect">
              <a:avLst/>
            </a:prstGeom>
            <a:noFill/>
          </p:spPr>
        </p:pic>
        <p:pic>
          <p:nvPicPr>
            <p:cNvPr id="62" name="Picture 26" descr="http://img4.wikia.nocookie.net/__cb20120730040249/disney/images/f/f1/Untitled-3.png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 rot="16200000">
              <a:off x="5781991" y="6475746"/>
              <a:ext cx="1084655" cy="1057991"/>
            </a:xfrm>
            <a:prstGeom prst="rect">
              <a:avLst/>
            </a:prstGeom>
            <a:noFill/>
          </p:spPr>
        </p:pic>
        <p:pic>
          <p:nvPicPr>
            <p:cNvPr id="63" name="Picture 12" descr="http://cliparts.co/cliparts/kcM/nGb/kcMnGbKgi.png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877745" y="4596766"/>
              <a:ext cx="480368" cy="1185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8" descr="http://ideaforinnerchild.com/wp-content/uploads/2014/07/skin_by_dirkann-d70llhz.png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 rot="16355450">
              <a:off x="782818" y="5755953"/>
              <a:ext cx="517694" cy="732250"/>
            </a:xfrm>
            <a:prstGeom prst="rect">
              <a:avLst/>
            </a:prstGeom>
            <a:noFill/>
          </p:spPr>
        </p:pic>
        <p:pic>
          <p:nvPicPr>
            <p:cNvPr id="65" name="Picture 30" descr="http://static.wixstatic.com/media/6926fa_192071484632497c8e9a1ea80cade4bd.gif_srz_300_500_75_22_0.50_1.20_0.00_gif_srz"/>
            <p:cNvPicPr>
              <a:picLocks noChangeAspect="1"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 rot="16386845">
              <a:off x="4787114" y="4240567"/>
              <a:ext cx="485775" cy="809625"/>
            </a:xfrm>
            <a:prstGeom prst="rect">
              <a:avLst/>
            </a:prstGeom>
            <a:noFill/>
          </p:spPr>
        </p:pic>
        <p:pic>
          <p:nvPicPr>
            <p:cNvPr id="66" name="Picture 32" descr="http://cliparts.co/cliparts/rcn/GLK/rcnGLKKMi.jpg"/>
            <p:cNvPicPr>
              <a:picLocks noChangeAspect="1" noChangeArrowheads="1"/>
            </p:cNvPicPr>
            <p:nvPr/>
          </p:nvPicPr>
          <p:blipFill>
            <a:blip r:embed="rId4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5426904" y="4432510"/>
              <a:ext cx="490773" cy="478692"/>
            </a:xfrm>
            <a:prstGeom prst="rect">
              <a:avLst/>
            </a:prstGeom>
            <a:noFill/>
          </p:spPr>
        </p:pic>
        <p:pic>
          <p:nvPicPr>
            <p:cNvPr id="67" name="Picture 34" descr="http://www.pageresource.com/clipart/clipart/food/fruits/grapes/grapes.png"/>
            <p:cNvPicPr>
              <a:picLocks noChangeAspect="1" noChangeArrowheads="1"/>
            </p:cNvPicPr>
            <p:nvPr/>
          </p:nvPicPr>
          <p:blipFill>
            <a:blip r:embed="rId4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412138">
              <a:off x="4744343" y="3793859"/>
              <a:ext cx="390635" cy="432629"/>
            </a:xfrm>
            <a:prstGeom prst="rect">
              <a:avLst/>
            </a:prstGeom>
            <a:noFill/>
          </p:spPr>
        </p:pic>
        <p:pic>
          <p:nvPicPr>
            <p:cNvPr id="68" name="Picture 36" descr="http://images.clipartpanda.com/strawberry-clip-art-9Tpeo6gnc.png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 rot="16741151">
              <a:off x="4710880" y="5147461"/>
              <a:ext cx="239699" cy="283454"/>
            </a:xfrm>
            <a:prstGeom prst="rect">
              <a:avLst/>
            </a:prstGeom>
            <a:noFill/>
          </p:spPr>
        </p:pic>
        <p:pic>
          <p:nvPicPr>
            <p:cNvPr id="69" name="Picture 38" descr="http://images.clipartpanda.com/sock-clipart-socks-clipart-ilpqazmm.png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607880">
              <a:off x="295031" y="6984611"/>
              <a:ext cx="290475" cy="376155"/>
            </a:xfrm>
            <a:prstGeom prst="rect">
              <a:avLst/>
            </a:prstGeom>
            <a:noFill/>
          </p:spPr>
        </p:pic>
        <p:pic>
          <p:nvPicPr>
            <p:cNvPr id="71" name="Picture 42" descr="http://images.clipartpanda.com/fruit-clipart-LiK7qq6ia.gif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 rot="15797187">
              <a:off x="1616137" y="4572932"/>
              <a:ext cx="258174" cy="481495"/>
            </a:xfrm>
            <a:prstGeom prst="rect">
              <a:avLst/>
            </a:prstGeom>
            <a:noFill/>
          </p:spPr>
        </p:pic>
        <p:pic>
          <p:nvPicPr>
            <p:cNvPr id="33" name="Picture 34" descr="http://images.clipartpanda.com/mickey-and-minnie-mouse-clipart-e824bff1109ff2b671616813ae0604ff.jpg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50261" y="5911505"/>
              <a:ext cx="857250" cy="98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0" descr="http://cliparts.co/cliparts/pc7/8o9/pc78o9qEi.png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1361136" y="5780097"/>
              <a:ext cx="400050" cy="400050"/>
            </a:xfrm>
            <a:prstGeom prst="rect">
              <a:avLst/>
            </a:prstGeom>
            <a:noFill/>
          </p:spPr>
        </p:pic>
        <p:pic>
          <p:nvPicPr>
            <p:cNvPr id="49" name="Picture 6" descr="http://www.clipartlord.com/wp-content/uploads/2013/12/santa20.png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424874" y="6699053"/>
              <a:ext cx="1030986" cy="103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4" descr="http://img2.wikia.nocookie.net/__cb20140909020750/disney/images/5/54/Pooh-bear-clip-art-winniepooh_1_800_800.jpg"/>
            <p:cNvPicPr>
              <a:picLocks noChangeAspect="1" noChangeArrowheads="1"/>
            </p:cNvPicPr>
            <p:nvPr/>
          </p:nvPicPr>
          <p:blipFill>
            <a:blip r:embed="rId5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05528" y="5686871"/>
              <a:ext cx="1007366" cy="1078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www.clipartlord.com/wp-content/uploads/2013/03/cat2.png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012060" y="5478909"/>
              <a:ext cx="457199" cy="548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6" descr="http://static.comicvine.com/uploads/original/9/93477/2535397-po.jpg"/>
            <p:cNvPicPr>
              <a:picLocks noChangeAspect="1" noChangeArrowheads="1"/>
            </p:cNvPicPr>
            <p:nvPr/>
          </p:nvPicPr>
          <p:blipFill>
            <a:blip r:embed="rId5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77794" y="2270950"/>
              <a:ext cx="1233130" cy="1303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59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9332" y="3874757"/>
              <a:ext cx="887168" cy="1070901"/>
            </a:xfrm>
            <a:prstGeom prst="rect">
              <a:avLst/>
            </a:prstGeom>
          </p:spPr>
        </p:pic>
        <p:pic>
          <p:nvPicPr>
            <p:cNvPr id="37" name="Picture 42" descr="http://ilikeyoupodcast.com/wp-content/uploads/2012/04/monsters-inc3.jpg"/>
            <p:cNvPicPr>
              <a:picLocks noChangeAspect="1" noChangeArrowheads="1"/>
            </p:cNvPicPr>
            <p:nvPr/>
          </p:nvPicPr>
          <p:blipFill>
            <a:blip r:embed="rId6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598630" y="2847200"/>
              <a:ext cx="1533289" cy="100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-837423" y="-299622"/>
            <a:ext cx="4566069" cy="71576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522130" y="-155589"/>
            <a:ext cx="4566069" cy="71576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are you doing?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page_id=228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0" y="0"/>
            <a:ext cx="12192000" cy="6858000"/>
            <a:chOff x="-100411" y="2963128"/>
            <a:chExt cx="6958411" cy="3925593"/>
          </a:xfrm>
        </p:grpSpPr>
        <p:pic>
          <p:nvPicPr>
            <p:cNvPr id="47" name="Picture 12" descr="http://images.clipartpanda.com/movie-night-popcorn-clipart-4TbRqEaTg.jpe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288" y="5789683"/>
              <a:ext cx="624470" cy="49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4" descr="http://www.clker.com/cliparts/d/e/2/8/11949846071340700778car_ride_ganson.svg.h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8" y="3345527"/>
              <a:ext cx="882532" cy="586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http://fitforafeast.com/images/recipes-cook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849" y="4153372"/>
              <a:ext cx="679718" cy="80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6" descr="http://www.psychalive.org/wp-content/uploads/2010/06/kids-watch-TV-300x199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751" y="5411954"/>
              <a:ext cx="1049316" cy="696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ttp://pngimg.com/upload/guitar_PNG335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770" y="5028984"/>
              <a:ext cx="567667" cy="683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http://images.clipartpanda.com/listen-to-music-clipart-nTX85keLc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145" y="5669637"/>
              <a:ext cx="491815" cy="491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https://upload.wikimedia.org/wikipedia/commons/thumb/b/b0/Running_icon_-_Noun_Project_17825.svg/1024px-Running_icon_-_Noun_Project_17825.sv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56" y="5064404"/>
              <a:ext cx="829045" cy="829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http://seilerpianousa.com/wp-content/uploads/2013/04/SE-278-hi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885" y="3027277"/>
              <a:ext cx="621527" cy="532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http://www.emofaces.com/png/200/emoticons/readin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093" y="3107540"/>
              <a:ext cx="591996" cy="687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http://images.clipartpanda.com/genre-clipart-writing-girl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02" y="3355953"/>
              <a:ext cx="857532" cy="71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plainicon.com/dboard/userprod/2805_fce53/prod_thumb/plainicon.com-43980-512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335" y="6023456"/>
              <a:ext cx="803853" cy="803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www.woolstonclub.co.nz/portals/94/crossed_racquets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710" y="5599916"/>
              <a:ext cx="795878" cy="748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://41.media.tumblr.com/f9e907c76aa98d630a468f287cede4b5/tumblr_o2jba7mYko1v8rqito1_1280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614" y="3915478"/>
              <a:ext cx="905556" cy="602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www.lijsoccer.com/images/soccerBall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584" y="3816610"/>
              <a:ext cx="625270" cy="630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https://upload.wikimedia.org/wikipedia/en/1/1e/Baseball_%28crop%29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256" y="3472278"/>
              <a:ext cx="502485" cy="48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http://previews.123rf.com/images/milagli/milagli1208/milagli120800006/14815507-Badminton-Stock-Vector-badminton-racket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607" y="5651256"/>
              <a:ext cx="695145" cy="500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ltmhs.ca/images/blog/41-homework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511" y="5973667"/>
              <a:ext cx="849352" cy="87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http://images.clipartpanda.com/stand-up-clipart-stand_up-CT.png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20" y="6000842"/>
              <a:ext cx="530834" cy="817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http://curt.hearmeforever.com/wp-content/uploads/2014/11/img-flying-man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12" y="2963128"/>
              <a:ext cx="1075211" cy="537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http://www.vfchiro.com/wp-content/uploads/2014/08/sitting.jpg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411" y="5967768"/>
              <a:ext cx="883634" cy="883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http://www.sriveenavani.com/courses/images/violin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2" y="4143270"/>
              <a:ext cx="749851" cy="74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https://upload.wikimedia.org/wikipedia/commons/0/05/Yo_Pal_Hal_Elrod_Jumping.jpg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90" y="4195578"/>
              <a:ext cx="867142" cy="770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8" descr="http://resources2.news.com.au/images/2012/07/10/1226422/725854-smiling.jpg"/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790" y="6260772"/>
              <a:ext cx="1115210" cy="627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http://3.bp.blogspot.com/_P-Qq1L9TbEI/ShuLgYNgx5I/AAAAAAAAAMQ/VBtAB2ohnN0/s400/bicycle-kid.png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748" y="4860881"/>
              <a:ext cx="773306" cy="654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http://cdn.sheknows.com/articles/eating-soup.jpg"/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F1F6FA"/>
                </a:clrFrom>
                <a:clrTo>
                  <a:srgbClr val="F1F6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944" y="4827435"/>
              <a:ext cx="871384" cy="820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s://cchalk.files.wordpress.com/2012/06/swing_dancers_cut_out_cropped.jpg"/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089" y="3187735"/>
              <a:ext cx="789452" cy="862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4" descr="http://media.mercola.com/ImageServer/Public/2010/November/girl-eating-chicken-118.jpg"/>
            <p:cNvPicPr>
              <a:picLocks noChangeAspect="1" noChangeArrowheads="1"/>
            </p:cNvPicPr>
            <p:nvPr/>
          </p:nvPicPr>
          <p:blipFill>
            <a:blip r:embed="rId29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120" y="2985632"/>
              <a:ext cx="746276" cy="746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6" descr="https://pixabay.com/static/uploads/photo/2014/04/03/00/39/ice-cream-308972_960_720.png"/>
            <p:cNvPicPr>
              <a:picLocks noChangeAspect="1" noChangeArrowheads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056" y="3056670"/>
              <a:ext cx="825186" cy="75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8" descr="https://www.mrpizza.me/_upload/products/14566833785907420332.pn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066" y="3174421"/>
              <a:ext cx="806976" cy="408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0" descr="http://pngimg.com/upload/burger_sandwich_PNG4114.pn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246" y="4982848"/>
              <a:ext cx="662828" cy="52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moodleshare.org/pluginfile.php/7169/mod_page/content/1/Artist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513" y="4816740"/>
              <a:ext cx="844007" cy="742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thecoolvegetarian.com/blog/wp-content/uploads/2011/04/cartoon-snoring-saidaonline.gif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171" y="5562592"/>
              <a:ext cx="871412" cy="537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http://www.snopes.com/crime/graphics/crybaby.jpg"/>
            <p:cNvPicPr>
              <a:picLocks noChangeAspect="1" noChangeArrowheads="1"/>
            </p:cNvPicPr>
            <p:nvPr/>
          </p:nvPicPr>
          <p:blipFill>
            <a:blip r:embed="rId35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696" y="4587523"/>
              <a:ext cx="1102802" cy="7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 descr="http://cleaningyourroomandotherstories.weebly.com/uploads/2/4/7/7/2477312/3100975.jpg?335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352" y="6114238"/>
              <a:ext cx="822241" cy="54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 descr="http://worldartsme.com/images/clean-bedroom-clipart-1.jpg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7164" y="6178561"/>
              <a:ext cx="759236" cy="707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6" descr="http://www.picgifs.com/job-graphics/job-graphics/window-cleaner/glazenwassers25.jpg"/>
            <p:cNvPicPr>
              <a:picLocks noChangeAspect="1" noChangeArrowheads="1"/>
            </p:cNvPicPr>
            <p:nvPr/>
          </p:nvPicPr>
          <p:blipFill>
            <a:blip r:embed="rId3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884" y="4308159"/>
              <a:ext cx="761864" cy="691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i.istockimg.com/file_thumbview_approve/160023/3/stock-photo-160023-fist-full-of-dollars.jpg"/>
            <p:cNvPicPr>
              <a:picLocks noChangeAspect="1" noChangeArrowheads="1"/>
            </p:cNvPicPr>
            <p:nvPr/>
          </p:nvPicPr>
          <p:blipFill>
            <a:blip r:embed="rId3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171" y="3482645"/>
              <a:ext cx="988276" cy="977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2.bp.blogspot.com/-bIT05JDzkpQ/U5oU2uSEIyI/AAAAAAAAJA0/Y7Mocud-LOI/s1600/smiley-brushing-teeth.png"/>
            <p:cNvPicPr>
              <a:picLocks noChangeAspect="1" noChangeArrowheads="1"/>
            </p:cNvPicPr>
            <p:nvPr/>
          </p:nvPicPr>
          <p:blipFill>
            <a:blip r:embed="rId4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484" y="3451841"/>
              <a:ext cx="762826" cy="762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http://www.eastwindsorbowl.com/assets/open-bowling-strike88990.jpg"/>
            <p:cNvPicPr>
              <a:picLocks noChangeAspect="1" noChangeArrowheads="1"/>
            </p:cNvPicPr>
            <p:nvPr/>
          </p:nvPicPr>
          <p:blipFill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572" y="3612273"/>
              <a:ext cx="942198" cy="720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http://columbiaspectator.com/sites/default/files/wash-hands-no-germs_0.jpg"/>
            <p:cNvPicPr>
              <a:picLocks noChangeAspect="1" noChangeArrowheads="1"/>
            </p:cNvPicPr>
            <p:nvPr/>
          </p:nvPicPr>
          <p:blipFill>
            <a:blip r:embed="rId4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625" y="6017438"/>
              <a:ext cx="607417" cy="81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http://elearningfeeds.com/wp-content/uploads/2014/02/open+window.jpg"/>
            <p:cNvPicPr>
              <a:picLocks noChangeAspect="1" noChangeArrowheads="1"/>
            </p:cNvPicPr>
            <p:nvPr/>
          </p:nvPicPr>
          <p:blipFill>
            <a:blip r:embed="rId4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6368" y="4528483"/>
              <a:ext cx="875775" cy="87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http://1.bp.blogspot.com/-Vjb4aZnNWJ4/VcwNMS267rI/AAAAAAAACCQ/Aol70zdu-wI/s1600/la_photo.png"/>
            <p:cNvPicPr>
              <a:picLocks noChangeAspect="1" noChangeArrowheads="1"/>
            </p:cNvPicPr>
            <p:nvPr/>
          </p:nvPicPr>
          <p:blipFill>
            <a:blip r:embed="rId4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17" y="3050763"/>
              <a:ext cx="693804" cy="76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images.clipartpanda.com/fighting-clipart-eiMrGr6in.gif"/>
            <p:cNvPicPr>
              <a:picLocks noChangeAspect="1" noChangeArrowheads="1"/>
            </p:cNvPicPr>
            <p:nvPr/>
          </p:nvPicPr>
          <p:blipFill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007" y="6171272"/>
              <a:ext cx="863980" cy="705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8" descr="https://beamingnotes.com/wp-content/uploads/2013/06/make-me-laugh-d884e93a2b0d0bcae52ee11e89e2c30c7c5f0a50-s51.jpg"/>
            <p:cNvPicPr>
              <a:picLocks noChangeAspect="1" noChangeArrowheads="1"/>
            </p:cNvPicPr>
            <p:nvPr/>
          </p:nvPicPr>
          <p:blipFill>
            <a:blip r:embed="rId4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2" y="4753223"/>
              <a:ext cx="765964" cy="574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0" descr="http://www.adventurous-soul.com/wp-content/uploads/2006/10/go-home.gif"/>
            <p:cNvPicPr>
              <a:picLocks noChangeAspect="1" noChangeArrowheads="1"/>
            </p:cNvPicPr>
            <p:nvPr/>
          </p:nvPicPr>
          <p:blipFill>
            <a:blip r:embed="rId4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646" y="3041686"/>
              <a:ext cx="1016913" cy="625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2" descr="http://4.bp.blogspot.com/-6-nj5irgRJE/UzJGDeS3MUI/AAAAAAAABoQ/Pkyiq7SZCp8/s1600/front+kick.gif"/>
            <p:cNvPicPr>
              <a:picLocks noChangeAspect="1" noChangeArrowheads="1"/>
            </p:cNvPicPr>
            <p:nvPr/>
          </p:nvPicPr>
          <p:blipFill>
            <a:blip r:embed="rId4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351" y="3979852"/>
              <a:ext cx="693779" cy="786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4" descr="http://www.electromusic.co.uk/images/D/vml-01.jpg"/>
            <p:cNvPicPr>
              <a:picLocks noChangeAspect="1" noChangeArrowheads="1"/>
            </p:cNvPicPr>
            <p:nvPr/>
          </p:nvPicPr>
          <p:blipFill>
            <a:blip r:embed="rId4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952" y="3649005"/>
              <a:ext cx="867795" cy="669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6" descr="https://cupidhug.files.wordpress.com/2011/01/hugskisses3.jpg"/>
            <p:cNvPicPr>
              <a:picLocks noChangeAspect="1" noChangeArrowheads="1"/>
            </p:cNvPicPr>
            <p:nvPr/>
          </p:nvPicPr>
          <p:blipFill>
            <a:blip r:embed="rId5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22" y="3612794"/>
              <a:ext cx="607204" cy="860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http://hhsadvocate.com/wp-content/uploads/2014/11/dodge.png"/>
            <p:cNvPicPr>
              <a:picLocks noChangeAspect="1" noChangeArrowheads="1"/>
            </p:cNvPicPr>
            <p:nvPr/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839" y="5522729"/>
              <a:ext cx="597346" cy="74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http://images.clipartpanda.com/group-of-people-talking-clipart-aTe6g4RT4.png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712" y="5200667"/>
              <a:ext cx="702869" cy="606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http://www.prepcasts.com/wp-content/uploads/2014/04/BasketballStockImage.jpg"/>
            <p:cNvPicPr>
              <a:picLocks noChangeAspect="1" noChangeArrowheads="1"/>
            </p:cNvPicPr>
            <p:nvPr/>
          </p:nvPicPr>
          <p:blipFill>
            <a:blip r:embed="rId5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860" y="3979851"/>
              <a:ext cx="623719" cy="64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classroomclipart.com/images/gallery/Clipart/Sports/Swimming_Clipart/TN_boy-swimming-clipart-6224.jpg"/>
            <p:cNvPicPr>
              <a:picLocks noChangeAspect="1" noChangeArrowheads="1"/>
            </p:cNvPicPr>
            <p:nvPr/>
          </p:nvPicPr>
          <p:blipFill>
            <a:blip r:embed="rId5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041" y="4359479"/>
              <a:ext cx="857644" cy="64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https://edspace.american.edu/perf683/wp-content/uploads/sites/392/2015/10/robot.png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834" y="3357036"/>
              <a:ext cx="589141" cy="69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ttp://stylenoted.com/wp-content/uploads/2015/12/42-23826702.jpg"/>
            <p:cNvPicPr>
              <a:picLocks noChangeAspect="1" noChangeArrowheads="1"/>
            </p:cNvPicPr>
            <p:nvPr/>
          </p:nvPicPr>
          <p:blipFill>
            <a:blip r:embed="rId5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7794" y="5350539"/>
              <a:ext cx="946351" cy="628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www.dynachemproducts.com/wp-content/uploads/2015/07/cleaning-lady.png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219" y="4711442"/>
              <a:ext cx="986903" cy="652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i.telegraph.co.uk/multimedia/archive/00979/drinking-water-460_979746c.jpg"/>
            <p:cNvPicPr>
              <a:picLocks noChangeAspect="1" noChangeArrowheads="1"/>
            </p:cNvPicPr>
            <p:nvPr/>
          </p:nvPicPr>
          <p:blipFill>
            <a:blip r:embed="rId58">
              <a:clrChange>
                <a:clrFrom>
                  <a:srgbClr val="FBFCF7"/>
                </a:clrFrom>
                <a:clrTo>
                  <a:srgbClr val="FBFC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65" y="5003904"/>
              <a:ext cx="901463" cy="74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13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Many Animals?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page_id=142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4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6549" y="0"/>
            <a:ext cx="10775051" cy="6858000"/>
            <a:chOff x="0" y="2837151"/>
            <a:chExt cx="7036658" cy="4511842"/>
          </a:xfrm>
        </p:grpSpPr>
        <p:pic>
          <p:nvPicPr>
            <p:cNvPr id="10242" name="Picture 2" descr="Image result for background plai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37151"/>
              <a:ext cx="6907923" cy="4511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Image result for giraffe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308" y="4442637"/>
              <a:ext cx="548245" cy="82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Image result for elephant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11" y="4789040"/>
              <a:ext cx="767835" cy="77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 descr="Image result for elephant 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616" y="4041197"/>
              <a:ext cx="359051" cy="389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Image result for elephant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254" y="4476322"/>
              <a:ext cx="430903" cy="293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4" name="Picture 14" descr="Image result for elephant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324" y="4576964"/>
              <a:ext cx="360876" cy="44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6" name="Picture 16" descr="Image result for zebra 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897" y="5086924"/>
              <a:ext cx="541105" cy="35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8" name="Picture 18" descr="Image result for zebra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457" y="4769703"/>
              <a:ext cx="329569" cy="264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0" name="Picture 20" descr="Image result for zebra 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528" y="4699093"/>
              <a:ext cx="339588" cy="272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4" name="Picture 24" descr="Image result for zebra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0657" y="4952870"/>
              <a:ext cx="595497" cy="475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8" name="Picture 28" descr="Image result for zebra clipar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1549" y="5215259"/>
              <a:ext cx="759097" cy="67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0" name="Picture 30" descr="Image result for tiger 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582" y="3178479"/>
              <a:ext cx="491133" cy="43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2" name="Picture 32" descr="Image result for tiger 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543" y="5889546"/>
              <a:ext cx="1121380" cy="51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6" name="Picture 36" descr="Image result for lion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39" y="4685647"/>
              <a:ext cx="594098" cy="44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8" name="Picture 38" descr="Image result for eagle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483" y="3305014"/>
              <a:ext cx="860439" cy="551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0" name="Picture 40" descr="Image result for eagle 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021" y="3614927"/>
              <a:ext cx="304746" cy="408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2" name="Picture 42" descr="Image result for eagle 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043001"/>
              <a:ext cx="398264" cy="32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4" name="Picture 44" descr="Image result for rhino 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354" y="5094028"/>
              <a:ext cx="740999" cy="55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6" name="Picture 46" descr="Image result for rhino 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325" y="4646213"/>
              <a:ext cx="427115" cy="216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8" name="Picture 48" descr="Image result for rhino 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978" y="4784635"/>
              <a:ext cx="365995" cy="32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0" name="Picture 50" descr="Image result for tortoise 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447" y="5562564"/>
              <a:ext cx="530748" cy="38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2" name="Picture 52" descr="Image result for panda 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775" y="4927785"/>
              <a:ext cx="750217" cy="500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4" name="Picture 54" descr="Image result for panda 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397" y="5097089"/>
              <a:ext cx="571175" cy="431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6" name="Picture 56" descr="Image result for hippo png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358" y="5421887"/>
              <a:ext cx="955339" cy="531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8" name="Picture 58" descr="Image result for bear 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698" y="4847243"/>
              <a:ext cx="579614" cy="465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4" name="Picture 34" descr="Image result for tiger 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739" y="5253500"/>
              <a:ext cx="399209" cy="56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0" name="Picture 60" descr="Image result for bear 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757" y="5202632"/>
              <a:ext cx="792713" cy="659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2" name="Picture 62" descr="Image result for bear pn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9" y="5345974"/>
              <a:ext cx="1509284" cy="100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4" name="Picture 64" descr="Image result for crocodile pn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2601" y="6052619"/>
              <a:ext cx="1362192" cy="763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6" name="Picture 66" descr="Image result for kangaroos pn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218" y="4535305"/>
              <a:ext cx="993742" cy="73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6" descr="Image result for kangaroos pn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5235" y="4638263"/>
              <a:ext cx="1081193" cy="798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6" descr="Image result for kangaroos pn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161" y="4452059"/>
              <a:ext cx="993742" cy="73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6" descr="Image result for kangaroos pn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092" y="4805621"/>
              <a:ext cx="1193566" cy="881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Image result for giraffe pn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483" y="4371414"/>
              <a:ext cx="1145411" cy="1432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6" descr="Image result for kangaroos pn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14092" y="4605100"/>
              <a:ext cx="873867" cy="733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8" name="Picture 68" descr="Image result for penguin pn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131" y="5574464"/>
              <a:ext cx="1120218" cy="8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0" name="Picture 70" descr="Image result for frog pn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44" y="6341725"/>
              <a:ext cx="565768" cy="369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2" name="Picture 72" descr="Image result for frog 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04703" y="5854884"/>
              <a:ext cx="301515" cy="202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8" name="Picture 78" descr="Image result for gorilla png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760" y="5562564"/>
              <a:ext cx="741283" cy="741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0" name="Picture 80" descr="Image result for snake pn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934" y="5522735"/>
              <a:ext cx="376872" cy="292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2" name="Picture 82" descr="Image result for snake png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836" y="5891242"/>
              <a:ext cx="918513" cy="298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6" name="Picture 76" descr="Image result for gorilla png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24" y="5528644"/>
              <a:ext cx="2208778" cy="141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4" name="Picture 84" descr="Image result for snake png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872" y="5953826"/>
              <a:ext cx="882067" cy="110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6" name="Picture 86" descr="Image result for black snake png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375" y="5418356"/>
              <a:ext cx="402794" cy="311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8" name="Picture 88" descr="Image result for black snake png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447" y="5345975"/>
              <a:ext cx="291759" cy="225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0" name="Picture 90" descr="Image result for tiger png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477" y="6001399"/>
              <a:ext cx="2277070" cy="1050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45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Role and Move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Monopoly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96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2" b="27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Drawing 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Pictionary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88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12479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Telestrations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31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Police Sketch Game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3"/>
              </a:rPr>
              <a:t>http://www.esltoybox.com/?</a:t>
            </a:r>
            <a:r>
              <a:rPr lang="en-US" altLang="ko-KR" dirty="0" smtClean="0">
                <a:hlinkClick r:id="rId3"/>
              </a:rPr>
              <a:t>page_id=477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36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922429" cy="4879975"/>
          </a:xfrm>
        </p:spPr>
        <p:txBody>
          <a:bodyPr>
            <a:normAutofit/>
          </a:bodyPr>
          <a:lstStyle/>
          <a:p>
            <a:pPr latinLnBrk="0"/>
            <a:r>
              <a:rPr lang="en-US" dirty="0" smtClean="0"/>
              <a:t>Students work in pairs</a:t>
            </a:r>
          </a:p>
          <a:p>
            <a:pPr latinLnBrk="0"/>
            <a:r>
              <a:rPr lang="en-US" dirty="0" smtClean="0"/>
              <a:t>One student will be the artist</a:t>
            </a:r>
          </a:p>
          <a:p>
            <a:pPr lvl="1" latinLnBrk="0"/>
            <a:r>
              <a:rPr lang="en-US" dirty="0" smtClean="0"/>
              <a:t>Their back is to the TV</a:t>
            </a:r>
          </a:p>
          <a:p>
            <a:pPr latinLnBrk="0"/>
            <a:r>
              <a:rPr lang="en-US" dirty="0" smtClean="0"/>
              <a:t>The other student is facing the TV and can see the picture.  </a:t>
            </a:r>
          </a:p>
          <a:p>
            <a:pPr lvl="1" latinLnBrk="0"/>
            <a:r>
              <a:rPr lang="en-US" dirty="0" smtClean="0"/>
              <a:t>For added complexity, allow students to see the picture for a limited time before describing the character.  Click to the next screen, so they have to use their memory.</a:t>
            </a:r>
          </a:p>
          <a:p>
            <a:pPr latinLnBrk="0"/>
            <a:endParaRPr lang="en-US" dirty="0"/>
          </a:p>
          <a:p>
            <a:pPr latinLnBrk="0"/>
            <a:r>
              <a:rPr lang="en-US" dirty="0" smtClean="0"/>
              <a:t>The artist must draw the what the other student describes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3127" y="1301"/>
            <a:ext cx="2339955" cy="17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0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0.01088 L 0.39844 0.0095 " pathEditMode="relative" rAng="0" ptsTypes="AA">
                                      <p:cBhvr>
                                        <p:cTn id="6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44 0.0095 L 0.75521 0.01412 " pathEditMode="relative" rAng="0" ptsTypes="AA">
                                      <p:cBhvr>
                                        <p:cTn id="9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7"/>
          <a:stretch/>
        </p:blipFill>
        <p:spPr bwMode="auto">
          <a:xfrm>
            <a:off x="4175787" y="119731"/>
            <a:ext cx="4734287" cy="671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Click when Ready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0800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Draw!!!</a:t>
            </a:r>
          </a:p>
        </p:txBody>
      </p:sp>
    </p:spTree>
    <p:extLst>
      <p:ext uri="{BB962C8B-B14F-4D97-AF65-F5344CB8AC3E}">
        <p14:creationId xmlns:p14="http://schemas.microsoft.com/office/powerpoint/2010/main" val="345468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7"/>
          <a:stretch/>
        </p:blipFill>
        <p:spPr bwMode="auto">
          <a:xfrm>
            <a:off x="4175787" y="119731"/>
            <a:ext cx="4734287" cy="671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5414" y="2382299"/>
            <a:ext cx="3936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4800" dirty="0"/>
              <a:t>Choose a new character</a:t>
            </a:r>
          </a:p>
        </p:txBody>
      </p:sp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0"/>
            <a:ext cx="12192000" cy="6850525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Reveal Answer</a:t>
            </a:r>
          </a:p>
        </p:txBody>
      </p:sp>
    </p:spTree>
    <p:extLst>
      <p:ext uri="{BB962C8B-B14F-4D97-AF65-F5344CB8AC3E}">
        <p14:creationId xmlns:p14="http://schemas.microsoft.com/office/powerpoint/2010/main" val="9325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Hero </a:t>
            </a:r>
            <a:r>
              <a:rPr lang="en-US" altLang="ko-KR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vs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Hero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page_id=486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87536" y="857249"/>
            <a:ext cx="6858002" cy="5143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848" y="908720"/>
            <a:ext cx="2772308" cy="408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68008" y="0"/>
            <a:ext cx="2386608" cy="724942"/>
          </a:xfrm>
        </p:spPr>
        <p:txBody>
          <a:bodyPr>
            <a:normAutofit/>
          </a:bodyPr>
          <a:lstStyle/>
          <a:p>
            <a:r>
              <a:rPr lang="en-US" altLang="ko-KR" sz="3200" dirty="0" err="1">
                <a:solidFill>
                  <a:srgbClr val="C00000"/>
                </a:solidFill>
              </a:rPr>
              <a:t>Pteroman</a:t>
            </a:r>
            <a:endParaRPr lang="ko-KR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3593722" y="5326608"/>
            <a:ext cx="5040560" cy="1484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latinLnBrk="1">
              <a:spcBef>
                <a:spcPct val="20000"/>
              </a:spcBef>
              <a:defRPr/>
            </a:pPr>
            <a:r>
              <a:rPr lang="en-US" altLang="ko-KR" sz="1600" i="1" dirty="0"/>
              <a:t>(100 points total)</a:t>
            </a:r>
          </a:p>
          <a:p>
            <a:pPr marL="342900" indent="-342900" latinLnBrk="1">
              <a:spcBef>
                <a:spcPct val="20000"/>
              </a:spcBef>
              <a:defRPr/>
            </a:pPr>
            <a:r>
              <a:rPr lang="en-US" altLang="ko-KR" sz="1600" dirty="0"/>
              <a:t>	Size:	</a:t>
            </a:r>
            <a:r>
              <a:rPr lang="en-US" altLang="ko-KR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15</a:t>
            </a:r>
            <a:r>
              <a:rPr lang="en-US" altLang="ko-KR" sz="1600" dirty="0"/>
              <a:t>		Power: 	</a:t>
            </a:r>
            <a:r>
              <a:rPr lang="en-US" altLang="ko-KR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25 </a:t>
            </a:r>
          </a:p>
          <a:p>
            <a:pPr marL="342900" indent="-342900" latinLnBrk="1">
              <a:spcBef>
                <a:spcPct val="20000"/>
              </a:spcBef>
              <a:defRPr/>
            </a:pPr>
            <a:r>
              <a:rPr lang="en-US" altLang="ko-KR" sz="1600" dirty="0"/>
              <a:t>	Speed:    </a:t>
            </a:r>
            <a:r>
              <a:rPr lang="en-US" altLang="ko-KR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  <a:r>
              <a:rPr lang="en-US" altLang="ko-KR" sz="1600" dirty="0"/>
              <a:t>		Morality: 	</a:t>
            </a:r>
            <a:r>
              <a:rPr lang="en-US" altLang="ko-KR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36 </a:t>
            </a:r>
          </a:p>
          <a:p>
            <a:pPr marL="342900" indent="-342900" latinLnBrk="1">
              <a:spcBef>
                <a:spcPct val="20000"/>
              </a:spcBef>
              <a:defRPr/>
            </a:pPr>
            <a:r>
              <a:rPr lang="en-US" altLang="ko-KR" sz="1600" dirty="0"/>
              <a:t>	Intelligence:	</a:t>
            </a:r>
            <a:r>
              <a:rPr lang="en-US" altLang="ko-KR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</a:p>
          <a:p>
            <a:pPr marL="342900" indent="-342900" latinLnBrk="1">
              <a:spcBef>
                <a:spcPct val="20000"/>
              </a:spcBef>
              <a:defRPr/>
            </a:pPr>
            <a:r>
              <a:rPr lang="en-US" altLang="ko-KR" sz="1600" dirty="0"/>
              <a:t>	Attractiveness:  	</a:t>
            </a:r>
            <a:r>
              <a:rPr lang="en-US" altLang="ko-KR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4</a:t>
            </a:r>
            <a:endParaRPr lang="ko-KR" altLang="en-US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allAtOnce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Hero </a:t>
            </a:r>
            <a:r>
              <a:rPr lang="en-US" altLang="ko-KR" dirty="0" err="1" smtClean="0"/>
              <a:t>vs</a:t>
            </a:r>
            <a:r>
              <a:rPr lang="en-US" altLang="ko-KR" smtClean="0"/>
              <a:t> Hero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981200" y="1600201"/>
            <a:ext cx="8435280" cy="4525963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Two heroes will battle.</a:t>
            </a:r>
          </a:p>
          <a:p>
            <a:endParaRPr lang="en-US" altLang="ko-KR" dirty="0"/>
          </a:p>
          <a:p>
            <a:r>
              <a:rPr lang="en-US" altLang="ko-K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Roll the dice </a:t>
            </a:r>
          </a:p>
          <a:p>
            <a:pPr lvl="1">
              <a:buNone/>
            </a:pPr>
            <a:r>
              <a:rPr lang="en-US" altLang="ko-K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 = size 		2 = Power 		3 = Speed, </a:t>
            </a:r>
          </a:p>
          <a:p>
            <a:pPr lvl="1">
              <a:buNone/>
            </a:pPr>
            <a:r>
              <a:rPr lang="en-US" altLang="ko-K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4 = Morality	5 = Intelligence	6 = Attractiveness  </a:t>
            </a:r>
            <a:endParaRPr lang="en-US" altLang="ko-K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en-US" altLang="ko-K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Flip a coin </a:t>
            </a:r>
          </a:p>
          <a:p>
            <a:pPr lvl="1">
              <a:buNone/>
            </a:pPr>
            <a:r>
              <a:rPr lang="en-US" altLang="ko-K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Heads = more		Tails = Less</a:t>
            </a:r>
          </a:p>
          <a:p>
            <a:pPr lvl="1">
              <a:buNone/>
            </a:pPr>
            <a:endParaRPr lang="en-US" altLang="ko-KR" dirty="0">
              <a:solidFill>
                <a:srgbClr val="002060"/>
              </a:solidFill>
            </a:endParaRPr>
          </a:p>
          <a:p>
            <a:r>
              <a:rPr lang="en-US" altLang="ko-KR" dirty="0" smtClean="0"/>
              <a:t>Whoever wins must use a comparative sentence.  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 rot="20125266">
            <a:off x="2819636" y="2566303"/>
            <a:ext cx="6552728" cy="1440160"/>
          </a:xfrm>
          <a:prstGeom prst="rect">
            <a:avLst/>
          </a:prstGeom>
          <a:effectLst>
            <a:outerShdw blurRad="165100" dist="139700" dir="1260000" sx="102000" sy="102000" algn="tl" rotWithShape="0">
              <a:prstClr val="black">
                <a:alpha val="41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One Alive Will Win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english board games prin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6" y="-425209"/>
            <a:ext cx="5486399" cy="77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nglish board games prin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58" y="-275423"/>
            <a:ext cx="5459636" cy="772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Monster Evolution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page_id=3645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Drawing Game</a:t>
            </a:r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drawing an animal</a:t>
            </a:r>
          </a:p>
          <a:p>
            <a:endParaRPr lang="en-US" dirty="0"/>
          </a:p>
          <a:p>
            <a:r>
              <a:rPr lang="en-US" dirty="0" smtClean="0"/>
              <a:t>When I say “next”, pass it to the next student</a:t>
            </a:r>
          </a:p>
          <a:p>
            <a:endParaRPr lang="en-US" dirty="0"/>
          </a:p>
          <a:p>
            <a:r>
              <a:rPr lang="en-US" dirty="0" smtClean="0"/>
              <a:t>Make changes to the animal </a:t>
            </a:r>
            <a:endParaRPr lang="en-US" dirty="0"/>
          </a:p>
        </p:txBody>
      </p:sp>
      <p:pic>
        <p:nvPicPr>
          <p:cNvPr id="5122" name="Picture 2" descr="Image result for cute monster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9" b="90575" l="1438" r="96006">
                        <a14:foregroundMark x1="16613" y1="10224" x2="26198" y2="38498"/>
                        <a14:foregroundMark x1="19329" y1="17252" x2="37220" y2="17252"/>
                        <a14:foregroundMark x1="41214" y1="9105" x2="38978" y2="18371"/>
                        <a14:foregroundMark x1="83387" y1="54792" x2="65176" y2="83706"/>
                        <a14:foregroundMark x1="59585" y1="54792" x2="78914" y2="81949"/>
                        <a14:foregroundMark x1="68690" y1="50639" x2="69329" y2="56070"/>
                        <a14:foregroundMark x1="75559" y1="50319" x2="75399" y2="50958"/>
                        <a14:foregroundMark x1="84505" y1="71725" x2="85144" y2="76038"/>
                        <a14:foregroundMark x1="83706" y1="79712" x2="85144" y2="78435"/>
                        <a14:foregroundMark x1="61981" y1="80032" x2="58307" y2="77157"/>
                        <a14:foregroundMark x1="11022" y1="19808" x2="17572" y2="26358"/>
                        <a14:foregroundMark x1="39137" y1="23642" x2="46006" y2="20288"/>
                        <a14:foregroundMark x1="41054" y1="35304" x2="41534" y2="30032"/>
                        <a14:foregroundMark x1="16773" y1="37540" x2="15655" y2="34665"/>
                        <a14:foregroundMark x1="21885" y1="83866" x2="28275" y2="52396"/>
                        <a14:foregroundMark x1="35144" y1="83546" x2="19329" y2="56230"/>
                        <a14:foregroundMark x1="36741" y1="54473" x2="34505" y2="61182"/>
                        <a14:foregroundMark x1="18690" y1="55112" x2="26837" y2="61981"/>
                        <a14:foregroundMark x1="14696" y1="80032" x2="14058" y2="75399"/>
                        <a14:foregroundMark x1="58466" y1="75399" x2="59744" y2="7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61" y="3428999"/>
            <a:ext cx="3636963" cy="36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Drawing Game</a:t>
            </a:r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Explain why your animal might have evolved like that</a:t>
            </a:r>
            <a:endParaRPr lang="en-US" dirty="0"/>
          </a:p>
        </p:txBody>
      </p:sp>
      <p:pic>
        <p:nvPicPr>
          <p:cNvPr id="4" name="Picture 2" descr="Image result for cute monster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9" b="90575" l="1438" r="96006">
                        <a14:foregroundMark x1="16613" y1="10224" x2="26198" y2="38498"/>
                        <a14:foregroundMark x1="19329" y1="17252" x2="37220" y2="17252"/>
                        <a14:foregroundMark x1="41214" y1="9105" x2="38978" y2="18371"/>
                        <a14:foregroundMark x1="83387" y1="54792" x2="65176" y2="83706"/>
                        <a14:foregroundMark x1="59585" y1="54792" x2="78914" y2="81949"/>
                        <a14:foregroundMark x1="68690" y1="50639" x2="69329" y2="56070"/>
                        <a14:foregroundMark x1="75559" y1="50319" x2="75399" y2="50958"/>
                        <a14:foregroundMark x1="84505" y1="71725" x2="85144" y2="76038"/>
                        <a14:foregroundMark x1="83706" y1="79712" x2="85144" y2="78435"/>
                        <a14:foregroundMark x1="61981" y1="80032" x2="58307" y2="77157"/>
                        <a14:foregroundMark x1="11022" y1="19808" x2="17572" y2="26358"/>
                        <a14:foregroundMark x1="39137" y1="23642" x2="46006" y2="20288"/>
                        <a14:foregroundMark x1="41054" y1="35304" x2="41534" y2="30032"/>
                        <a14:foregroundMark x1="16773" y1="37540" x2="15655" y2="34665"/>
                        <a14:foregroundMark x1="21885" y1="83866" x2="28275" y2="52396"/>
                        <a14:foregroundMark x1="35144" y1="83546" x2="19329" y2="56230"/>
                        <a14:foregroundMark x1="36741" y1="54473" x2="34505" y2="61182"/>
                        <a14:foregroundMark x1="18690" y1="55112" x2="26837" y2="61981"/>
                        <a14:foregroundMark x1="14696" y1="80032" x2="14058" y2="75399"/>
                        <a14:foregroundMark x1="58466" y1="75399" x2="59744" y2="70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18" y="2793999"/>
            <a:ext cx="3636963" cy="36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4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Fruit Coloring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52838"/>
            <a:ext cx="9144000" cy="1655762"/>
          </a:xfrm>
        </p:spPr>
        <p:txBody>
          <a:bodyPr/>
          <a:lstStyle/>
          <a:p>
            <a:r>
              <a:rPr lang="en-US" dirty="0" smtClean="0"/>
              <a:t>… also Color Bingo</a:t>
            </a:r>
          </a:p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page_id=134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lor page fr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351819" cy="686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51818" y="0"/>
            <a:ext cx="2840182" cy="12746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 smtClean="0"/>
              <a:t>Score</a:t>
            </a:r>
            <a:endParaRPr lang="en-US" dirty="0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 rot="16200000">
            <a:off x="7975036" y="2651401"/>
            <a:ext cx="5593747" cy="28401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35609" tIns="17805" rIns="35609" bIns="1780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13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12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-992" r="168" b="166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Acting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Charades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47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324" b="24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Imagine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4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1" b="5859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 Can Do That!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907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 can do that!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52838"/>
            <a:ext cx="9144000" cy="1655762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page_id=130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"/>
          <p:cNvSpPr/>
          <p:nvPr/>
        </p:nvSpPr>
        <p:spPr>
          <a:xfrm>
            <a:off x="0" y="0"/>
            <a:ext cx="216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Dance 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직사각형 2"/>
          <p:cNvSpPr/>
          <p:nvPr/>
        </p:nvSpPr>
        <p:spPr>
          <a:xfrm>
            <a:off x="0" y="1450391"/>
            <a:ext cx="216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 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직사각형 3"/>
          <p:cNvSpPr/>
          <p:nvPr/>
        </p:nvSpPr>
        <p:spPr>
          <a:xfrm>
            <a:off x="0" y="2900782"/>
            <a:ext cx="216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Swim 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직사각형 4"/>
          <p:cNvSpPr/>
          <p:nvPr/>
        </p:nvSpPr>
        <p:spPr>
          <a:xfrm>
            <a:off x="2170391" y="0"/>
            <a:ext cx="216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Jump 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직사각형 5"/>
          <p:cNvSpPr/>
          <p:nvPr/>
        </p:nvSpPr>
        <p:spPr>
          <a:xfrm>
            <a:off x="2180784" y="1438745"/>
            <a:ext cx="216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Ski 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직사각형 6"/>
          <p:cNvSpPr/>
          <p:nvPr/>
        </p:nvSpPr>
        <p:spPr>
          <a:xfrm>
            <a:off x="2180784" y="2900782"/>
            <a:ext cx="216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Skate 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직사각형 11"/>
          <p:cNvSpPr/>
          <p:nvPr/>
        </p:nvSpPr>
        <p:spPr>
          <a:xfrm>
            <a:off x="4340784" y="0"/>
            <a:ext cx="216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Run 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직사각형 12"/>
          <p:cNvSpPr/>
          <p:nvPr/>
        </p:nvSpPr>
        <p:spPr>
          <a:xfrm>
            <a:off x="4340782" y="1438745"/>
            <a:ext cx="216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Sit down 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직사각형 13"/>
          <p:cNvSpPr/>
          <p:nvPr/>
        </p:nvSpPr>
        <p:spPr>
          <a:xfrm>
            <a:off x="4340782" y="2900782"/>
            <a:ext cx="2160000" cy="14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Stand up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직사각형 1"/>
          <p:cNvSpPr/>
          <p:nvPr/>
        </p:nvSpPr>
        <p:spPr>
          <a:xfrm>
            <a:off x="6532067" y="6796"/>
            <a:ext cx="2835163" cy="1880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a ball on your head</a:t>
            </a:r>
            <a:endParaRPr lang="ko-KR" altLang="en-US" sz="4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직사각형 2"/>
          <p:cNvSpPr/>
          <p:nvPr/>
        </p:nvSpPr>
        <p:spPr>
          <a:xfrm>
            <a:off x="5643702" y="4977734"/>
            <a:ext cx="2835163" cy="1880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a ball on your neck </a:t>
            </a:r>
            <a:endParaRPr lang="ko-KR" altLang="en-US" sz="4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직사각형 3"/>
          <p:cNvSpPr/>
          <p:nvPr/>
        </p:nvSpPr>
        <p:spPr>
          <a:xfrm>
            <a:off x="0" y="4977734"/>
            <a:ext cx="2835163" cy="1880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a ball between your knees</a:t>
            </a:r>
            <a:endParaRPr lang="ko-KR" altLang="en-US" sz="3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직사각형 4"/>
          <p:cNvSpPr/>
          <p:nvPr/>
        </p:nvSpPr>
        <p:spPr>
          <a:xfrm>
            <a:off x="9356837" y="12929"/>
            <a:ext cx="2835163" cy="1880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a ball under your arm</a:t>
            </a:r>
            <a:endParaRPr lang="ko-KR" altLang="en-US" sz="4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직사각형 5"/>
          <p:cNvSpPr/>
          <p:nvPr/>
        </p:nvSpPr>
        <p:spPr>
          <a:xfrm>
            <a:off x="6548297" y="1899328"/>
            <a:ext cx="2835163" cy="1880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altLang="ko-KR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one leg </a:t>
            </a:r>
            <a:endParaRPr lang="ko-KR" altLang="en-US" sz="4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직사각형 6"/>
          <p:cNvSpPr/>
          <p:nvPr/>
        </p:nvSpPr>
        <p:spPr>
          <a:xfrm>
            <a:off x="6536283" y="3779594"/>
            <a:ext cx="2835163" cy="1880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no arms</a:t>
            </a:r>
            <a:endParaRPr lang="ko-KR" altLang="en-US" sz="4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직사각형 7"/>
          <p:cNvSpPr/>
          <p:nvPr/>
        </p:nvSpPr>
        <p:spPr>
          <a:xfrm>
            <a:off x="9367230" y="1899328"/>
            <a:ext cx="2835163" cy="1880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Wearing a blindfold</a:t>
            </a:r>
            <a:endParaRPr lang="ko-KR" altLang="en-US" sz="4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직사각형 8"/>
          <p:cNvSpPr/>
          <p:nvPr/>
        </p:nvSpPr>
        <p:spPr>
          <a:xfrm>
            <a:off x="9356836" y="3767328"/>
            <a:ext cx="2835163" cy="1880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a piece of paper</a:t>
            </a:r>
            <a:endParaRPr lang="ko-KR" altLang="en-US" sz="40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직사각형 9"/>
          <p:cNvSpPr/>
          <p:nvPr/>
        </p:nvSpPr>
        <p:spPr>
          <a:xfrm>
            <a:off x="2844240" y="4977734"/>
            <a:ext cx="2835163" cy="1880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shoes on your hands </a:t>
            </a:r>
            <a:endParaRPr lang="ko-KR" altLang="en-US" sz="36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5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3444" r="189" b="21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Apples to Apples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Negotiation 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09263" y="6239933"/>
            <a:ext cx="4182737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Sherriff of Nottingham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99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May I Game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52838"/>
            <a:ext cx="9144000" cy="1655762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page_id=356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I Game </a:t>
            </a:r>
            <a:endParaRPr lang="ko-KR" altLang="en-U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endParaRPr lang="en-US" altLang="ko-KR" dirty="0" smtClean="0"/>
          </a:p>
          <a:p>
            <a:r>
              <a:rPr lang="en-US" altLang="ko-KR" dirty="0" smtClean="0"/>
              <a:t>Shuffle and handout all the cards equally  </a:t>
            </a:r>
          </a:p>
          <a:p>
            <a:r>
              <a:rPr lang="en-US" altLang="ko-KR" dirty="0" smtClean="0"/>
              <a:t>Students must get 4 of the same card to win. </a:t>
            </a:r>
          </a:p>
          <a:p>
            <a:r>
              <a:rPr lang="en-US" altLang="ko-KR" dirty="0" smtClean="0"/>
              <a:t>To do this, students will ask, </a:t>
            </a: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“May I…” </a:t>
            </a:r>
            <a:r>
              <a:rPr lang="en-US" altLang="ko-KR" dirty="0" smtClean="0"/>
              <a:t>)</a:t>
            </a:r>
          </a:p>
          <a:p>
            <a:pPr lvl="1"/>
            <a:r>
              <a:rPr lang="en-US" altLang="ko-KR" dirty="0" smtClean="0"/>
              <a:t>If the student has the card, they should respond with, </a:t>
            </a: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“Sure, you can”</a:t>
            </a:r>
          </a:p>
          <a:p>
            <a:pPr lvl="1"/>
            <a:r>
              <a:rPr lang="en-US" altLang="ko-KR" dirty="0" smtClean="0"/>
              <a:t>If the student doesn’t have the card, they can say, </a:t>
            </a: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“Sorry, you can’t”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 play that the first three winners get a prize.  </a:t>
            </a:r>
          </a:p>
        </p:txBody>
      </p:sp>
      <p:grpSp>
        <p:nvGrpSpPr>
          <p:cNvPr id="4" name="Group 3"/>
          <p:cNvGrpSpPr/>
          <p:nvPr/>
        </p:nvGrpSpPr>
        <p:grpSpPr>
          <a:xfrm rot="20524268">
            <a:off x="6434462" y="656287"/>
            <a:ext cx="1227101" cy="1624590"/>
            <a:chOff x="6728665" y="213172"/>
            <a:chExt cx="2160000" cy="2880000"/>
          </a:xfrm>
        </p:grpSpPr>
        <p:sp>
          <p:nvSpPr>
            <p:cNvPr id="5" name="제목 1"/>
            <p:cNvSpPr txBox="1">
              <a:spLocks/>
            </p:cNvSpPr>
            <p:nvPr/>
          </p:nvSpPr>
          <p:spPr>
            <a:xfrm>
              <a:off x="6728665" y="213172"/>
              <a:ext cx="2160000" cy="2880000"/>
            </a:xfrm>
            <a:prstGeom prst="rect">
              <a:avLst/>
            </a:prstGeom>
            <a:ln w="38100" cap="flat" cmpd="sng" algn="ctr">
              <a:solidFill>
                <a:schemeClr val="dk1"/>
              </a:solidFill>
              <a:prstDash val="solid"/>
              <a:miter lim="800000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smtClean="0"/>
                <a:t>Water </a:t>
              </a:r>
              <a:endParaRPr lang="en-US" sz="1800" dirty="0"/>
            </a:p>
          </p:txBody>
        </p:sp>
        <p:pic>
          <p:nvPicPr>
            <p:cNvPr id="6" name="Picture 2" descr="http://4.bp.blogspot.com/-Fs3fzahRe8w/UDkV9Nq0xLI/AAAAAAAAAPk/FsGBWlNLkZ8/s1600/MC90044175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700" y="550718"/>
              <a:ext cx="1869930" cy="1869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 rot="387509">
            <a:off x="9306787" y="145810"/>
            <a:ext cx="1227101" cy="1624590"/>
            <a:chOff x="6728665" y="3113954"/>
            <a:chExt cx="2160000" cy="2880000"/>
          </a:xfrm>
        </p:grpSpPr>
        <p:sp>
          <p:nvSpPr>
            <p:cNvPr id="8" name="제목 1"/>
            <p:cNvSpPr txBox="1">
              <a:spLocks/>
            </p:cNvSpPr>
            <p:nvPr/>
          </p:nvSpPr>
          <p:spPr>
            <a:xfrm>
              <a:off x="6728665" y="3113954"/>
              <a:ext cx="2160000" cy="2880000"/>
            </a:xfrm>
            <a:prstGeom prst="rect">
              <a:avLst/>
            </a:prstGeom>
            <a:ln w="38100" cap="flat" cmpd="sng" algn="ctr">
              <a:solidFill>
                <a:schemeClr val="dk1"/>
              </a:solidFill>
              <a:prstDash val="solid"/>
              <a:miter lim="800000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Juice </a:t>
              </a:r>
              <a:endParaRPr lang="en-US" sz="1800" dirty="0"/>
            </a:p>
          </p:txBody>
        </p:sp>
        <p:pic>
          <p:nvPicPr>
            <p:cNvPr id="9" name="Picture 4" descr="http://2.bp.blogspot.com/-s5r6dyvmDEs/T9uRdfrjxsI/AAAAAAAAAXI/QUfrZIh7E-E/s1600/skd188086sd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583" y="3430718"/>
              <a:ext cx="1540164" cy="2009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 rot="1044956">
            <a:off x="10292304" y="656286"/>
            <a:ext cx="1227101" cy="1624590"/>
            <a:chOff x="6674619" y="3113954"/>
            <a:chExt cx="2160000" cy="2880000"/>
          </a:xfrm>
        </p:grpSpPr>
        <p:sp>
          <p:nvSpPr>
            <p:cNvPr id="11" name="제목 1"/>
            <p:cNvSpPr txBox="1">
              <a:spLocks/>
            </p:cNvSpPr>
            <p:nvPr/>
          </p:nvSpPr>
          <p:spPr>
            <a:xfrm>
              <a:off x="6674619" y="3113954"/>
              <a:ext cx="2160000" cy="2880000"/>
            </a:xfrm>
            <a:prstGeom prst="rect">
              <a:avLst/>
            </a:prstGeom>
            <a:ln w="38100" cap="flat" cmpd="sng" algn="ctr">
              <a:solidFill>
                <a:schemeClr val="dk1"/>
              </a:solidFill>
              <a:prstDash val="solid"/>
              <a:miter lim="800000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Pizza </a:t>
              </a:r>
              <a:endParaRPr lang="en-US" sz="1800" dirty="0"/>
            </a:p>
          </p:txBody>
        </p:sp>
        <p:pic>
          <p:nvPicPr>
            <p:cNvPr id="12" name="Picture 4" descr="http://2.bp.blogspot.com/-JwH3rZLzPyg/UBVMJgG4STI/AAAAAAAAAmA/yqn-XefSJ7Y/s1600/PIZZ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922" y="3807775"/>
              <a:ext cx="1887393" cy="1492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rot="21086953">
            <a:off x="7514612" y="215611"/>
            <a:ext cx="1227101" cy="1624590"/>
            <a:chOff x="6674619" y="213172"/>
            <a:chExt cx="2160000" cy="2880000"/>
          </a:xfrm>
        </p:grpSpPr>
        <p:sp>
          <p:nvSpPr>
            <p:cNvPr id="14" name="제목 1"/>
            <p:cNvSpPr txBox="1">
              <a:spLocks/>
            </p:cNvSpPr>
            <p:nvPr/>
          </p:nvSpPr>
          <p:spPr>
            <a:xfrm>
              <a:off x="6674619" y="213172"/>
              <a:ext cx="2160000" cy="2880000"/>
            </a:xfrm>
            <a:prstGeom prst="rect">
              <a:avLst/>
            </a:prstGeom>
            <a:ln w="38100" cap="flat" cmpd="sng" algn="ctr">
              <a:solidFill>
                <a:schemeClr val="dk1"/>
              </a:solidFill>
              <a:prstDash val="solid"/>
              <a:miter lim="800000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smtClean="0"/>
                <a:t>Washroom </a:t>
              </a:r>
              <a:endParaRPr lang="en-US" sz="1800" dirty="0"/>
            </a:p>
          </p:txBody>
        </p:sp>
        <p:pic>
          <p:nvPicPr>
            <p:cNvPr id="15" name="Picture 6" descr="http://www.plasma-clean.com/wp-content/uploads/2014/12/washroom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922" y="553232"/>
              <a:ext cx="1866900" cy="186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 rot="21332027">
            <a:off x="8501703" y="215611"/>
            <a:ext cx="1252151" cy="1624590"/>
            <a:chOff x="6689119" y="213172"/>
            <a:chExt cx="2204095" cy="2880000"/>
          </a:xfrm>
        </p:grpSpPr>
        <p:sp>
          <p:nvSpPr>
            <p:cNvPr id="17" name="제목 1"/>
            <p:cNvSpPr txBox="1">
              <a:spLocks/>
            </p:cNvSpPr>
            <p:nvPr/>
          </p:nvSpPr>
          <p:spPr>
            <a:xfrm>
              <a:off x="6733214" y="213172"/>
              <a:ext cx="2160000" cy="2880000"/>
            </a:xfrm>
            <a:prstGeom prst="rect">
              <a:avLst/>
            </a:prstGeom>
            <a:ln w="38100" cap="flat" cmpd="sng" algn="ctr">
              <a:solidFill>
                <a:schemeClr val="dk1"/>
              </a:solidFill>
              <a:prstDash val="solid"/>
              <a:miter lim="800000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smtClean="0"/>
                <a:t>Picture </a:t>
              </a:r>
              <a:endParaRPr lang="en-US" sz="1800" dirty="0"/>
            </a:p>
          </p:txBody>
        </p:sp>
        <p:pic>
          <p:nvPicPr>
            <p:cNvPr id="18" name="Picture 4" descr="http://icons.iconseeker.com/png/fullsize/next-series/my-pictures-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119" y="338859"/>
              <a:ext cx="2077316" cy="207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 rot="1576543">
            <a:off x="10865285" y="1253677"/>
            <a:ext cx="1227101" cy="1624590"/>
            <a:chOff x="6743227" y="213172"/>
            <a:chExt cx="2160000" cy="2880000"/>
          </a:xfrm>
        </p:grpSpPr>
        <p:sp>
          <p:nvSpPr>
            <p:cNvPr id="20" name="제목 1"/>
            <p:cNvSpPr txBox="1">
              <a:spLocks/>
            </p:cNvSpPr>
            <p:nvPr/>
          </p:nvSpPr>
          <p:spPr>
            <a:xfrm>
              <a:off x="6743227" y="213172"/>
              <a:ext cx="2160000" cy="2880000"/>
            </a:xfrm>
            <a:prstGeom prst="rect">
              <a:avLst/>
            </a:prstGeom>
            <a:ln w="38100" cap="flat" cmpd="sng" algn="ctr">
              <a:solidFill>
                <a:schemeClr val="dk1"/>
              </a:solidFill>
              <a:prstDash val="solid"/>
              <a:miter lim="800000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smtClean="0"/>
                <a:t>Games </a:t>
              </a:r>
              <a:endParaRPr lang="en-US" sz="1800" dirty="0"/>
            </a:p>
          </p:txBody>
        </p:sp>
        <p:pic>
          <p:nvPicPr>
            <p:cNvPr id="21" name="Picture 4" descr="http://www.nextlevelcrate.com/shippingbox-games-small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0342" y="612555"/>
              <a:ext cx="2065770" cy="1912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80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Marisole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Dolls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52838"/>
            <a:ext cx="9144000" cy="1655762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page_id=395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1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217" l="2857" r="88929">
                        <a14:foregroundMark x1="48214" y1="8553" x2="60714" y2="61678"/>
                        <a14:foregroundMark x1="42143" y1="26151" x2="37500" y2="37007"/>
                        <a14:foregroundMark x1="61071" y1="30921" x2="72500" y2="44079"/>
                        <a14:foregroundMark x1="48929" y1="43586" x2="22143" y2="87664"/>
                        <a14:foregroundMark x1="48214" y1="91776" x2="54643" y2="61349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7357" y="1281300"/>
            <a:ext cx="2667000" cy="57912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Marisole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Dolls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group will receive a paper cut out that they must dress.   </a:t>
            </a:r>
          </a:p>
          <a:p>
            <a:endParaRPr lang="en-US" dirty="0"/>
          </a:p>
          <a:p>
            <a:r>
              <a:rPr lang="en-US" dirty="0" smtClean="0"/>
              <a:t>Go to the stores to purchase some clothes.  </a:t>
            </a:r>
          </a:p>
          <a:p>
            <a:endParaRPr lang="en-US" dirty="0"/>
          </a:p>
          <a:p>
            <a:r>
              <a:rPr lang="en-US" dirty="0" smtClean="0"/>
              <a:t>In the end, you will dress your paper doll.  </a:t>
            </a:r>
            <a:endParaRPr 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3" b="100000" l="556" r="100000">
                        <a14:foregroundMark x1="28333" y1="21143" x2="20000" y2="89143"/>
                        <a14:foregroundMark x1="78333" y1="74286" x2="56111" y2="13714"/>
                        <a14:foregroundMark x1="52222" y1="53143" x2="56667" y2="34857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356" y="5378193"/>
            <a:ext cx="1420091" cy="13806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28277">
            <a:off x="3973460" y="5846149"/>
            <a:ext cx="836275" cy="63904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47" l="6429" r="1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8959">
            <a:off x="7759038" y="3373892"/>
            <a:ext cx="1074496" cy="264019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5804">
            <a:off x="704789" y="5158327"/>
            <a:ext cx="496423" cy="79830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13497">
            <a:off x="1921888" y="5184470"/>
            <a:ext cx="607354" cy="66519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2177" y="3806527"/>
            <a:ext cx="2017972" cy="194590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95" b="100000" l="9459" r="891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270" y="5066053"/>
            <a:ext cx="583814" cy="6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4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76303 -0.2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121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76524 -0.237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55" y="-1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57096 -0.2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-114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47382 -0.287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-1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39193 -0.380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190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31394 -0.00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20169 0.0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9628"/>
            <a:ext cx="3803073" cy="689762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42610" y="0"/>
            <a:ext cx="7008385" cy="1052623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Use these sentences:  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278584" y="1052623"/>
            <a:ext cx="6913416" cy="580537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Can I help you?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Yes, please.  I want to try on ___________.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color do you want?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 want ___________.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size do you want?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 want a __________ (small, medium, large) 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much are these?  </a:t>
            </a:r>
          </a:p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They’re $_______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I’ll take it.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0707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MATERIAL CREATION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Department Store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52838"/>
            <a:ext cx="9144000" cy="1655762"/>
          </a:xfrm>
        </p:spPr>
        <p:txBody>
          <a:bodyPr/>
          <a:lstStyle/>
          <a:p>
            <a:r>
              <a:rPr lang="en-US" dirty="0" smtClean="0"/>
              <a:t>Felt Boards and Velcro</a:t>
            </a:r>
          </a:p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page_id=470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8187070" y="4291445"/>
            <a:ext cx="3835212" cy="2271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4909" y="251401"/>
            <a:ext cx="10515600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Build a Department Store: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7348870" cy="178944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Put the stores into the mall on different floors</a:t>
            </a:r>
          </a:p>
          <a:p>
            <a:endParaRPr lang="en-US" dirty="0" smtClean="0"/>
          </a:p>
          <a:p>
            <a:r>
              <a:rPr lang="en-US" dirty="0" smtClean="0"/>
              <a:t>You can only put it there if there is space</a:t>
            </a:r>
            <a:endParaRPr lang="en-US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454193" y="3873594"/>
            <a:ext cx="1120779" cy="1124433"/>
          </a:xfrm>
          <a:prstGeom prst="rect">
            <a:avLst/>
          </a:prstGeom>
          <a:ln w="5715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Clothing  Store </a:t>
            </a:r>
            <a:endParaRPr lang="en-US" sz="1600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7275290" y="2882967"/>
            <a:ext cx="1886825" cy="1070516"/>
          </a:xfrm>
          <a:prstGeom prst="rect">
            <a:avLst/>
          </a:prstGeom>
          <a:ln w="5715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Electronics  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082963" y="4923711"/>
            <a:ext cx="1904546" cy="1070516"/>
          </a:xfrm>
          <a:prstGeom prst="rect">
            <a:avLst/>
          </a:prstGeom>
          <a:ln w="5715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Pet Shop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735590" y="3779258"/>
            <a:ext cx="2830236" cy="1070516"/>
          </a:xfrm>
          <a:prstGeom prst="rect">
            <a:avLst/>
          </a:prstGeom>
          <a:ln w="5715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Theater </a:t>
            </a: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5668755" y="5073237"/>
            <a:ext cx="2358530" cy="1070516"/>
          </a:xfrm>
          <a:prstGeom prst="rect">
            <a:avLst/>
          </a:prstGeom>
          <a:ln w="5715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Restaurant </a:t>
            </a: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4939990" y="3779258"/>
            <a:ext cx="1415119" cy="1070516"/>
          </a:xfrm>
          <a:prstGeom prst="rect">
            <a:avLst/>
          </a:prstGeom>
          <a:ln w="57150" cap="flat" cmpd="sng" algn="ctr">
            <a:solidFill>
              <a:schemeClr val="dk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Shoe Store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8721" y="3810000"/>
            <a:ext cx="2009446" cy="23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39049 0.064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30495 -0.1085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73984 0.082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Build a Department Store: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206836" cy="238269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Put the store in the middle of the table</a:t>
            </a:r>
          </a:p>
          <a:p>
            <a:endParaRPr lang="en-US" dirty="0"/>
          </a:p>
          <a:p>
            <a:r>
              <a:rPr lang="en-US" dirty="0" smtClean="0"/>
              <a:t>Each student gets one color of department stores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4" y="4208318"/>
            <a:ext cx="4710546" cy="264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Apples to Apples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64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Build a Department Store: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664036" cy="328670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You can’t place the same store</a:t>
            </a:r>
          </a:p>
          <a:p>
            <a:endParaRPr lang="en-US" dirty="0"/>
          </a:p>
          <a:p>
            <a:r>
              <a:rPr lang="en-US" dirty="0" smtClean="0"/>
              <a:t>If the store doesn’t fit, you can’t put it in the store</a:t>
            </a:r>
          </a:p>
          <a:p>
            <a:endParaRPr lang="en-US" dirty="0"/>
          </a:p>
          <a:p>
            <a:r>
              <a:rPr lang="en-US" dirty="0" smtClean="0"/>
              <a:t>Take turns and be kind.  </a:t>
            </a:r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6885" y="1563832"/>
            <a:ext cx="7148947" cy="40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34000" cy="1325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How to Play: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Choose a store</a:t>
            </a:r>
          </a:p>
          <a:p>
            <a:r>
              <a:rPr lang="en-US" dirty="0" smtClean="0"/>
              <a:t>The other players will ask, “Where is the _______”</a:t>
            </a:r>
          </a:p>
          <a:p>
            <a:endParaRPr lang="en-US" dirty="0"/>
          </a:p>
          <a:p>
            <a:r>
              <a:rPr lang="en-US" dirty="0" smtClean="0"/>
              <a:t>Roll the dice and say, “It’s on the _________ floor.”  </a:t>
            </a:r>
            <a:br>
              <a:rPr lang="en-US" dirty="0" smtClean="0"/>
            </a:br>
            <a:r>
              <a:rPr lang="en-US" dirty="0" smtClean="0"/>
              <a:t>     (6 </a:t>
            </a:r>
            <a:r>
              <a:rPr lang="en-US" smtClean="0"/>
              <a:t>= choice)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Try placing it on the board</a:t>
            </a:r>
          </a:p>
          <a:p>
            <a:pPr lvl="1"/>
            <a:r>
              <a:rPr lang="en-US" dirty="0" smtClean="0"/>
              <a:t>If it doesn’t fit, put it back in your hand.  </a:t>
            </a:r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09" y="4237542"/>
            <a:ext cx="4658590" cy="26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3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15791" cy="1325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Points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US" dirty="0" smtClean="0"/>
          </a:p>
          <a:p>
            <a:r>
              <a:rPr lang="en-US" altLang="ko-KR" dirty="0" smtClean="0"/>
              <a:t>One</a:t>
            </a:r>
            <a:r>
              <a:rPr lang="ko-KR" altLang="en-US" dirty="0" smtClean="0"/>
              <a:t> </a:t>
            </a:r>
            <a:r>
              <a:rPr lang="en-US" altLang="ko-KR" dirty="0" smtClean="0"/>
              <a:t>point for each store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One bonus point for 2 stores on the </a:t>
            </a:r>
            <a:r>
              <a:rPr lang="en-US" b="1" dirty="0" smtClean="0"/>
              <a:t>same floor</a:t>
            </a:r>
            <a:r>
              <a:rPr lang="en-US" dirty="0" smtClean="0"/>
              <a:t>.  </a:t>
            </a:r>
          </a:p>
          <a:p>
            <a:endParaRPr lang="en-US" dirty="0" smtClean="0"/>
          </a:p>
          <a:p>
            <a:r>
              <a:rPr lang="en-US" altLang="ko-KR" dirty="0"/>
              <a:t>One </a:t>
            </a:r>
            <a:r>
              <a:rPr lang="en-US" altLang="ko-KR" dirty="0" smtClean="0"/>
              <a:t>more</a:t>
            </a:r>
            <a:r>
              <a:rPr lang="ko-KR" altLang="en-US" dirty="0" smtClean="0"/>
              <a:t> </a:t>
            </a:r>
            <a:r>
              <a:rPr lang="en-US" altLang="ko-KR" dirty="0" smtClean="0"/>
              <a:t>bonus </a:t>
            </a:r>
            <a:r>
              <a:rPr lang="en-US" altLang="ko-KR" dirty="0"/>
              <a:t>point for </a:t>
            </a:r>
            <a:r>
              <a:rPr lang="en-US" altLang="ko-KR" dirty="0" smtClean="0"/>
              <a:t>3 </a:t>
            </a:r>
            <a:r>
              <a:rPr lang="en-US" altLang="ko-KR" dirty="0"/>
              <a:t>stores on the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b="1" dirty="0" smtClean="0"/>
              <a:t>same </a:t>
            </a:r>
            <a:r>
              <a:rPr lang="en-US" altLang="ko-KR" b="1" dirty="0"/>
              <a:t>floor</a:t>
            </a:r>
            <a:r>
              <a:rPr lang="en-US" altLang="ko-KR" dirty="0"/>
              <a:t>.  </a:t>
            </a:r>
          </a:p>
          <a:p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8362" y="1555581"/>
            <a:ext cx="7111227" cy="40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5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Comparatives Card Game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52838"/>
            <a:ext cx="9144000" cy="1655762"/>
          </a:xfrm>
        </p:spPr>
        <p:txBody>
          <a:bodyPr/>
          <a:lstStyle/>
          <a:p>
            <a:r>
              <a:rPr lang="en-US" dirty="0" smtClean="0"/>
              <a:t>Different levels of card making</a:t>
            </a:r>
          </a:p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page_id=486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5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75520" y="1772817"/>
            <a:ext cx="8686800" cy="4525963"/>
          </a:xfrm>
        </p:spPr>
        <p:txBody>
          <a:bodyPr>
            <a:normAutofit/>
          </a:bodyPr>
          <a:lstStyle/>
          <a:p>
            <a:r>
              <a:rPr lang="en-US" altLang="ko-KR" b="1" dirty="0" smtClean="0"/>
              <a:t>Choose a card</a:t>
            </a:r>
          </a:p>
          <a:p>
            <a:pPr lvl="1"/>
            <a:r>
              <a:rPr lang="en-US" altLang="ko-KR" dirty="0" smtClean="0"/>
              <a:t>Put it upside down on the table</a:t>
            </a:r>
            <a:endParaRPr lang="en-US" altLang="ko-KR" dirty="0"/>
          </a:p>
          <a:p>
            <a:r>
              <a:rPr lang="en-US" altLang="ko-KR" b="1" dirty="0" smtClean="0"/>
              <a:t>Rock, Paper, Scissors </a:t>
            </a:r>
          </a:p>
          <a:p>
            <a:r>
              <a:rPr lang="en-US" altLang="ko-KR" b="1" dirty="0" smtClean="0"/>
              <a:t>Choose a trait </a:t>
            </a:r>
          </a:p>
          <a:p>
            <a:pPr lvl="1"/>
            <a:r>
              <a:rPr lang="en-US" altLang="ko-KR" dirty="0" smtClean="0"/>
              <a:t>Speed, Size, Power, Intelligence  </a:t>
            </a:r>
            <a:endParaRPr lang="en-US" altLang="ko-KR" dirty="0"/>
          </a:p>
          <a:p>
            <a:r>
              <a:rPr lang="en-US" altLang="ko-KR" b="1" dirty="0" smtClean="0"/>
              <a:t>Show your card</a:t>
            </a:r>
          </a:p>
          <a:p>
            <a:pPr lvl="1"/>
            <a:r>
              <a:rPr lang="en-US" altLang="ko-KR" dirty="0" smtClean="0"/>
              <a:t>Same time </a:t>
            </a:r>
            <a:endParaRPr lang="en-US" altLang="ko-KR" dirty="0"/>
          </a:p>
          <a:p>
            <a:pPr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Make a sentence + The winner takes the card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Comparatives Card Game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1" b="3795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8014997" y="6239933"/>
            <a:ext cx="4177004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Cards Against Humanity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27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things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64" y="0"/>
            <a:ext cx="8272329" cy="688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14997" y="6239933"/>
            <a:ext cx="4177004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 Game of Things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5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1" b="12121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8014997" y="6239933"/>
            <a:ext cx="4177004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Whoonu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75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937" y="0"/>
            <a:ext cx="9481215" cy="68738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14997" y="6239933"/>
            <a:ext cx="4177004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Snake Oil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26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Best Advice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http://www.esltoybox.com/?</a:t>
            </a:r>
            <a:r>
              <a:rPr lang="en-US" dirty="0" smtClean="0">
                <a:hlinkClick r:id="rId3"/>
              </a:rPr>
              <a:t>page_id=495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070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CONSIDERATIONS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Best Advice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White boards</a:t>
            </a:r>
          </a:p>
          <a:p>
            <a:r>
              <a:rPr lang="en-US" dirty="0" smtClean="0"/>
              <a:t>White board markers</a:t>
            </a:r>
          </a:p>
          <a:p>
            <a:r>
              <a:rPr lang="en-US" dirty="0" smtClean="0"/>
              <a:t>White board erasers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OR </a:t>
            </a:r>
            <a:endParaRPr lang="en-US" dirty="0"/>
          </a:p>
          <a:p>
            <a:r>
              <a:rPr lang="en-US" dirty="0" smtClean="0"/>
              <a:t>Pencils </a:t>
            </a:r>
          </a:p>
          <a:p>
            <a:r>
              <a:rPr lang="en-US" dirty="0" smtClean="0"/>
              <a:t>Scrap Paper </a:t>
            </a:r>
          </a:p>
          <a:p>
            <a:endParaRPr 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905" y="2181637"/>
            <a:ext cx="3590925" cy="26574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78" y="4530503"/>
            <a:ext cx="1663253" cy="17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to play:  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Split the class into 6 groups</a:t>
            </a:r>
          </a:p>
          <a:p>
            <a:r>
              <a:rPr lang="en-US" dirty="0" smtClean="0"/>
              <a:t>One group will be the judge (rotated each round)</a:t>
            </a:r>
          </a:p>
          <a:p>
            <a:endParaRPr lang="en-US" dirty="0"/>
          </a:p>
          <a:p>
            <a:r>
              <a:rPr lang="en-US" dirty="0" smtClean="0"/>
              <a:t>The judge (</a:t>
            </a:r>
            <a:r>
              <a:rPr lang="en-US" altLang="ko-KR" dirty="0" smtClean="0"/>
              <a:t>or</a:t>
            </a:r>
            <a:r>
              <a:rPr lang="ko-KR" altLang="en-US" dirty="0" smtClean="0"/>
              <a:t> </a:t>
            </a:r>
            <a:r>
              <a:rPr lang="en-US" altLang="ko-KR" dirty="0" smtClean="0"/>
              <a:t>group)</a:t>
            </a:r>
            <a:r>
              <a:rPr lang="en-US" dirty="0" smtClean="0"/>
              <a:t> chooses a random problem.  </a:t>
            </a:r>
          </a:p>
          <a:p>
            <a:r>
              <a:rPr lang="en-US" dirty="0" smtClean="0"/>
              <a:t>The other groups will write a solution using, “You should…” </a:t>
            </a:r>
          </a:p>
          <a:p>
            <a:endParaRPr lang="en-US" dirty="0"/>
          </a:p>
          <a:p>
            <a:r>
              <a:rPr lang="en-US" dirty="0" smtClean="0"/>
              <a:t>The judge’s group will choose their favorite suggestion (not their own group).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pixabay.com/static/uploads/photo/2015/11/17/17/10/background-1047917_960_720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032"/>
            <a:ext cx="12192000" cy="690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4692" y="207961"/>
            <a:ext cx="3370118" cy="1163637"/>
          </a:xfrm>
        </p:spPr>
        <p:txBody>
          <a:bodyPr/>
          <a:lstStyle/>
          <a:p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Medical </a:t>
            </a:r>
            <a:endParaRPr 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792682" y="207962"/>
            <a:ext cx="4125191" cy="1163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School </a:t>
            </a:r>
            <a:endParaRPr 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8513618" y="207961"/>
            <a:ext cx="3370118" cy="1163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Random </a:t>
            </a:r>
            <a:endParaRPr 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m1"/>
          <p:cNvSpPr/>
          <p:nvPr/>
        </p:nvSpPr>
        <p:spPr>
          <a:xfrm>
            <a:off x="0" y="1371598"/>
            <a:ext cx="2223655" cy="138199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2"/>
          <p:cNvSpPr/>
          <p:nvPr/>
        </p:nvSpPr>
        <p:spPr>
          <a:xfrm>
            <a:off x="1672930" y="2041808"/>
            <a:ext cx="2223655" cy="138199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3"/>
          <p:cNvSpPr/>
          <p:nvPr/>
        </p:nvSpPr>
        <p:spPr>
          <a:xfrm>
            <a:off x="-1" y="3019732"/>
            <a:ext cx="2223655" cy="138199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m4"/>
          <p:cNvSpPr/>
          <p:nvPr/>
        </p:nvSpPr>
        <p:spPr>
          <a:xfrm>
            <a:off x="1672930" y="3775363"/>
            <a:ext cx="2223655" cy="138199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5"/>
          <p:cNvSpPr/>
          <p:nvPr/>
        </p:nvSpPr>
        <p:spPr>
          <a:xfrm>
            <a:off x="-2" y="4667866"/>
            <a:ext cx="2223655" cy="138199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m6"/>
          <p:cNvSpPr/>
          <p:nvPr/>
        </p:nvSpPr>
        <p:spPr>
          <a:xfrm>
            <a:off x="1672930" y="5476007"/>
            <a:ext cx="2223655" cy="138199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s1"/>
          <p:cNvSpPr/>
          <p:nvPr/>
        </p:nvSpPr>
        <p:spPr>
          <a:xfrm>
            <a:off x="4024743" y="1371598"/>
            <a:ext cx="2223655" cy="138199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2"/>
          <p:cNvSpPr/>
          <p:nvPr/>
        </p:nvSpPr>
        <p:spPr>
          <a:xfrm>
            <a:off x="5697673" y="2041808"/>
            <a:ext cx="2223655" cy="138199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s3"/>
          <p:cNvSpPr/>
          <p:nvPr/>
        </p:nvSpPr>
        <p:spPr>
          <a:xfrm>
            <a:off x="4024742" y="3019732"/>
            <a:ext cx="2223655" cy="138199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s4"/>
          <p:cNvSpPr/>
          <p:nvPr/>
        </p:nvSpPr>
        <p:spPr>
          <a:xfrm>
            <a:off x="5697673" y="3775363"/>
            <a:ext cx="2223655" cy="138199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s5"/>
          <p:cNvSpPr/>
          <p:nvPr/>
        </p:nvSpPr>
        <p:spPr>
          <a:xfrm>
            <a:off x="4024741" y="4667866"/>
            <a:ext cx="2223655" cy="138199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s6"/>
          <p:cNvSpPr/>
          <p:nvPr/>
        </p:nvSpPr>
        <p:spPr>
          <a:xfrm>
            <a:off x="5697673" y="5476007"/>
            <a:ext cx="2223655" cy="138199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1"/>
          <p:cNvSpPr/>
          <p:nvPr/>
        </p:nvSpPr>
        <p:spPr>
          <a:xfrm>
            <a:off x="8295415" y="1350811"/>
            <a:ext cx="2223655" cy="138199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2"/>
          <p:cNvSpPr/>
          <p:nvPr/>
        </p:nvSpPr>
        <p:spPr>
          <a:xfrm>
            <a:off x="9968345" y="2021021"/>
            <a:ext cx="2223655" cy="138199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3"/>
          <p:cNvSpPr/>
          <p:nvPr/>
        </p:nvSpPr>
        <p:spPr>
          <a:xfrm>
            <a:off x="8295414" y="2998945"/>
            <a:ext cx="2223655" cy="138199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4"/>
          <p:cNvSpPr/>
          <p:nvPr/>
        </p:nvSpPr>
        <p:spPr>
          <a:xfrm>
            <a:off x="9968345" y="3754576"/>
            <a:ext cx="2223655" cy="138199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5"/>
          <p:cNvSpPr/>
          <p:nvPr/>
        </p:nvSpPr>
        <p:spPr>
          <a:xfrm>
            <a:off x="8295413" y="4647079"/>
            <a:ext cx="2223655" cy="138199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6"/>
          <p:cNvSpPr/>
          <p:nvPr/>
        </p:nvSpPr>
        <p:spPr>
          <a:xfrm>
            <a:off x="9968345" y="5455220"/>
            <a:ext cx="2223655" cy="138199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5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.telegraph.co.uk/multimedia/archive/02630/LUCY_HOLMES_leg_263016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5"/>
            <a:ext cx="12192000" cy="761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07818" y="405390"/>
            <a:ext cx="6670964" cy="1236373"/>
          </a:xfrm>
        </p:spPr>
        <p:txBody>
          <a:bodyPr anchor="ctr"/>
          <a:lstStyle/>
          <a:p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broke my leg.  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위로 구부러진 화살표 2"/>
          <p:cNvSpPr/>
          <p:nvPr/>
        </p:nvSpPr>
        <p:spPr>
          <a:xfrm rot="19680260">
            <a:off x="10348827" y="5621481"/>
            <a:ext cx="1672937" cy="1122219"/>
          </a:xfrm>
          <a:prstGeom prst="curvedUpArrow">
            <a:avLst>
              <a:gd name="adj1" fmla="val 41406"/>
              <a:gd name="adj2" fmla="val 74537"/>
              <a:gd name="adj3" fmla="val 44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78" r="33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Voting 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Faces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37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 Voting Game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00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Say Anything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04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Gift Trap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765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Trivia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146"/>
            <a:ext cx="12192000" cy="7500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Wits and Wagers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18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Students must use </a:t>
            </a:r>
            <a:r>
              <a:rPr lang="en-US" sz="11500" b="1" dirty="0">
                <a:latin typeface="Gabriola" panose="04040605051002020D02" pitchFamily="82" charset="0"/>
              </a:rPr>
              <a:t>E</a:t>
            </a:r>
            <a:r>
              <a:rPr lang="en-US" sz="11500" b="1" dirty="0" smtClean="0">
                <a:latin typeface="Gabriola" panose="04040605051002020D02" pitchFamily="82" charset="0"/>
              </a:rPr>
              <a:t>nglish, but it is not required to win.  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7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820" cy="6858000"/>
          </a:xfrm>
        </p:spPr>
      </p:pic>
    </p:spTree>
    <p:extLst>
      <p:ext uri="{BB962C8B-B14F-4D97-AF65-F5344CB8AC3E}">
        <p14:creationId xmlns:p14="http://schemas.microsoft.com/office/powerpoint/2010/main" val="25821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Comparative Quiz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Comparatives Quiz</a:t>
            </a:r>
            <a:endParaRPr lang="ko-KR" altLang="en-US" sz="4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Have all the students stand up. </a:t>
            </a:r>
          </a:p>
          <a:p>
            <a:endParaRPr lang="en-US" altLang="ko-KR" dirty="0"/>
          </a:p>
          <a:p>
            <a:r>
              <a:rPr lang="en-US" altLang="ko-KR" dirty="0" smtClean="0"/>
              <a:t>Make a statement. </a:t>
            </a:r>
          </a:p>
          <a:p>
            <a:endParaRPr lang="en-US" altLang="ko-KR" dirty="0"/>
          </a:p>
          <a:p>
            <a:r>
              <a:rPr lang="en-US" altLang="ko-KR" dirty="0" smtClean="0"/>
              <a:t>Students will make a sentence “______ is ______</a:t>
            </a:r>
            <a:r>
              <a:rPr lang="en-US" altLang="ko-KR" dirty="0" err="1" smtClean="0"/>
              <a:t>er</a:t>
            </a:r>
            <a:r>
              <a:rPr lang="en-US" altLang="ko-KR" dirty="0" smtClean="0"/>
              <a:t> than ________”</a:t>
            </a:r>
          </a:p>
          <a:p>
            <a:endParaRPr lang="en-US" altLang="ko-KR" dirty="0"/>
          </a:p>
          <a:p>
            <a:r>
              <a:rPr lang="en-US" altLang="ko-KR" dirty="0" smtClean="0"/>
              <a:t>All of the students that are wrong must sit down.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78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Bigger 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31" y="179604"/>
            <a:ext cx="6680050" cy="3405260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2" y="3225189"/>
            <a:ext cx="5389428" cy="3632811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05246" y="2716034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Bus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54391" y="2716033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Blue Whale 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397" y="1"/>
            <a:ext cx="14060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0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Faster 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8" y="4191000"/>
            <a:ext cx="5457825" cy="2667000"/>
          </a:xfrm>
        </p:spPr>
      </p:pic>
      <p:sp>
        <p:nvSpPr>
          <p:cNvPr id="6" name="직사각형 5"/>
          <p:cNvSpPr/>
          <p:nvPr/>
        </p:nvSpPr>
        <p:spPr>
          <a:xfrm>
            <a:off x="1869427" y="3681845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Cheetah 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790709" y="3823855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Pigeon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44" y="2085812"/>
            <a:ext cx="3619501" cy="19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2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699" y="0"/>
            <a:ext cx="10318173" cy="685761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350269" y="1171152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altLang="ko-KR" sz="2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1518" y="0"/>
            <a:ext cx="4580482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8865195" y="1415374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</a:t>
            </a:r>
            <a:r>
              <a:rPr lang="en-US" altLang="ko-KR" sz="2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9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Taller </a:t>
            </a:r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702156"/>
            <a:ext cx="4264072" cy="6150924"/>
          </a:xfr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71530"/>
            <a:ext cx="7086600" cy="478155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70164" y="3086100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Eiffel Tower 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402783" y="2957945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Niagara Falls 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6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329"/>
            <a:ext cx="12192000" cy="8036467"/>
          </a:xfrm>
          <a:prstGeom prst="rect">
            <a:avLst/>
          </a:prstGeom>
        </p:spPr>
      </p:pic>
      <p:pic>
        <p:nvPicPr>
          <p:cNvPr id="3" name="내용 개체 틀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91" y="-1147426"/>
            <a:ext cx="4814090" cy="694432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768878" y="298316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300m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555941" y="4428738"/>
            <a:ext cx="1723141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51m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28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Shorter 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72" y="3535407"/>
            <a:ext cx="7613072" cy="3600983"/>
          </a:xfrm>
          <a:prstGeom prst="rect">
            <a:avLst/>
          </a:prstGeom>
        </p:spPr>
      </p:pic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79" y="996661"/>
            <a:ext cx="7047669" cy="3388303"/>
          </a:xfrm>
        </p:spPr>
      </p:pic>
      <p:sp>
        <p:nvSpPr>
          <p:cNvPr id="8" name="직사각형 7"/>
          <p:cNvSpPr/>
          <p:nvPr/>
        </p:nvSpPr>
        <p:spPr>
          <a:xfrm>
            <a:off x="1361209" y="3616037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Anaconda  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812659" y="3703973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Ferrari   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7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Luck </a:t>
            </a:r>
            <a:r>
              <a:rPr lang="en-US" sz="11500" b="1" dirty="0" err="1" smtClean="0">
                <a:latin typeface="Gabriola" panose="04040605051002020D02" pitchFamily="82" charset="0"/>
              </a:rPr>
              <a:t>vs</a:t>
            </a:r>
            <a:r>
              <a:rPr lang="en-US" sz="11500" b="1" dirty="0" smtClean="0">
                <a:latin typeface="Gabriola" panose="04040605051002020D02" pitchFamily="82" charset="0"/>
              </a:rPr>
              <a:t> Skill 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0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034"/>
            <a:ext cx="12192000" cy="9144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0" y="298316"/>
            <a:ext cx="10058400" cy="100584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직사각형 2"/>
          <p:cNvSpPr/>
          <p:nvPr/>
        </p:nvSpPr>
        <p:spPr>
          <a:xfrm>
            <a:off x="479906" y="3467966"/>
            <a:ext cx="2073128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4.6m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860315" y="4657338"/>
            <a:ext cx="1723141" cy="101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&gt;5m</a:t>
            </a:r>
            <a:endParaRPr lang="ko-KR" alt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6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Tall is it?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page_id=502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Rules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team will get a white board and markers.  </a:t>
            </a:r>
          </a:p>
          <a:p>
            <a:endParaRPr lang="en-US" dirty="0"/>
          </a:p>
          <a:p>
            <a:r>
              <a:rPr lang="en-US" dirty="0" smtClean="0"/>
              <a:t>Write your guess (how big) on the board and make a sentence. </a:t>
            </a:r>
          </a:p>
          <a:p>
            <a:endParaRPr lang="en-US" dirty="0"/>
          </a:p>
          <a:p>
            <a:r>
              <a:rPr lang="en-US" dirty="0" smtClean="0"/>
              <a:t>Then, we will measure it and see which team is closest.  </a:t>
            </a:r>
          </a:p>
          <a:p>
            <a:pPr lvl="1"/>
            <a:r>
              <a:rPr lang="en-US" dirty="0" smtClean="0"/>
              <a:t>The closest one will get one point.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3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aning tower of p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-1"/>
            <a:ext cx="6338455" cy="2919845"/>
          </a:xfrm>
        </p:spPr>
        <p:txBody>
          <a:bodyPr anchor="ctr"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tall is the Leaning Tower of Pisa?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58486" y="3075708"/>
            <a:ext cx="5621482" cy="237951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It’s 56m tall. 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40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4.bp.blogspot.com/-iWyp6DacdZA/US8hOTmK96I/AAAAAAAAAs4/tmzHznlEN6I/s1600/The-Pyramids-Gi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6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-1"/>
            <a:ext cx="6338455" cy="2919845"/>
          </a:xfrm>
        </p:spPr>
        <p:txBody>
          <a:bodyPr anchor="ctr"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wide is the great pyramid?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58486" y="2687638"/>
            <a:ext cx="5621482" cy="27675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It’s 230m wide. 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 you know about the window? 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wide is it?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 you know about the pencil? 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long is it?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 you know about </a:t>
            </a:r>
            <a:b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Student ##? 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long is his / her arm?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6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Put in Order Challenge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page_id=486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9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to Play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Each team will receive a set of clues.</a:t>
            </a:r>
          </a:p>
          <a:p>
            <a:endParaRPr lang="en-US" altLang="ko-KR" dirty="0"/>
          </a:p>
          <a:p>
            <a:r>
              <a:rPr lang="en-US" altLang="ko-KR" dirty="0" smtClean="0"/>
              <a:t>Students must work out the order of each set by using the clues. </a:t>
            </a:r>
          </a:p>
          <a:p>
            <a:endParaRPr lang="en-US" altLang="ko-KR" dirty="0"/>
          </a:p>
          <a:p>
            <a:r>
              <a:rPr lang="en-US" altLang="ko-KR" dirty="0" smtClean="0"/>
              <a:t>The clues will tell the students which people are taller / shorter, and heavier / lighter.  As well, the clues tell you which animals are faster / slower.  Finally, the clues tell students which mountains are higher / lower.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95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Relatedness 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01779" y="6348846"/>
            <a:ext cx="4565073" cy="613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800" dirty="0" smtClean="0">
                <a:latin typeface="Imprint MT Shadow" panose="04020605060303030202" pitchFamily="82" charset="0"/>
              </a:rPr>
              <a:t>Shortest</a:t>
            </a:r>
            <a:endParaRPr lang="ko-KR" altLang="en-US" sz="4800" dirty="0">
              <a:latin typeface="Imprint MT Shadow" panose="04020605060303030202" pitchFamily="82" charset="0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401778" y="557645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err="1" smtClean="0">
                <a:solidFill>
                  <a:schemeClr val="bg1"/>
                </a:solidFill>
              </a:rPr>
              <a:t>Suho</a:t>
            </a:r>
            <a:r>
              <a:rPr lang="en-US" altLang="ko-KR" sz="3200" dirty="0" smtClean="0">
                <a:solidFill>
                  <a:schemeClr val="bg1"/>
                </a:solidFill>
              </a:rPr>
              <a:t>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01775" y="1528483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Ashley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01775" y="2488930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err="1" smtClean="0">
                <a:solidFill>
                  <a:schemeClr val="bg1"/>
                </a:solidFill>
              </a:rPr>
              <a:t>Jina</a:t>
            </a:r>
            <a:r>
              <a:rPr lang="en-US" altLang="ko-KR" sz="3000" dirty="0" smtClean="0">
                <a:solidFill>
                  <a:schemeClr val="bg1"/>
                </a:solidFill>
              </a:rPr>
              <a:t> 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401774" y="5389951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Missy  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401774" y="4427573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Brian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401775" y="3463447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Alex 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7235536" y="-28273"/>
            <a:ext cx="4565073" cy="749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800" dirty="0" smtClean="0">
                <a:latin typeface="Imprint MT Shadow" panose="04020605060303030202" pitchFamily="82" charset="0"/>
              </a:rPr>
              <a:t>Heaviest </a:t>
            </a:r>
            <a:endParaRPr lang="ko-KR" altLang="en-US" sz="4800" dirty="0">
              <a:latin typeface="Imprint MT Shadow" panose="04020605060303030202" pitchFamily="82" charset="0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7235533" y="6372528"/>
            <a:ext cx="4565073" cy="613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800" dirty="0" smtClean="0">
                <a:latin typeface="Imprint MT Shadow" panose="04020605060303030202" pitchFamily="82" charset="0"/>
              </a:rPr>
              <a:t>Lightest </a:t>
            </a:r>
            <a:endParaRPr lang="ko-KR" altLang="en-US" sz="4800" dirty="0">
              <a:latin typeface="Imprint MT Shadow" panose="04020605060303030202" pitchFamily="82" charset="0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7235532" y="581327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   </a:t>
            </a:r>
            <a:r>
              <a:rPr lang="en-US" altLang="ko-KR" sz="3000" dirty="0" err="1" smtClean="0">
                <a:solidFill>
                  <a:schemeClr val="bg1"/>
                </a:solidFill>
              </a:rPr>
              <a:t>Yumi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7235529" y="1552165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   Sam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7235529" y="2512612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   John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7235528" y="5413633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   Minho 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7235528" y="4451255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   Joy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7235529" y="3487129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dirty="0" smtClean="0">
                <a:solidFill>
                  <a:schemeClr val="bg1"/>
                </a:solidFill>
              </a:rPr>
              <a:t>   April 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25" name="blank"/>
          <p:cNvSpPr txBox="1">
            <a:spLocks/>
          </p:cNvSpPr>
          <p:nvPr/>
        </p:nvSpPr>
        <p:spPr>
          <a:xfrm>
            <a:off x="412925" y="557644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26" name="blank"/>
          <p:cNvSpPr txBox="1">
            <a:spLocks/>
          </p:cNvSpPr>
          <p:nvPr/>
        </p:nvSpPr>
        <p:spPr>
          <a:xfrm>
            <a:off x="412924" y="1525351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27" name="blank"/>
          <p:cNvSpPr txBox="1">
            <a:spLocks/>
          </p:cNvSpPr>
          <p:nvPr/>
        </p:nvSpPr>
        <p:spPr>
          <a:xfrm>
            <a:off x="409790" y="2501833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28" name="blank"/>
          <p:cNvSpPr txBox="1">
            <a:spLocks/>
          </p:cNvSpPr>
          <p:nvPr/>
        </p:nvSpPr>
        <p:spPr>
          <a:xfrm>
            <a:off x="412923" y="3464826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29" name="blank"/>
          <p:cNvSpPr txBox="1">
            <a:spLocks/>
          </p:cNvSpPr>
          <p:nvPr/>
        </p:nvSpPr>
        <p:spPr>
          <a:xfrm>
            <a:off x="409789" y="4421499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30" name="blank"/>
          <p:cNvSpPr txBox="1">
            <a:spLocks/>
          </p:cNvSpPr>
          <p:nvPr/>
        </p:nvSpPr>
        <p:spPr>
          <a:xfrm>
            <a:off x="409789" y="5392173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31" name="blank"/>
          <p:cNvSpPr txBox="1">
            <a:spLocks/>
          </p:cNvSpPr>
          <p:nvPr/>
        </p:nvSpPr>
        <p:spPr>
          <a:xfrm>
            <a:off x="7243540" y="588586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32" name="blank"/>
          <p:cNvSpPr txBox="1">
            <a:spLocks/>
          </p:cNvSpPr>
          <p:nvPr/>
        </p:nvSpPr>
        <p:spPr>
          <a:xfrm>
            <a:off x="7243539" y="1556293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33" name="blank"/>
          <p:cNvSpPr txBox="1">
            <a:spLocks/>
          </p:cNvSpPr>
          <p:nvPr/>
        </p:nvSpPr>
        <p:spPr>
          <a:xfrm>
            <a:off x="7251556" y="2532775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34" name="blank"/>
          <p:cNvSpPr txBox="1">
            <a:spLocks/>
          </p:cNvSpPr>
          <p:nvPr/>
        </p:nvSpPr>
        <p:spPr>
          <a:xfrm>
            <a:off x="7243538" y="3495768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35" name="blank"/>
          <p:cNvSpPr txBox="1">
            <a:spLocks/>
          </p:cNvSpPr>
          <p:nvPr/>
        </p:nvSpPr>
        <p:spPr>
          <a:xfrm>
            <a:off x="7251555" y="4452441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36" name="blank"/>
          <p:cNvSpPr txBox="1">
            <a:spLocks/>
          </p:cNvSpPr>
          <p:nvPr/>
        </p:nvSpPr>
        <p:spPr>
          <a:xfrm>
            <a:off x="7251555" y="5423115"/>
            <a:ext cx="4565073" cy="936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solidFill>
                  <a:schemeClr val="bg1"/>
                </a:solidFill>
              </a:rPr>
              <a:t>  </a:t>
            </a:r>
            <a:endParaRPr lang="ko-KR" altLang="ko-KR" sz="3200" dirty="0">
              <a:solidFill>
                <a:schemeClr val="bg1"/>
              </a:solidFill>
            </a:endParaRPr>
          </a:p>
        </p:txBody>
      </p:sp>
      <p:sp>
        <p:nvSpPr>
          <p:cNvPr id="37" name="제목 1"/>
          <p:cNvSpPr txBox="1">
            <a:spLocks/>
          </p:cNvSpPr>
          <p:nvPr/>
        </p:nvSpPr>
        <p:spPr>
          <a:xfrm>
            <a:off x="416927" y="-89240"/>
            <a:ext cx="4565073" cy="749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800" dirty="0" smtClean="0">
                <a:latin typeface="Imprint MT Shadow" panose="04020605060303030202" pitchFamily="82" charset="0"/>
              </a:rPr>
              <a:t>Tallest</a:t>
            </a:r>
            <a:endParaRPr lang="ko-KR" altLang="en-US" sz="4800" dirty="0"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3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" b="202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Speed 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Halli</a:t>
            </a:r>
            <a:r>
              <a:rPr lang="en-US" sz="3200" dirty="0" smtClean="0"/>
              <a:t> </a:t>
            </a:r>
            <a:r>
              <a:rPr lang="en-US" sz="3200" dirty="0" err="1" smtClean="0"/>
              <a:t>Galli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62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Spot it!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21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Slap Shopping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7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Shopping Slap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537856"/>
            <a:ext cx="10515600" cy="53201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One student is the leader.</a:t>
            </a:r>
          </a:p>
          <a:p>
            <a:endParaRPr lang="en-US" dirty="0"/>
          </a:p>
          <a:p>
            <a:r>
              <a:rPr lang="en-US" dirty="0" smtClean="0"/>
              <a:t>That student will ask one of the others, “Can I help you?”</a:t>
            </a:r>
          </a:p>
          <a:p>
            <a:endParaRPr lang="en-US" dirty="0"/>
          </a:p>
          <a:p>
            <a:r>
              <a:rPr lang="en-US" dirty="0" smtClean="0"/>
              <a:t>Choosing a type of item, the second student can respond, “I want a _________.”</a:t>
            </a:r>
          </a:p>
          <a:p>
            <a:endParaRPr lang="en-US" dirty="0"/>
          </a:p>
          <a:p>
            <a:r>
              <a:rPr lang="en-US" dirty="0" smtClean="0"/>
              <a:t>Then all the students will say, “How much is it?”</a:t>
            </a:r>
          </a:p>
          <a:p>
            <a:endParaRPr lang="en-US" dirty="0"/>
          </a:p>
          <a:p>
            <a:r>
              <a:rPr lang="en-US" dirty="0" smtClean="0"/>
              <a:t>The leader will say, “It’s ________ dollars.”</a:t>
            </a:r>
          </a:p>
          <a:p>
            <a:endParaRPr lang="en-US" dirty="0"/>
          </a:p>
          <a:p>
            <a:r>
              <a:rPr lang="en-US" dirty="0" smtClean="0"/>
              <a:t>The first student to put their hand on the matching card can take the card (it counts as a point)</a:t>
            </a:r>
          </a:p>
          <a:p>
            <a:endParaRPr lang="en-US" dirty="0"/>
          </a:p>
          <a:p>
            <a:r>
              <a:rPr lang="en-US" dirty="0" smtClean="0"/>
              <a:t>The student with the most cards / points at the end of the game is the winner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7200" b="1" dirty="0" smtClean="0"/>
              <a:t>Example  </a:t>
            </a:r>
            <a:endParaRPr lang="ko-KR" altLang="en-US" sz="7200" b="1" dirty="0"/>
          </a:p>
        </p:txBody>
      </p:sp>
      <p:sp>
        <p:nvSpPr>
          <p:cNvPr id="4" name="사각형 설명선 3"/>
          <p:cNvSpPr/>
          <p:nvPr/>
        </p:nvSpPr>
        <p:spPr>
          <a:xfrm>
            <a:off x="103909" y="1856943"/>
            <a:ext cx="5631873" cy="2569585"/>
          </a:xfrm>
          <a:prstGeom prst="wedgeRectCallout">
            <a:avLst>
              <a:gd name="adj1" fmla="val -2568"/>
              <a:gd name="adj2" fmla="val 11021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Can I help you? </a:t>
            </a:r>
            <a:endParaRPr lang="ko-KR" altLang="en-US" sz="3600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838200" y="5754543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Leader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671955" y="5754543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Student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사각형 설명선 6"/>
          <p:cNvSpPr/>
          <p:nvPr/>
        </p:nvSpPr>
        <p:spPr>
          <a:xfrm>
            <a:off x="6560127" y="1856942"/>
            <a:ext cx="5631873" cy="2569585"/>
          </a:xfrm>
          <a:prstGeom prst="wedgeRectCallout">
            <a:avLst>
              <a:gd name="adj1" fmla="val 9240"/>
              <a:gd name="adj2" fmla="val 115474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I want a toy car.  </a:t>
            </a:r>
            <a:endParaRPr lang="ko-KR" altLang="en-US" sz="44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403" y="5015418"/>
            <a:ext cx="3632350" cy="1293235"/>
          </a:xfrm>
          <a:prstGeom prst="rect">
            <a:avLst/>
          </a:prstGeom>
        </p:spPr>
      </p:pic>
      <p:sp>
        <p:nvSpPr>
          <p:cNvPr id="11" name="사각형 설명선 10"/>
          <p:cNvSpPr/>
          <p:nvPr/>
        </p:nvSpPr>
        <p:spPr>
          <a:xfrm>
            <a:off x="6560127" y="1856941"/>
            <a:ext cx="5631873" cy="2569585"/>
          </a:xfrm>
          <a:prstGeom prst="wedgeRectCallout">
            <a:avLst>
              <a:gd name="adj1" fmla="val 24923"/>
              <a:gd name="adj2" fmla="val -7903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How much is it?  </a:t>
            </a:r>
            <a:endParaRPr lang="ko-KR" altLang="en-US" sz="4400" dirty="0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7928264" y="216151"/>
            <a:ext cx="396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Students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사각형 설명선 12"/>
          <p:cNvSpPr/>
          <p:nvPr/>
        </p:nvSpPr>
        <p:spPr>
          <a:xfrm>
            <a:off x="103908" y="1891722"/>
            <a:ext cx="5631873" cy="2569585"/>
          </a:xfrm>
          <a:prstGeom prst="wedgeRectCallout">
            <a:avLst>
              <a:gd name="adj1" fmla="val -2568"/>
              <a:gd name="adj2" fmla="val 11021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It’s 21 dollars. </a:t>
            </a:r>
            <a:endParaRPr lang="ko-KR" altLang="en-US" sz="3600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1" y="5569527"/>
            <a:ext cx="1932710" cy="12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Guessing Games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Box Reveal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mechanic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27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881006" y="2462645"/>
            <a:ext cx="2306780" cy="33666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this?  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31273" y="4021282"/>
            <a:ext cx="10713027" cy="18080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It’s a rabbit.  </a:t>
            </a:r>
            <a:endParaRPr lang="ko-KR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86044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6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173191" y="-21221"/>
            <a:ext cx="5018809" cy="69307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this?  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31273" y="4021282"/>
            <a:ext cx="10713027" cy="18080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It’s a piano.  </a:t>
            </a:r>
            <a:endParaRPr lang="ko-KR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6230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Appropriate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831772" y="2763983"/>
            <a:ext cx="2296392" cy="29198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this?  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31273" y="4021282"/>
            <a:ext cx="10713027" cy="18080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It’s a phone.  </a:t>
            </a:r>
            <a:endParaRPr lang="ko-KR" altLang="en-US" sz="6000" dirty="0"/>
          </a:p>
        </p:txBody>
      </p:sp>
    </p:spTree>
    <p:extLst>
      <p:ext uri="{BB962C8B-B14F-4D97-AF65-F5344CB8AC3E}">
        <p14:creationId xmlns:p14="http://schemas.microsoft.com/office/powerpoint/2010/main" val="79945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83"/>
            <a:ext cx="11910773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" y="11151"/>
            <a:ext cx="1323975" cy="12477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636" y="12017"/>
            <a:ext cx="1495425" cy="12573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061" y="11151"/>
            <a:ext cx="1504950" cy="12573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486" y="12017"/>
            <a:ext cx="1447800" cy="12573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277" y="11151"/>
            <a:ext cx="1428750" cy="12573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6895" y="12017"/>
            <a:ext cx="1647825" cy="12573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3286" y="12017"/>
            <a:ext cx="1524000" cy="12573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4" y="1258926"/>
            <a:ext cx="1333500" cy="127635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2053" y="1258926"/>
            <a:ext cx="1514475" cy="126682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6137" y="1258925"/>
            <a:ext cx="1590675" cy="126682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8153" y="1267585"/>
            <a:ext cx="1638300" cy="126682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6187" y="1267583"/>
            <a:ext cx="1295400" cy="126682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54435" y="16779"/>
            <a:ext cx="1838325" cy="12573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46" y="2535276"/>
            <a:ext cx="1266825" cy="119062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1506" y="2534410"/>
            <a:ext cx="1419225" cy="119062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3362" y="2515360"/>
            <a:ext cx="1809750" cy="120967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10428" y="1268451"/>
            <a:ext cx="1590675" cy="12763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48328" y="1268451"/>
            <a:ext cx="1562100" cy="126682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70036" y="2518214"/>
            <a:ext cx="1504950" cy="120015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21459" y="2514600"/>
            <a:ext cx="1628775" cy="1209675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99085" y="1267584"/>
            <a:ext cx="1666875" cy="1266825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44427" y="2528603"/>
            <a:ext cx="1209675" cy="120015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418" y="3719124"/>
            <a:ext cx="1390650" cy="1381125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74279" y="3724470"/>
            <a:ext cx="1304925" cy="1381125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681460" y="3718258"/>
            <a:ext cx="1447800" cy="137160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19544" y="3718258"/>
            <a:ext cx="1476375" cy="137160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595919" y="3711692"/>
            <a:ext cx="1600200" cy="1362075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76864" y="3698906"/>
            <a:ext cx="1800225" cy="137160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971339" y="2516330"/>
            <a:ext cx="1771650" cy="120015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741134" y="2528603"/>
            <a:ext cx="1581150" cy="120015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976418" y="3715740"/>
            <a:ext cx="1971675" cy="1362075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940982" y="3706215"/>
            <a:ext cx="1209675" cy="137160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6674" y="5100550"/>
            <a:ext cx="1438275" cy="1762125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454949" y="5083547"/>
            <a:ext cx="1533525" cy="1762125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981865" y="5083546"/>
            <a:ext cx="1447800" cy="176212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083700" y="5065904"/>
            <a:ext cx="1514475" cy="1771650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579274" y="5067632"/>
            <a:ext cx="1524000" cy="1771650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426749" y="5088206"/>
            <a:ext cx="1200150" cy="1762125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231755" y="5077815"/>
            <a:ext cx="1914525" cy="177165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597309" y="5063603"/>
            <a:ext cx="1647825" cy="1771650"/>
          </a:xfrm>
          <a:prstGeom prst="rect">
            <a:avLst/>
          </a:prstGeom>
        </p:spPr>
      </p:pic>
      <p:sp>
        <p:nvSpPr>
          <p:cNvPr id="43" name="타원 42"/>
          <p:cNvSpPr/>
          <p:nvPr/>
        </p:nvSpPr>
        <p:spPr>
          <a:xfrm>
            <a:off x="142666" y="5867129"/>
            <a:ext cx="1641965" cy="65803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Reveal All</a:t>
            </a:r>
            <a:endParaRPr lang="ko-KR" altLang="en-US" dirty="0"/>
          </a:p>
        </p:txBody>
      </p:sp>
      <p:sp>
        <p:nvSpPr>
          <p:cNvPr id="44" name="Rectangle 43"/>
          <p:cNvSpPr/>
          <p:nvPr/>
        </p:nvSpPr>
        <p:spPr>
          <a:xfrm>
            <a:off x="16674" y="11151"/>
            <a:ext cx="3679563" cy="71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it a __________?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/>
        </p:blipFill>
        <p:spPr>
          <a:xfrm>
            <a:off x="5419" y="1526"/>
            <a:ext cx="12186576" cy="685494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5155" y="1004552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148625" y="3320603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91825" y="151648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30473" y="4016062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76671" y="70833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16815" y="2386884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32728" y="1394674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33718" y="2450206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077459" y="582769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644131" y="3082343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2552" y="482957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913811" y="852152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16568" y="4863921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697867" y="-14005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206248" y="5581917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866847" y="2418007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980937" y="-440029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355242" y="3186985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30473" y="-367049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921874" y="3320603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462008" y="512471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347135" y="2529625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64688" y="526745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571408" y="-476250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251061" y="4109163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802159" y="1690820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603612" y="451833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21358" y="330020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354685" y="1955442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22226" y="5373710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-113767" y="5564749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-749121" y="4310130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-568818" y="207349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71375" y="-453980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359240" y="3871711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548651" y="4326765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00909" y="5556160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668291" y="5472715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9257758" y="1814311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916205" y="-39065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25890" y="-596319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283530" y="-517839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506466" y="650609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0991044" y="296884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9574364" y="4185634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0671757" y="5549454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100020" y="5462252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569092" y="4286518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809223" y="3383925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-504427" y="762804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972876" y="-839272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016062" y="-1241202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829853" y="988991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944111" y="988991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67555" y="1156952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574401" y="2576175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862564" y="2971261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937410" y="2045594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029510" y="1269375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721468" y="-1086385"/>
            <a:ext cx="1906073" cy="186743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9462220" y="5373708"/>
            <a:ext cx="2146493" cy="77326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0151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1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1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1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1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1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1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1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1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52" y="2165307"/>
            <a:ext cx="7653048" cy="3673464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70212" y="56366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5400" b="1" dirty="0" smtClean="0"/>
              <a:t>What is she doing?  </a:t>
            </a:r>
            <a:endParaRPr lang="ko-KR" altLang="en-US" sz="5400" b="1" dirty="0"/>
          </a:p>
        </p:txBody>
      </p:sp>
      <p:sp>
        <p:nvSpPr>
          <p:cNvPr id="4" name="Hint"/>
          <p:cNvSpPr/>
          <p:nvPr/>
        </p:nvSpPr>
        <p:spPr>
          <a:xfrm>
            <a:off x="670212" y="3356264"/>
            <a:ext cx="2171701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Hint 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5" name="Answer"/>
          <p:cNvSpPr/>
          <p:nvPr/>
        </p:nvSpPr>
        <p:spPr>
          <a:xfrm>
            <a:off x="270164" y="4806517"/>
            <a:ext cx="2971799" cy="11741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Answer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6" name="box"/>
          <p:cNvSpPr/>
          <p:nvPr/>
        </p:nvSpPr>
        <p:spPr>
          <a:xfrm>
            <a:off x="4424652" y="2165306"/>
            <a:ext cx="7653048" cy="367346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738671" y="5980690"/>
            <a:ext cx="7199454" cy="6546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She’s singing.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6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Price Check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Amazon</a:t>
            </a:r>
          </a:p>
          <a:p>
            <a:r>
              <a:rPr lang="en-US" dirty="0" err="1" smtClean="0"/>
              <a:t>Gmarket</a:t>
            </a:r>
            <a:endParaRPr lang="en-US" dirty="0" smtClean="0"/>
          </a:p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page_id=395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104"/>
            <a:ext cx="11982450" cy="560070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8645236" y="2192482"/>
            <a:ext cx="2992582" cy="97335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They’re $5</a:t>
            </a:r>
            <a:endParaRPr lang="en-US" sz="3200" dirty="0"/>
          </a:p>
        </p:txBody>
      </p:sp>
      <p:sp>
        <p:nvSpPr>
          <p:cNvPr id="7" name="직사각형 6"/>
          <p:cNvSpPr/>
          <p:nvPr/>
        </p:nvSpPr>
        <p:spPr>
          <a:xfrm>
            <a:off x="5569527" y="2098964"/>
            <a:ext cx="2265218" cy="820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$13.99</a:t>
            </a:r>
            <a:endParaRPr lang="en-US" sz="360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이중 물결 7"/>
          <p:cNvSpPr/>
          <p:nvPr/>
        </p:nvSpPr>
        <p:spPr>
          <a:xfrm>
            <a:off x="7834745" y="4765422"/>
            <a:ext cx="3699163" cy="1392382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Cheap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0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Lost and Found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page_id=338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 and Found</a:t>
            </a:r>
            <a:endParaRPr lang="ko-KR" altLang="en-US" sz="4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2441864"/>
            <a:ext cx="10515600" cy="37719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Choose a group of students (5-7 is ideal, but it’s up to you)</a:t>
            </a:r>
          </a:p>
          <a:p>
            <a:endParaRPr lang="en-US" altLang="ko-KR" dirty="0"/>
          </a:p>
          <a:p>
            <a:r>
              <a:rPr lang="en-US" altLang="ko-KR" dirty="0" smtClean="0"/>
              <a:t>Take the students into the hallway (or somewhere hidden)</a:t>
            </a:r>
          </a:p>
          <a:p>
            <a:endParaRPr lang="en-US" altLang="ko-KR" dirty="0"/>
          </a:p>
          <a:p>
            <a:r>
              <a:rPr lang="en-US" altLang="ko-KR" dirty="0" smtClean="0"/>
              <a:t>Have each student choose one item to put in the box.  </a:t>
            </a:r>
          </a:p>
          <a:p>
            <a:endParaRPr lang="en-US" altLang="ko-KR" dirty="0"/>
          </a:p>
          <a:p>
            <a:r>
              <a:rPr lang="en-US" altLang="ko-KR" dirty="0" smtClean="0"/>
              <a:t>Have the students return to the classroom and stand at the front.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8" y="-153111"/>
            <a:ext cx="3489495" cy="28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 and Found</a:t>
            </a:r>
            <a:endParaRPr lang="ko-KR" altLang="en-US" sz="4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2462646"/>
            <a:ext cx="10515600" cy="3782292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Choose an item from the box and ask, </a:t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“Whose ____________ is this?”</a:t>
            </a:r>
          </a:p>
          <a:p>
            <a:endParaRPr lang="en-US" altLang="ko-KR" dirty="0"/>
          </a:p>
          <a:p>
            <a:r>
              <a:rPr lang="en-US" altLang="ko-KR" dirty="0" smtClean="0"/>
              <a:t>The other students try to guess which student put it in the box, by saying, </a:t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“It’s ____________’s ___________.”</a:t>
            </a:r>
          </a:p>
          <a:p>
            <a:endParaRPr lang="en-US" altLang="ko-KR" dirty="0"/>
          </a:p>
          <a:p>
            <a:r>
              <a:rPr lang="en-US" altLang="ko-KR" dirty="0" smtClean="0"/>
              <a:t>After their item has been discovered, the students can sit down. 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58" y="635506"/>
            <a:ext cx="3489495" cy="28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0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is Grandma?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page_id=235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0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3-5 Rules 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74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Rooms of a House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glow rad="317500">
              <a:schemeClr val="tx1">
                <a:alpha val="82000"/>
              </a:schemeClr>
            </a:glow>
          </a:effectLst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http://www.cliparthut.com/clip-arts/796/super-mom-clip-art-79630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4" y="2397693"/>
            <a:ext cx="3590306" cy="3779270"/>
          </a:xfrm>
          <a:prstGeom prst="rect">
            <a:avLst/>
          </a:prstGeom>
          <a:noFill/>
          <a:effectLst>
            <a:glow rad="317500">
              <a:schemeClr val="tx1">
                <a:alpha val="82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01" y="3111591"/>
            <a:ext cx="1260480" cy="2968901"/>
          </a:xfrm>
          <a:prstGeom prst="rect">
            <a:avLst/>
          </a:prstGeom>
          <a:noFill/>
          <a:ln>
            <a:noFill/>
          </a:ln>
          <a:effectLst>
            <a:glow rad="317500">
              <a:schemeClr val="tx1">
                <a:alpha val="82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images.clipartpanda.com/grandfather-clipart-grandfath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9560">
            <a:off x="8293134" y="2665382"/>
            <a:ext cx="2401572" cy="3649365"/>
          </a:xfrm>
          <a:prstGeom prst="rect">
            <a:avLst/>
          </a:prstGeom>
          <a:noFill/>
          <a:effectLst>
            <a:glow rad="317500">
              <a:schemeClr val="tx1">
                <a:alpha val="82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85" y="2509077"/>
            <a:ext cx="1385488" cy="3571416"/>
          </a:xfrm>
          <a:prstGeom prst="rect">
            <a:avLst/>
          </a:prstGeom>
          <a:noFill/>
          <a:ln>
            <a:noFill/>
          </a:ln>
          <a:effectLst>
            <a:glow rad="317500">
              <a:schemeClr val="tx1">
                <a:alpha val="82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http://www.richrach.org/image/users/165074/ftp/my_files/ClipartBaby.gif?id=785811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83">
            <a:off x="6841850" y="4286382"/>
            <a:ext cx="1600188" cy="1777985"/>
          </a:xfrm>
          <a:prstGeom prst="rect">
            <a:avLst/>
          </a:prstGeom>
          <a:noFill/>
          <a:effectLst>
            <a:glow rad="317500">
              <a:schemeClr val="tx1">
                <a:alpha val="82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cliparts.co/cliparts/kcM/nGb/kcMnGbKg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1" y="2414202"/>
            <a:ext cx="1524491" cy="3762762"/>
          </a:xfrm>
          <a:prstGeom prst="rect">
            <a:avLst/>
          </a:prstGeom>
          <a:noFill/>
          <a:effectLst>
            <a:glow rad="317500">
              <a:schemeClr val="tx1">
                <a:alpha val="82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cliparts.co/cliparts/Bcg/KrX/BcgKrXyx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158" y="2668231"/>
            <a:ext cx="2747685" cy="3643669"/>
          </a:xfrm>
          <a:prstGeom prst="rect">
            <a:avLst/>
          </a:prstGeom>
          <a:noFill/>
          <a:effectLst>
            <a:glow rad="228600">
              <a:schemeClr val="tx1">
                <a:alpha val="7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Snowball Answers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Snowball Answers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Write what you did on the cards. </a:t>
            </a:r>
          </a:p>
          <a:p>
            <a:endParaRPr lang="en-US" altLang="ko-KR" dirty="0"/>
          </a:p>
          <a:p>
            <a:r>
              <a:rPr lang="en-US" altLang="ko-KR" dirty="0" smtClean="0"/>
              <a:t>Fold the paper and put it in the bag. </a:t>
            </a:r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en-US" altLang="ko-KR" dirty="0" smtClean="0"/>
              <a:t>Guess who wrote it</a:t>
            </a:r>
            <a:endParaRPr lang="ko-KR" altLang="en-US" dirty="0"/>
          </a:p>
        </p:txBody>
      </p:sp>
      <p:pic>
        <p:nvPicPr>
          <p:cNvPr id="4" name="그림 3"/>
          <p:cNvPicPr/>
          <p:nvPr/>
        </p:nvPicPr>
        <p:blipFill>
          <a:blip r:embed="rId2"/>
          <a:stretch>
            <a:fillRect/>
          </a:stretch>
        </p:blipFill>
        <p:spPr>
          <a:xfrm>
            <a:off x="8269374" y="1545128"/>
            <a:ext cx="3328670" cy="2231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664037" y="4326632"/>
            <a:ext cx="4572000" cy="22048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Name:  ________________</a:t>
            </a:r>
            <a:b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did you do during vacation?</a:t>
            </a:r>
            <a:b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ko-K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___________________________ ____________________________ _______________________________</a:t>
            </a:r>
            <a:endParaRPr kumimoji="0" lang="ko-KR" alt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72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Snowball Answers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One student (leader) will come to the front</a:t>
            </a:r>
          </a:p>
          <a:p>
            <a:endParaRPr lang="en-US" altLang="ko-KR" dirty="0"/>
          </a:p>
          <a:p>
            <a:r>
              <a:rPr lang="en-US" altLang="ko-KR" dirty="0" smtClean="0"/>
              <a:t>The class will ask one of the questions </a:t>
            </a:r>
            <a:br>
              <a:rPr lang="en-US" altLang="ko-KR" dirty="0" smtClean="0"/>
            </a:br>
            <a:r>
              <a:rPr lang="en-US" altLang="ko-KR" dirty="0" smtClean="0"/>
              <a:t>(Yesterday / last Saturday)</a:t>
            </a:r>
          </a:p>
          <a:p>
            <a:endParaRPr lang="en-US" altLang="ko-KR" dirty="0"/>
          </a:p>
          <a:p>
            <a:r>
              <a:rPr lang="en-US" altLang="ko-KR" dirty="0" smtClean="0"/>
              <a:t>The leader will answer using what is written on the cards. </a:t>
            </a:r>
          </a:p>
          <a:p>
            <a:endParaRPr lang="en-US" altLang="ko-KR" dirty="0"/>
          </a:p>
          <a:p>
            <a:r>
              <a:rPr lang="en-US" altLang="ko-KR" dirty="0" smtClean="0"/>
              <a:t>The other students must guess who wrote it.  </a:t>
            </a:r>
            <a:endParaRPr lang="ko-KR" altLang="en-US" dirty="0"/>
          </a:p>
        </p:txBody>
      </p:sp>
      <p:sp>
        <p:nvSpPr>
          <p:cNvPr id="5" name="포인트가 7개인 별 4"/>
          <p:cNvSpPr/>
          <p:nvPr/>
        </p:nvSpPr>
        <p:spPr>
          <a:xfrm>
            <a:off x="6988849" y="-206375"/>
            <a:ext cx="5203151" cy="4527838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  <a:ea typeface="KBIZ한마음고딕 R" panose="02020503020101020101" pitchFamily="18" charset="-127"/>
              </a:rPr>
              <a:t>Don’t guess your own answer!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  <a:ea typeface="KBIZ한마음고딕 R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468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9" b="8259"/>
          <a:stretch/>
        </p:blipFill>
        <p:spPr>
          <a:xfrm>
            <a:off x="-20543" y="-4314"/>
            <a:ext cx="12199668" cy="68623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Matching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Memory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020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Memory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Goldfish"/>
          <p:cNvGrpSpPr/>
          <p:nvPr/>
        </p:nvGrpSpPr>
        <p:grpSpPr>
          <a:xfrm>
            <a:off x="473074" y="639762"/>
            <a:ext cx="2841625" cy="2789237"/>
            <a:chOff x="473074" y="639762"/>
            <a:chExt cx="2841625" cy="2789237"/>
          </a:xfrm>
        </p:grpSpPr>
        <p:sp>
          <p:nvSpPr>
            <p:cNvPr id="4" name="Rectangle 3"/>
            <p:cNvSpPr/>
            <p:nvPr/>
          </p:nvSpPr>
          <p:spPr>
            <a:xfrm>
              <a:off x="473074" y="639762"/>
              <a:ext cx="2841625" cy="278923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Arial Rounded MT Bold" panose="020F0704030504030204" pitchFamily="34" charset="0"/>
              </a:endParaRPr>
            </a:p>
          </p:txBody>
        </p:sp>
        <p:pic>
          <p:nvPicPr>
            <p:cNvPr id="4102" name="Picture 6" descr="Image result for gold fish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8" r="11801"/>
            <a:stretch/>
          </p:blipFill>
          <p:spPr bwMode="auto">
            <a:xfrm>
              <a:off x="566736" y="775907"/>
              <a:ext cx="2654299" cy="2516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Dog"/>
          <p:cNvSpPr/>
          <p:nvPr/>
        </p:nvSpPr>
        <p:spPr>
          <a:xfrm>
            <a:off x="6156322" y="639758"/>
            <a:ext cx="2841625" cy="27892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 Rounded MT Bold" panose="020F0704030504030204" pitchFamily="34" charset="0"/>
              </a:rPr>
              <a:t>Dog</a:t>
            </a:r>
            <a:endParaRPr lang="en-US" sz="4400" b="1" dirty="0">
              <a:latin typeface="Arial Rounded MT Bold" panose="020F0704030504030204" pitchFamily="34" charset="0"/>
            </a:endParaRPr>
          </a:p>
        </p:txBody>
      </p:sp>
      <p:sp>
        <p:nvSpPr>
          <p:cNvPr id="12" name="Cat"/>
          <p:cNvSpPr/>
          <p:nvPr/>
        </p:nvSpPr>
        <p:spPr>
          <a:xfrm>
            <a:off x="8997945" y="639756"/>
            <a:ext cx="2841625" cy="27892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 Rounded MT Bold" panose="020F0704030504030204" pitchFamily="34" charset="0"/>
              </a:rPr>
              <a:t>Cat</a:t>
            </a:r>
            <a:endParaRPr lang="en-US" sz="4400" b="1" dirty="0">
              <a:latin typeface="Arial Rounded MT Bold" panose="020F0704030504030204" pitchFamily="34" charset="0"/>
            </a:endParaRPr>
          </a:p>
        </p:txBody>
      </p:sp>
      <p:sp>
        <p:nvSpPr>
          <p:cNvPr id="13" name="Gold Fish"/>
          <p:cNvSpPr/>
          <p:nvPr/>
        </p:nvSpPr>
        <p:spPr>
          <a:xfrm>
            <a:off x="3301995" y="3428997"/>
            <a:ext cx="2841625" cy="27892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 Rounded MT Bold" panose="020F0704030504030204" pitchFamily="34" charset="0"/>
              </a:rPr>
              <a:t>Goldfish</a:t>
            </a:r>
            <a:endParaRPr lang="en-US" sz="4400" b="1" dirty="0">
              <a:latin typeface="Arial Rounded MT Bold" panose="020F0704030504030204" pitchFamily="34" charset="0"/>
            </a:endParaRPr>
          </a:p>
        </p:txBody>
      </p:sp>
      <p:sp>
        <p:nvSpPr>
          <p:cNvPr id="16" name="Hamster"/>
          <p:cNvSpPr/>
          <p:nvPr/>
        </p:nvSpPr>
        <p:spPr>
          <a:xfrm>
            <a:off x="466722" y="3428993"/>
            <a:ext cx="2841625" cy="27892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 Rounded MT Bold" panose="020F0704030504030204" pitchFamily="34" charset="0"/>
              </a:rPr>
              <a:t>Hamster</a:t>
            </a:r>
            <a:endParaRPr lang="en-US" sz="4400" b="1" dirty="0">
              <a:latin typeface="Arial Rounded MT Bold" panose="020F0704030504030204" pitchFamily="34" charset="0"/>
            </a:endParaRPr>
          </a:p>
        </p:txBody>
      </p:sp>
      <p:grpSp>
        <p:nvGrpSpPr>
          <p:cNvPr id="7" name="Group Cat"/>
          <p:cNvGrpSpPr/>
          <p:nvPr/>
        </p:nvGrpSpPr>
        <p:grpSpPr>
          <a:xfrm>
            <a:off x="6143620" y="3428995"/>
            <a:ext cx="2841625" cy="2789238"/>
            <a:chOff x="6143620" y="3428995"/>
            <a:chExt cx="2841625" cy="2789238"/>
          </a:xfrm>
        </p:grpSpPr>
        <p:sp>
          <p:nvSpPr>
            <p:cNvPr id="14" name="Rectangle 13"/>
            <p:cNvSpPr/>
            <p:nvPr/>
          </p:nvSpPr>
          <p:spPr>
            <a:xfrm>
              <a:off x="6143620" y="3428995"/>
              <a:ext cx="2841625" cy="278923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Arial Rounded MT Bold" panose="020F0704030504030204" pitchFamily="34" charset="0"/>
              </a:endParaRPr>
            </a:p>
          </p:txBody>
        </p:sp>
        <p:pic>
          <p:nvPicPr>
            <p:cNvPr id="4098" name="Picture 2" descr="Image result for ca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3" t="2139" r="18500"/>
            <a:stretch/>
          </p:blipFill>
          <p:spPr bwMode="auto">
            <a:xfrm>
              <a:off x="6527272" y="3635372"/>
              <a:ext cx="2099723" cy="2582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Dog"/>
          <p:cNvGrpSpPr/>
          <p:nvPr/>
        </p:nvGrpSpPr>
        <p:grpSpPr>
          <a:xfrm>
            <a:off x="8985243" y="3428993"/>
            <a:ext cx="2841625" cy="2789238"/>
            <a:chOff x="8985243" y="3428993"/>
            <a:chExt cx="2841625" cy="2789238"/>
          </a:xfrm>
        </p:grpSpPr>
        <p:sp>
          <p:nvSpPr>
            <p:cNvPr id="15" name="Rectangle 14"/>
            <p:cNvSpPr/>
            <p:nvPr/>
          </p:nvSpPr>
          <p:spPr>
            <a:xfrm>
              <a:off x="8985243" y="3428993"/>
              <a:ext cx="2841625" cy="278923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Arial Rounded MT Bold" panose="020F0704030504030204" pitchFamily="34" charset="0"/>
              </a:endParaRPr>
            </a:p>
          </p:txBody>
        </p:sp>
        <p:pic>
          <p:nvPicPr>
            <p:cNvPr id="4100" name="Picture 4" descr="Image result for do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962" l="11111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8" t="-608" r="25062" b="52628"/>
            <a:stretch/>
          </p:blipFill>
          <p:spPr bwMode="auto">
            <a:xfrm>
              <a:off x="9237656" y="3805230"/>
              <a:ext cx="2425700" cy="241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Hamster"/>
          <p:cNvGrpSpPr/>
          <p:nvPr/>
        </p:nvGrpSpPr>
        <p:grpSpPr>
          <a:xfrm>
            <a:off x="3314697" y="639760"/>
            <a:ext cx="2841625" cy="2789237"/>
            <a:chOff x="3314697" y="639760"/>
            <a:chExt cx="2841625" cy="2789237"/>
          </a:xfrm>
        </p:grpSpPr>
        <p:sp>
          <p:nvSpPr>
            <p:cNvPr id="10" name="Rectangle 9"/>
            <p:cNvSpPr/>
            <p:nvPr/>
          </p:nvSpPr>
          <p:spPr>
            <a:xfrm>
              <a:off x="3314697" y="639760"/>
              <a:ext cx="2841625" cy="278923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Arial Rounded MT Bold" panose="020F0704030504030204" pitchFamily="34" charset="0"/>
              </a:endParaRPr>
            </a:p>
          </p:txBody>
        </p:sp>
        <p:pic>
          <p:nvPicPr>
            <p:cNvPr id="4104" name="Picture 8" descr="Image result for hamste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2" t="13536" r="17292" b="14788"/>
            <a:stretch/>
          </p:blipFill>
          <p:spPr bwMode="auto">
            <a:xfrm>
              <a:off x="3490907" y="853274"/>
              <a:ext cx="24638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Box"/>
          <p:cNvSpPr/>
          <p:nvPr/>
        </p:nvSpPr>
        <p:spPr>
          <a:xfrm>
            <a:off x="8997943" y="639754"/>
            <a:ext cx="2841625" cy="278923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4</a:t>
            </a:r>
            <a:endParaRPr lang="en-US" sz="8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Box"/>
          <p:cNvSpPr/>
          <p:nvPr/>
        </p:nvSpPr>
        <p:spPr>
          <a:xfrm>
            <a:off x="6142028" y="639753"/>
            <a:ext cx="2841625" cy="278923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3</a:t>
            </a:r>
            <a:endParaRPr lang="en-US" sz="8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2" name="Box"/>
          <p:cNvSpPr/>
          <p:nvPr/>
        </p:nvSpPr>
        <p:spPr>
          <a:xfrm>
            <a:off x="3321045" y="639746"/>
            <a:ext cx="2841625" cy="278923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  <a:endParaRPr lang="en-US" sz="8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top left"/>
          <p:cNvSpPr/>
          <p:nvPr/>
        </p:nvSpPr>
        <p:spPr>
          <a:xfrm>
            <a:off x="466722" y="650039"/>
            <a:ext cx="2841625" cy="278923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endParaRPr lang="en-US" sz="8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4" name="Box"/>
          <p:cNvSpPr/>
          <p:nvPr/>
        </p:nvSpPr>
        <p:spPr>
          <a:xfrm>
            <a:off x="9010645" y="3428992"/>
            <a:ext cx="2841625" cy="278923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8</a:t>
            </a:r>
            <a:endParaRPr lang="en-US" sz="8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Box"/>
          <p:cNvSpPr/>
          <p:nvPr/>
        </p:nvSpPr>
        <p:spPr>
          <a:xfrm>
            <a:off x="6167426" y="3428991"/>
            <a:ext cx="2841625" cy="278923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7</a:t>
            </a:r>
            <a:endParaRPr lang="en-US" sz="8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6" name="Brains"/>
          <p:cNvSpPr/>
          <p:nvPr/>
        </p:nvSpPr>
        <p:spPr>
          <a:xfrm>
            <a:off x="3321044" y="3428990"/>
            <a:ext cx="2841625" cy="278923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6</a:t>
            </a:r>
            <a:endParaRPr lang="en-US" sz="8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Box"/>
          <p:cNvSpPr/>
          <p:nvPr/>
        </p:nvSpPr>
        <p:spPr>
          <a:xfrm>
            <a:off x="477828" y="3439276"/>
            <a:ext cx="2841625" cy="278923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</a:t>
            </a:r>
            <a:endParaRPr lang="en-US" sz="8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2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Fashion Designer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page_id=284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9" b="86946" l="58521" r="82210">
                        <a14:backgroundMark x1="68071" y1="40684" x2="66760" y2="33967"/>
                        <a14:backgroundMark x1="77341" y1="63625" x2="77247" y2="62484"/>
                        <a14:backgroundMark x1="76966" y1="64385" x2="76966" y2="64385"/>
                        <a14:backgroundMark x1="73127" y1="67934" x2="73127" y2="67934"/>
                        <a14:backgroundMark x1="70412" y1="67300" x2="70412" y2="67300"/>
                        <a14:backgroundMark x1="67790" y1="67047" x2="67790" y2="67047"/>
                      </a14:backgroundRemoval>
                    </a14:imgEffect>
                  </a14:imgLayer>
                </a14:imgProps>
              </a:ext>
            </a:extLst>
          </a:blip>
          <a:srcRect l="57602" t="9025" r="16742" b="9860"/>
          <a:stretch/>
        </p:blipFill>
        <p:spPr bwMode="auto">
          <a:xfrm>
            <a:off x="9732505" y="2002393"/>
            <a:ext cx="2078807" cy="485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5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Fashion Designer Rules</a:t>
            </a:r>
            <a:endParaRPr lang="ko-KR" altLang="en-US" sz="5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9705109" cy="4351338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One person will come to the front </a:t>
            </a:r>
            <a:br>
              <a:rPr lang="en-US" altLang="ko-KR" dirty="0" smtClean="0"/>
            </a:br>
            <a:r>
              <a:rPr lang="en-US" altLang="ko-KR" dirty="0" smtClean="0"/>
              <a:t>(sit</a:t>
            </a:r>
            <a:r>
              <a:rPr lang="ko-KR" altLang="en-US" dirty="0" smtClean="0"/>
              <a:t> </a:t>
            </a:r>
            <a:r>
              <a:rPr lang="en-US" altLang="ko-KR" dirty="0" smtClean="0"/>
              <a:t>at</a:t>
            </a:r>
            <a:r>
              <a:rPr lang="ko-KR" altLang="en-US" dirty="0" smtClean="0"/>
              <a:t> </a:t>
            </a:r>
            <a:r>
              <a:rPr lang="en-US" altLang="ko-KR" dirty="0" smtClean="0"/>
              <a:t>the computer)</a:t>
            </a:r>
          </a:p>
          <a:p>
            <a:endParaRPr lang="en-US" altLang="ko-KR" dirty="0"/>
          </a:p>
          <a:p>
            <a:r>
              <a:rPr lang="en-US" altLang="ko-KR" dirty="0" smtClean="0"/>
              <a:t>The other students must tell them to “Put on” or “Take off” clothes </a:t>
            </a:r>
          </a:p>
          <a:p>
            <a:endParaRPr lang="en-US" altLang="ko-KR" dirty="0"/>
          </a:p>
          <a:p>
            <a:r>
              <a:rPr lang="en-US" altLang="ko-KR" dirty="0" smtClean="0"/>
              <a:t>Match the picture</a:t>
            </a:r>
          </a:p>
          <a:p>
            <a:endParaRPr lang="en-US" altLang="ko-KR" dirty="0"/>
          </a:p>
          <a:p>
            <a:r>
              <a:rPr lang="en-US" altLang="ko-KR" dirty="0" smtClean="0"/>
              <a:t>Fastest total time is the winner. 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6176963"/>
            <a:ext cx="941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5"/>
              </a:rPr>
              <a:t>http://www.best-flash-games.net/girl-games/haifa-wehbe-dress-up.html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1840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Well </a:t>
            </a: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 </a:t>
            </a: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Y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ou Know Me?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Newlywed 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Add a Specific Goal </a:t>
            </a:r>
            <a:br>
              <a:rPr lang="en-US" sz="11500" b="1" dirty="0" smtClean="0">
                <a:latin typeface="Gabriola" panose="04040605051002020D02" pitchFamily="82" charset="0"/>
              </a:rPr>
            </a:br>
            <a:r>
              <a:rPr lang="en-US" sz="11500" b="1" dirty="0" smtClean="0">
                <a:latin typeface="Gabriola" panose="04040605051002020D02" pitchFamily="82" charset="0"/>
              </a:rPr>
              <a:t>to a Real-life Situation 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well do you know me (Newlywed Game)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sit across from each other </a:t>
            </a:r>
          </a:p>
          <a:p>
            <a:endParaRPr lang="en-US" dirty="0"/>
          </a:p>
          <a:p>
            <a:r>
              <a:rPr lang="en-US" dirty="0" smtClean="0"/>
              <a:t>Each student has a white board</a:t>
            </a:r>
          </a:p>
          <a:p>
            <a:endParaRPr lang="en-US" dirty="0"/>
          </a:p>
          <a:p>
            <a:r>
              <a:rPr lang="en-US" dirty="0" smtClean="0"/>
              <a:t>The teacher asks a question</a:t>
            </a:r>
          </a:p>
          <a:p>
            <a:endParaRPr lang="en-US" dirty="0"/>
          </a:p>
          <a:p>
            <a:r>
              <a:rPr lang="en-US" dirty="0" smtClean="0"/>
              <a:t>Students try to write the same answer</a:t>
            </a:r>
            <a:endParaRPr lang="en-US" dirty="0"/>
          </a:p>
        </p:txBody>
      </p:sp>
      <p:pic>
        <p:nvPicPr>
          <p:cNvPr id="1026" name="Picture 2" descr="Image result for newlywed game ki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375" r="100000">
                        <a14:foregroundMark x1="25125" y1="23937" x2="21625" y2="85235"/>
                        <a14:foregroundMark x1="25000" y1="98546" x2="23250" y2="92841"/>
                        <a14:foregroundMark x1="34750" y1="30761" x2="51125" y2="18121"/>
                        <a14:foregroundMark x1="68125" y1="12081" x2="83375" y2="6488"/>
                        <a14:foregroundMark x1="66250" y1="2685" x2="75875" y2="18009"/>
                        <a14:foregroundMark x1="76250" y1="20470" x2="76250" y2="20470"/>
                        <a14:foregroundMark x1="76625" y1="23602" x2="76625" y2="23602"/>
                        <a14:foregroundMark x1="33875" y1="30984" x2="33875" y2="30984"/>
                        <a14:backgroundMark x1="75500" y1="54698" x2="75500" y2="54698"/>
                        <a14:backgroundMark x1="63625" y1="33333" x2="63625" y2="33333"/>
                        <a14:backgroundMark x1="32000" y1="91275" x2="31750" y2="93177"/>
                        <a14:backgroundMark x1="37250" y1="96532" x2="39125" y2="97204"/>
                        <a14:backgroundMark x1="34000" y1="96868" x2="34000" y2="96868"/>
                        <a14:backgroundMark x1="68000" y1="97092" x2="64500" y2="97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12" y="2148289"/>
            <a:ext cx="3938468" cy="440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Telephone Matching Game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Connect the lines</a:t>
            </a:r>
          </a:p>
          <a:p>
            <a:r>
              <a:rPr lang="en-US" altLang="ko-KR" dirty="0">
                <a:hlinkClick r:id="rId2"/>
              </a:rPr>
              <a:t>http://www.esltoybox.com/?</a:t>
            </a:r>
            <a:r>
              <a:rPr lang="en-US" altLang="ko-KR" dirty="0" smtClean="0">
                <a:hlinkClick r:id="rId2"/>
              </a:rPr>
              <a:t>page_id=386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1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7401" y="178721"/>
            <a:ext cx="10810526" cy="6662484"/>
            <a:chOff x="24128" y="3024188"/>
            <a:chExt cx="6833872" cy="3857625"/>
          </a:xfrm>
        </p:grpSpPr>
        <p:pic>
          <p:nvPicPr>
            <p:cNvPr id="5" name="Picture 2" descr="Image result for clipart people pho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25" y="3149578"/>
              <a:ext cx="1055576" cy="1102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Image result for clipart people pho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196" y="5838681"/>
              <a:ext cx="1141808" cy="75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7215" y="5751761"/>
              <a:ext cx="993248" cy="1081192"/>
            </a:xfrm>
            <a:prstGeom prst="rect">
              <a:avLst/>
            </a:prstGeom>
          </p:spPr>
        </p:pic>
        <p:pic>
          <p:nvPicPr>
            <p:cNvPr id="8" name="Picture 14" descr="Image result for clipart people pho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286" y="3024188"/>
              <a:ext cx="699629" cy="108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0" descr="Image result for clipart people pho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629" y="5838681"/>
              <a:ext cx="949855" cy="998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2" descr="Image result for clipart people phon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384" y="3035504"/>
              <a:ext cx="990664" cy="1233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Image result for clipart people ph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3926" y="3118155"/>
              <a:ext cx="1015931" cy="1134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6" descr="Image result for clipart people phon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421" y="4089958"/>
              <a:ext cx="1091579" cy="1232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8" descr="Image result for clipart people phon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8" y="4522116"/>
              <a:ext cx="913251" cy="103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0" descr="Image result for clipart people phon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282" y="5751761"/>
              <a:ext cx="1374465" cy="1130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1363" y="3089460"/>
              <a:ext cx="593124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Luke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60233" y="3032684"/>
              <a:ext cx="593124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Ken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43262" y="3050611"/>
              <a:ext cx="593124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Steve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19472" y="6566678"/>
              <a:ext cx="593124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Jeff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3217" y="6499900"/>
              <a:ext cx="593124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Dale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60891" y="3131925"/>
              <a:ext cx="718062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Megan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64876" y="4158495"/>
              <a:ext cx="593124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Sarah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66603" y="6327038"/>
              <a:ext cx="593124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Kitty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15280" y="6578506"/>
              <a:ext cx="614375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Robin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658" y="4464715"/>
              <a:ext cx="593124" cy="2692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Jenny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1161951" y="4225123"/>
              <a:ext cx="414356" cy="190654"/>
            </a:xfrm>
            <a:custGeom>
              <a:avLst/>
              <a:gdLst>
                <a:gd name="connsiteX0" fmla="*/ 0 w 736632"/>
                <a:gd name="connsiteY0" fmla="*/ 0 h 338941"/>
                <a:gd name="connsiteX1" fmla="*/ 535459 w 736632"/>
                <a:gd name="connsiteY1" fmla="*/ 255373 h 338941"/>
                <a:gd name="connsiteX2" fmla="*/ 724930 w 736632"/>
                <a:gd name="connsiteY2" fmla="*/ 337751 h 338941"/>
                <a:gd name="connsiteX3" fmla="*/ 700216 w 736632"/>
                <a:gd name="connsiteY3" fmla="*/ 296562 h 33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632" h="338941">
                  <a:moveTo>
                    <a:pt x="0" y="0"/>
                  </a:moveTo>
                  <a:lnTo>
                    <a:pt x="535459" y="255373"/>
                  </a:lnTo>
                  <a:cubicBezTo>
                    <a:pt x="656281" y="311665"/>
                    <a:pt x="697471" y="330886"/>
                    <a:pt x="724930" y="337751"/>
                  </a:cubicBezTo>
                  <a:cubicBezTo>
                    <a:pt x="752390" y="344616"/>
                    <a:pt x="726303" y="320589"/>
                    <a:pt x="700216" y="29656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256653" y="4089958"/>
              <a:ext cx="60239" cy="213154"/>
            </a:xfrm>
            <a:custGeom>
              <a:avLst/>
              <a:gdLst>
                <a:gd name="connsiteX0" fmla="*/ 107092 w 107092"/>
                <a:gd name="connsiteY0" fmla="*/ 0 h 378940"/>
                <a:gd name="connsiteX1" fmla="*/ 0 w 107092"/>
                <a:gd name="connsiteY1" fmla="*/ 189470 h 378940"/>
                <a:gd name="connsiteX2" fmla="*/ 107092 w 107092"/>
                <a:gd name="connsiteY2" fmla="*/ 378940 h 378940"/>
                <a:gd name="connsiteX3" fmla="*/ 107092 w 107092"/>
                <a:gd name="connsiteY3" fmla="*/ 378940 h 37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092" h="378940">
                  <a:moveTo>
                    <a:pt x="107092" y="0"/>
                  </a:moveTo>
                  <a:cubicBezTo>
                    <a:pt x="53546" y="63156"/>
                    <a:pt x="0" y="126313"/>
                    <a:pt x="0" y="189470"/>
                  </a:cubicBezTo>
                  <a:cubicBezTo>
                    <a:pt x="0" y="252627"/>
                    <a:pt x="107092" y="378940"/>
                    <a:pt x="107092" y="378940"/>
                  </a:cubicBezTo>
                  <a:lnTo>
                    <a:pt x="107092" y="37894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363466" y="4139439"/>
              <a:ext cx="106764" cy="153158"/>
            </a:xfrm>
            <a:custGeom>
              <a:avLst/>
              <a:gdLst>
                <a:gd name="connsiteX0" fmla="*/ 0 w 189802"/>
                <a:gd name="connsiteY0" fmla="*/ 41621 h 272280"/>
                <a:gd name="connsiteX1" fmla="*/ 98855 w 189802"/>
                <a:gd name="connsiteY1" fmla="*/ 8669 h 272280"/>
                <a:gd name="connsiteX2" fmla="*/ 189471 w 189802"/>
                <a:gd name="connsiteY2" fmla="*/ 181664 h 272280"/>
                <a:gd name="connsiteX3" fmla="*/ 123568 w 189802"/>
                <a:gd name="connsiteY3" fmla="*/ 272280 h 27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02" h="272280">
                  <a:moveTo>
                    <a:pt x="0" y="41621"/>
                  </a:moveTo>
                  <a:cubicBezTo>
                    <a:pt x="33638" y="13474"/>
                    <a:pt x="67277" y="-14672"/>
                    <a:pt x="98855" y="8669"/>
                  </a:cubicBezTo>
                  <a:cubicBezTo>
                    <a:pt x="130434" y="32009"/>
                    <a:pt x="185352" y="137729"/>
                    <a:pt x="189471" y="181664"/>
                  </a:cubicBezTo>
                  <a:cubicBezTo>
                    <a:pt x="193590" y="225599"/>
                    <a:pt x="158579" y="248939"/>
                    <a:pt x="123568" y="27228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98833" y="4216362"/>
              <a:ext cx="47383" cy="129746"/>
            </a:xfrm>
            <a:custGeom>
              <a:avLst/>
              <a:gdLst>
                <a:gd name="connsiteX0" fmla="*/ 0 w 84237"/>
                <a:gd name="connsiteY0" fmla="*/ 0 h 230659"/>
                <a:gd name="connsiteX1" fmla="*/ 82378 w 84237"/>
                <a:gd name="connsiteY1" fmla="*/ 148281 h 230659"/>
                <a:gd name="connsiteX2" fmla="*/ 49427 w 84237"/>
                <a:gd name="connsiteY2" fmla="*/ 230659 h 23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237" h="230659">
                  <a:moveTo>
                    <a:pt x="0" y="0"/>
                  </a:moveTo>
                  <a:cubicBezTo>
                    <a:pt x="37070" y="54919"/>
                    <a:pt x="74140" y="109838"/>
                    <a:pt x="82378" y="148281"/>
                  </a:cubicBezTo>
                  <a:cubicBezTo>
                    <a:pt x="90616" y="186724"/>
                    <a:pt x="70021" y="208691"/>
                    <a:pt x="49427" y="23065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820032" y="5068182"/>
              <a:ext cx="638002" cy="230179"/>
            </a:xfrm>
            <a:custGeom>
              <a:avLst/>
              <a:gdLst>
                <a:gd name="connsiteX0" fmla="*/ 1128584 w 1134225"/>
                <a:gd name="connsiteY0" fmla="*/ 197708 h 409207"/>
                <a:gd name="connsiteX1" fmla="*/ 963827 w 1134225"/>
                <a:gd name="connsiteY1" fmla="*/ 403654 h 409207"/>
                <a:gd name="connsiteX2" fmla="*/ 0 w 1134225"/>
                <a:gd name="connsiteY2" fmla="*/ 0 h 40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4225" h="409207">
                  <a:moveTo>
                    <a:pt x="1128584" y="197708"/>
                  </a:moveTo>
                  <a:cubicBezTo>
                    <a:pt x="1140254" y="317156"/>
                    <a:pt x="1151924" y="436605"/>
                    <a:pt x="963827" y="403654"/>
                  </a:cubicBezTo>
                  <a:cubicBezTo>
                    <a:pt x="775730" y="370703"/>
                    <a:pt x="387865" y="185351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4769548" y="6360512"/>
              <a:ext cx="173745" cy="403369"/>
            </a:xfrm>
            <a:custGeom>
              <a:avLst/>
              <a:gdLst>
                <a:gd name="connsiteX0" fmla="*/ 2284 w 308880"/>
                <a:gd name="connsiteY0" fmla="*/ 716692 h 717101"/>
                <a:gd name="connsiteX1" fmla="*/ 43473 w 308880"/>
                <a:gd name="connsiteY1" fmla="*/ 659027 h 717101"/>
                <a:gd name="connsiteX2" fmla="*/ 298846 w 308880"/>
                <a:gd name="connsiteY2" fmla="*/ 354227 h 717101"/>
                <a:gd name="connsiteX3" fmla="*/ 232943 w 308880"/>
                <a:gd name="connsiteY3" fmla="*/ 0 h 71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880" h="717101">
                  <a:moveTo>
                    <a:pt x="2284" y="716692"/>
                  </a:moveTo>
                  <a:cubicBezTo>
                    <a:pt x="-1835" y="718065"/>
                    <a:pt x="-5954" y="719438"/>
                    <a:pt x="43473" y="659027"/>
                  </a:cubicBezTo>
                  <a:cubicBezTo>
                    <a:pt x="92900" y="598616"/>
                    <a:pt x="267268" y="464065"/>
                    <a:pt x="298846" y="354227"/>
                  </a:cubicBezTo>
                  <a:cubicBezTo>
                    <a:pt x="330424" y="244389"/>
                    <a:pt x="281683" y="122194"/>
                    <a:pt x="232943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525382" y="5813725"/>
              <a:ext cx="222282" cy="421675"/>
            </a:xfrm>
            <a:custGeom>
              <a:avLst/>
              <a:gdLst>
                <a:gd name="connsiteX0" fmla="*/ 395168 w 395168"/>
                <a:gd name="connsiteY0" fmla="*/ 749644 h 749644"/>
                <a:gd name="connsiteX1" fmla="*/ 24465 w 395168"/>
                <a:gd name="connsiteY1" fmla="*/ 584887 h 749644"/>
                <a:gd name="connsiteX2" fmla="*/ 65654 w 395168"/>
                <a:gd name="connsiteY2" fmla="*/ 0 h 74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168" h="749644">
                  <a:moveTo>
                    <a:pt x="395168" y="749644"/>
                  </a:moveTo>
                  <a:cubicBezTo>
                    <a:pt x="237276" y="729736"/>
                    <a:pt x="79384" y="709828"/>
                    <a:pt x="24465" y="584887"/>
                  </a:cubicBezTo>
                  <a:cubicBezTo>
                    <a:pt x="-30454" y="459946"/>
                    <a:pt x="17600" y="229973"/>
                    <a:pt x="6565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2" name="Freeform 31"/>
            <p:cNvSpPr/>
            <p:nvPr/>
          </p:nvSpPr>
          <p:spPr>
            <a:xfrm rot="20346062">
              <a:off x="5311063" y="5849918"/>
              <a:ext cx="148359" cy="560688"/>
            </a:xfrm>
            <a:custGeom>
              <a:avLst/>
              <a:gdLst>
                <a:gd name="connsiteX0" fmla="*/ 173132 w 263749"/>
                <a:gd name="connsiteY0" fmla="*/ 996779 h 996779"/>
                <a:gd name="connsiteX1" fmla="*/ 138 w 263749"/>
                <a:gd name="connsiteY1" fmla="*/ 757881 h 996779"/>
                <a:gd name="connsiteX2" fmla="*/ 197846 w 263749"/>
                <a:gd name="connsiteY2" fmla="*/ 477795 h 996779"/>
                <a:gd name="connsiteX3" fmla="*/ 263749 w 263749"/>
                <a:gd name="connsiteY3" fmla="*/ 0 h 99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49" h="996779">
                  <a:moveTo>
                    <a:pt x="173132" y="996779"/>
                  </a:moveTo>
                  <a:cubicBezTo>
                    <a:pt x="84575" y="920578"/>
                    <a:pt x="-3981" y="844378"/>
                    <a:pt x="138" y="757881"/>
                  </a:cubicBezTo>
                  <a:cubicBezTo>
                    <a:pt x="4257" y="671384"/>
                    <a:pt x="153911" y="604108"/>
                    <a:pt x="197846" y="477795"/>
                  </a:cubicBezTo>
                  <a:cubicBezTo>
                    <a:pt x="241781" y="351481"/>
                    <a:pt x="252765" y="175740"/>
                    <a:pt x="263749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823526" y="6046152"/>
              <a:ext cx="185351" cy="565322"/>
            </a:xfrm>
            <a:custGeom>
              <a:avLst/>
              <a:gdLst>
                <a:gd name="connsiteX0" fmla="*/ 0 w 329513"/>
                <a:gd name="connsiteY0" fmla="*/ 1005016 h 1005016"/>
                <a:gd name="connsiteX1" fmla="*/ 263611 w 329513"/>
                <a:gd name="connsiteY1" fmla="*/ 749643 h 1005016"/>
                <a:gd name="connsiteX2" fmla="*/ 329513 w 329513"/>
                <a:gd name="connsiteY2" fmla="*/ 0 h 100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513" h="1005016">
                  <a:moveTo>
                    <a:pt x="0" y="1005016"/>
                  </a:moveTo>
                  <a:cubicBezTo>
                    <a:pt x="104346" y="961081"/>
                    <a:pt x="208692" y="917146"/>
                    <a:pt x="263611" y="749643"/>
                  </a:cubicBezTo>
                  <a:cubicBezTo>
                    <a:pt x="318530" y="582140"/>
                    <a:pt x="324021" y="291070"/>
                    <a:pt x="329513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991803" y="5756106"/>
              <a:ext cx="463378" cy="995161"/>
            </a:xfrm>
            <a:custGeom>
              <a:avLst/>
              <a:gdLst>
                <a:gd name="connsiteX0" fmla="*/ 0 w 823783"/>
                <a:gd name="connsiteY0" fmla="*/ 1342768 h 1769175"/>
                <a:gd name="connsiteX1" fmla="*/ 172994 w 823783"/>
                <a:gd name="connsiteY1" fmla="*/ 1688757 h 1769175"/>
                <a:gd name="connsiteX2" fmla="*/ 823783 w 823783"/>
                <a:gd name="connsiteY2" fmla="*/ 0 h 176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3783" h="1769175">
                  <a:moveTo>
                    <a:pt x="0" y="1342768"/>
                  </a:moveTo>
                  <a:cubicBezTo>
                    <a:pt x="17848" y="1627660"/>
                    <a:pt x="35697" y="1912552"/>
                    <a:pt x="172994" y="1688757"/>
                  </a:cubicBezTo>
                  <a:cubicBezTo>
                    <a:pt x="310291" y="1464962"/>
                    <a:pt x="567037" y="732481"/>
                    <a:pt x="823783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13590" y="5178517"/>
              <a:ext cx="435576" cy="270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6" name="Freeform 35"/>
            <p:cNvSpPr/>
            <p:nvPr/>
          </p:nvSpPr>
          <p:spPr>
            <a:xfrm rot="21084326">
              <a:off x="885053" y="5257671"/>
              <a:ext cx="426308" cy="130513"/>
            </a:xfrm>
            <a:custGeom>
              <a:avLst/>
              <a:gdLst>
                <a:gd name="connsiteX0" fmla="*/ 0 w 757881"/>
                <a:gd name="connsiteY0" fmla="*/ 222422 h 232023"/>
                <a:gd name="connsiteX1" fmla="*/ 378941 w 757881"/>
                <a:gd name="connsiteY1" fmla="*/ 205946 h 232023"/>
                <a:gd name="connsiteX2" fmla="*/ 757881 w 757881"/>
                <a:gd name="connsiteY2" fmla="*/ 0 h 232023"/>
                <a:gd name="connsiteX3" fmla="*/ 757881 w 757881"/>
                <a:gd name="connsiteY3" fmla="*/ 0 h 23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881" h="232023">
                  <a:moveTo>
                    <a:pt x="0" y="222422"/>
                  </a:moveTo>
                  <a:cubicBezTo>
                    <a:pt x="126314" y="232719"/>
                    <a:pt x="252628" y="243016"/>
                    <a:pt x="378941" y="205946"/>
                  </a:cubicBezTo>
                  <a:cubicBezTo>
                    <a:pt x="505254" y="168876"/>
                    <a:pt x="757881" y="0"/>
                    <a:pt x="757881" y="0"/>
                  </a:cubicBezTo>
                  <a:lnTo>
                    <a:pt x="757881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7" name="Title 3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Subtitle 3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326857"/>
            <a:ext cx="10515600" cy="58534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5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T:  Ring</a:t>
            </a:r>
          </a:p>
          <a:p>
            <a:pPr marL="0" indent="0">
              <a:buNone/>
            </a:pPr>
            <a:r>
              <a:rPr lang="en-US" altLang="ko-KR" sz="5400" dirty="0" err="1" smtClean="0"/>
              <a:t>Ss</a:t>
            </a:r>
            <a:r>
              <a:rPr lang="en-US" altLang="ko-KR" sz="5400" dirty="0" smtClean="0"/>
              <a:t>:  Hello</a:t>
            </a:r>
          </a:p>
          <a:p>
            <a:pPr marL="0" indent="0">
              <a:buNone/>
            </a:pPr>
            <a:r>
              <a:rPr lang="en-US" altLang="ko-KR" sz="5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T:  Hello, May I speak to_________?</a:t>
            </a:r>
          </a:p>
          <a:p>
            <a:pPr marL="0" indent="0">
              <a:buNone/>
            </a:pPr>
            <a:r>
              <a:rPr lang="en-US" altLang="ko-KR" sz="5400" dirty="0" err="1" smtClean="0"/>
              <a:t>Ss</a:t>
            </a:r>
            <a:r>
              <a:rPr lang="en-US" altLang="ko-KR" sz="5400" dirty="0" smtClean="0"/>
              <a:t>:  Who’s calling please? </a:t>
            </a:r>
          </a:p>
          <a:p>
            <a:pPr marL="0" indent="0">
              <a:buNone/>
            </a:pPr>
            <a:r>
              <a:rPr lang="en-US" altLang="ko-KR" sz="5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T:  This is ___________.</a:t>
            </a:r>
            <a:endParaRPr lang="ko-KR" altLang="en-US" sz="5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타원 1"/>
          <p:cNvSpPr/>
          <p:nvPr/>
        </p:nvSpPr>
        <p:spPr>
          <a:xfrm>
            <a:off x="9809017" y="4821381"/>
            <a:ext cx="1800000" cy="180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phon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95" y="1407543"/>
            <a:ext cx="3323842" cy="22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Telephone Connection</a:t>
            </a:r>
            <a:endParaRPr lang="ko-KR" altLang="en-US" sz="5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76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0.14627 L -0.01797 -0.14465 L 0.03802 -0.14789 L -0.01172 -0.14627 L 0.03985 -0.14789 L -0.0108 -0.14465 L 0.03802 -0.14789 L -0.00625 -0.14303 " pathEditMode="fixed" ptsTypes="AAAAAAAA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Student</a:t>
            </a:r>
            <a:r>
              <a:rPr lang="ko-KR" alt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Snakes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Get in order</a:t>
            </a:r>
          </a:p>
          <a:p>
            <a:r>
              <a:rPr lang="en-US" altLang="ko-KR" dirty="0">
                <a:hlinkClick r:id="rId2"/>
              </a:rPr>
              <a:t>http://www.esltoybox.com/?</a:t>
            </a:r>
            <a:r>
              <a:rPr lang="en-US" altLang="ko-KR" dirty="0" smtClean="0">
                <a:hlinkClick r:id="rId2"/>
              </a:rPr>
              <a:t>page_id=516</a:t>
            </a:r>
            <a:endParaRPr lang="en-US" altLang="ko-KR" dirty="0" smtClean="0"/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34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Student Snakes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altLang="ko-KR" dirty="0" smtClean="0"/>
              <a:t>This is a race to line up in order.  </a:t>
            </a:r>
          </a:p>
          <a:p>
            <a:endParaRPr lang="en-US" altLang="ko-KR" dirty="0"/>
          </a:p>
          <a:p>
            <a:r>
              <a:rPr lang="en-US" altLang="ko-KR" dirty="0" smtClean="0"/>
              <a:t>Prepare these cards and hand them randomly to the students </a:t>
            </a:r>
          </a:p>
          <a:p>
            <a:pPr lvl="1"/>
            <a:r>
              <a:rPr lang="en-US" altLang="ko-KR" dirty="0" smtClean="0"/>
              <a:t>Two teams of 12 (if there are less than 12, make sure you remove the last card and not one in the middle.  Or just give one student two cards)</a:t>
            </a:r>
          </a:p>
          <a:p>
            <a:pPr lvl="1"/>
            <a:r>
              <a:rPr lang="en-US" altLang="ko-KR" dirty="0" smtClean="0"/>
              <a:t>Each card has a question (help me) that is answered on another card (I can)</a:t>
            </a:r>
          </a:p>
          <a:p>
            <a:pPr lvl="1"/>
            <a:r>
              <a:rPr lang="en-US" altLang="ko-KR" dirty="0" smtClean="0"/>
              <a:t>This can be played 3 times with the </a:t>
            </a:r>
            <a:r>
              <a:rPr lang="en-US" altLang="ko-KR" smtClean="0"/>
              <a:t>three different sets of cards.  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r>
              <a:rPr lang="en-US" altLang="ko-KR" dirty="0" smtClean="0"/>
              <a:t>When students have organized into a line, they can ask the teacher to check. </a:t>
            </a:r>
          </a:p>
          <a:p>
            <a:pPr lvl="1"/>
            <a:r>
              <a:rPr lang="en-US" altLang="ko-KR" dirty="0" smtClean="0"/>
              <a:t>Have students read their questions and answers to make sure it makes sense.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86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Dominoes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Same as Above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88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in Order</a:t>
            </a:r>
            <a:endParaRPr lang="ko-KR" altLang="en-U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Alternative Red Riding Hood</a:t>
            </a:r>
          </a:p>
          <a:p>
            <a:r>
              <a:rPr lang="en-US" altLang="ko-KR" dirty="0">
                <a:hlinkClick r:id="rId2"/>
              </a:rPr>
              <a:t>http://www.esltoybox.com/?</a:t>
            </a:r>
            <a:r>
              <a:rPr lang="en-US" altLang="ko-KR" dirty="0" smtClean="0">
                <a:hlinkClick r:id="rId2"/>
              </a:rPr>
              <a:t>page_id=810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16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30" y="0"/>
            <a:ext cx="4539049" cy="69337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9" y="0"/>
            <a:ext cx="4360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0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84" y="-19413"/>
            <a:ext cx="4461855" cy="68774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39" y="0"/>
            <a:ext cx="440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9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Fun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68" y="0"/>
            <a:ext cx="441203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374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82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13" y="0"/>
            <a:ext cx="44040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757" y="0"/>
            <a:ext cx="4353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5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626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2484" y="2165552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11500" b="1" dirty="0" smtClean="0">
                <a:latin typeface="Gabriola" panose="04040605051002020D02" pitchFamily="82" charset="0"/>
              </a:rPr>
              <a:t>Push Your Luck</a:t>
            </a:r>
            <a:endParaRPr lang="en-US" sz="11500" b="1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8467" y="6239933"/>
            <a:ext cx="3293533" cy="618067"/>
          </a:xfrm>
          <a:prstGeom prst="rect">
            <a:avLst/>
          </a:prstGeom>
          <a:solidFill>
            <a:schemeClr val="dk1">
              <a:alpha val="5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Deal or No Deal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33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" grpId="1"/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 Full!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page_id=250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876291" y="883372"/>
            <a:ext cx="9144000" cy="2387600"/>
          </a:xfrm>
        </p:spPr>
        <p:txBody>
          <a:bodyPr/>
          <a:lstStyle/>
          <a:p>
            <a:r>
              <a:rPr lang="en-US" sz="8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 Full !</a:t>
            </a:r>
            <a:endParaRPr lang="en-US" sz="8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876291" y="3363047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“Would you like some ________?”</a:t>
            </a:r>
            <a:br>
              <a:rPr lang="en-US" sz="4000" dirty="0" smtClean="0"/>
            </a:br>
            <a:r>
              <a:rPr lang="en-US" sz="4000" dirty="0" smtClean="0"/>
              <a:t>“Yes, please.”</a:t>
            </a:r>
          </a:p>
          <a:p>
            <a:r>
              <a:rPr lang="en-US" sz="4000" dirty="0" smtClean="0"/>
              <a:t>“No thanks, I’m full.”  </a:t>
            </a:r>
            <a:endParaRPr lang="en-US" sz="4000" dirty="0"/>
          </a:p>
        </p:txBody>
      </p:sp>
      <p:pic>
        <p:nvPicPr>
          <p:cNvPr id="1026" name="Picture 2" descr="http://image.shutterstock.com/z/stock-vector-pumping-balloon-man-122333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349" l="0" r="100000">
                        <a14:foregroundMark x1="12272" y1="90705" x2="33874" y2="90465"/>
                        <a14:foregroundMark x1="5882" y1="90144" x2="41684" y2="90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54" y="1977591"/>
            <a:ext cx="40957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2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Picture 36" descr="http://fithaven.org/wp-content/uploads/2013/07/junk-food-industry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7" y="3429000"/>
            <a:ext cx="5205138" cy="283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pngimg.com/upload/milk_PNG127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53" y="3303454"/>
            <a:ext cx="1844030" cy="23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www.kelloggs.com.au/content/dam/workarea/assetpushqueue/images/web-raw-approved/eng%20AU/81/68/prod_img-198168.jpg.thumb.100.140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286" r="91190">
                        <a14:foregroundMark x1="19524" y1="5952" x2="76190" y2="4286"/>
                        <a14:foregroundMark x1="19524" y1="90476" x2="20000" y2="5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129" y="3275436"/>
            <a:ext cx="2507733" cy="250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clker.com/cliparts/3/0/6/e/13474137612075655202watermelon-hi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57" y="271364"/>
            <a:ext cx="2520518" cy="25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longfellow.org/wp-content/uploads/2013/08/Corn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337" y="1102637"/>
            <a:ext cx="2542103" cy="190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pngimg.com/upload/eggplant_PNG276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7577" flipH="1">
            <a:off x="10313600" y="1999817"/>
            <a:ext cx="793574" cy="9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ages.sportsdirect.com/images/imgzoom/93/93710803_xx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299" r="905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61" y="93518"/>
            <a:ext cx="1138527" cy="113852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직선 연결선 13"/>
          <p:cNvCxnSpPr/>
          <p:nvPr/>
        </p:nvCxnSpPr>
        <p:spPr>
          <a:xfrm>
            <a:off x="5928158" y="0"/>
            <a:ext cx="1" cy="685800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V="1">
            <a:off x="0" y="3273136"/>
            <a:ext cx="12186659" cy="4156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://www.hunterlab.com/images/content-images/Fruits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" y="-256790"/>
            <a:ext cx="6079115" cy="40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healthydietadvisor.com/wp-content/uploads/2015/09/fresh-vegetables-e144123160135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40" y="1371456"/>
            <a:ext cx="4608288" cy="17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thedentalessentials.files.wordpress.com/2010/11/grains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25" y="4585373"/>
            <a:ext cx="345757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929" y="4582344"/>
            <a:ext cx="3744543" cy="2574218"/>
          </a:xfrm>
          <a:prstGeom prst="rect">
            <a:avLst/>
          </a:prstGeom>
        </p:spPr>
      </p:pic>
      <p:pic>
        <p:nvPicPr>
          <p:cNvPr id="2076" name="Picture 28" descr="http://www.nutritionnews.abbott/content/dam/an/newsroom/images/wire_article_img/Junk%20food%20photo%201540x934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77" b="89936" l="5065" r="94416">
                        <a14:foregroundMark x1="52532" y1="10600" x2="52792" y2="29979"/>
                        <a14:foregroundMark x1="44286" y1="28158" x2="47987" y2="26017"/>
                        <a14:foregroundMark x1="60519" y1="29550" x2="54675" y2="25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65" y="4006567"/>
            <a:ext cx="5439511" cy="329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media4.onsugar.com/files/2013/04/23/995/n/28443503/1f491acf0137683a_shutterstock_66804169.preview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542" y="5581883"/>
            <a:ext cx="1879117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icons.iconarchive.com/icons/aha-soft/desktop-halloween/256/Candy-icon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42" y="4991172"/>
            <a:ext cx="847148" cy="84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제목 1"/>
          <p:cNvSpPr>
            <a:spLocks noGrp="1"/>
          </p:cNvSpPr>
          <p:nvPr>
            <p:ph type="title"/>
          </p:nvPr>
        </p:nvSpPr>
        <p:spPr>
          <a:xfrm>
            <a:off x="714625" y="280619"/>
            <a:ext cx="1408365" cy="897424"/>
          </a:xfrm>
        </p:spPr>
        <p:txBody>
          <a:bodyPr>
            <a:noAutofit/>
          </a:bodyPr>
          <a:lstStyle/>
          <a:p>
            <a:r>
              <a:rPr lang="en-US" altLang="ko-KR" sz="7200" dirty="0"/>
              <a:t>x</a:t>
            </a:r>
            <a:r>
              <a:rPr lang="en-US" altLang="ko-KR" sz="7200" dirty="0" smtClean="0"/>
              <a:t>2</a:t>
            </a:r>
            <a:endParaRPr lang="en-US" sz="7200" dirty="0"/>
          </a:p>
        </p:txBody>
      </p:sp>
      <p:sp>
        <p:nvSpPr>
          <p:cNvPr id="32" name="제목 1"/>
          <p:cNvSpPr txBox="1">
            <a:spLocks/>
          </p:cNvSpPr>
          <p:nvPr/>
        </p:nvSpPr>
        <p:spPr>
          <a:xfrm>
            <a:off x="6628569" y="306714"/>
            <a:ext cx="1408365" cy="897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200" dirty="0" smtClean="0"/>
              <a:t>x3</a:t>
            </a:r>
            <a:endParaRPr lang="en-US" sz="7200" dirty="0"/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613580" y="3684920"/>
            <a:ext cx="1408365" cy="897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200" dirty="0" smtClean="0"/>
              <a:t>x5</a:t>
            </a:r>
            <a:endParaRPr lang="en-US" sz="7200" dirty="0"/>
          </a:p>
        </p:txBody>
      </p:sp>
      <p:sp>
        <p:nvSpPr>
          <p:cNvPr id="34" name="제목 1"/>
          <p:cNvSpPr txBox="1">
            <a:spLocks/>
          </p:cNvSpPr>
          <p:nvPr/>
        </p:nvSpPr>
        <p:spPr>
          <a:xfrm>
            <a:off x="6777285" y="3597739"/>
            <a:ext cx="1408365" cy="897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200" dirty="0" smtClean="0"/>
              <a:t>x7</a:t>
            </a:r>
            <a:endParaRPr lang="en-US" sz="7200" dirty="0"/>
          </a:p>
        </p:txBody>
      </p:sp>
      <p:pic>
        <p:nvPicPr>
          <p:cNvPr id="27" name="Picture 2" descr="http://images.sportsdirect.com/images/imgzoom/93/93710803_xx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299" r="905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86" y="159351"/>
            <a:ext cx="1138527" cy="113852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images.sportsdirect.com/images/imgzoom/93/93710803_xx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299" r="905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82" y="3534855"/>
            <a:ext cx="1138527" cy="113852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images.sportsdirect.com/images/imgzoom/93/93710803_xxl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299" r="905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90" y="3443817"/>
            <a:ext cx="1138527" cy="113852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Would you like some more? 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page_id=356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ugge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8" y="3666779"/>
            <a:ext cx="3910878" cy="22990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060872" y="1002981"/>
            <a:ext cx="2724293" cy="1478570"/>
          </a:xfrm>
        </p:spPr>
        <p:txBody>
          <a:bodyPr/>
          <a:lstStyle/>
          <a:p>
            <a:pPr algn="ctr"/>
            <a:r>
              <a:rPr lang="en-US" altLang="ko-KR" u="sng" dirty="0" smtClean="0"/>
              <a:t>Points </a:t>
            </a:r>
            <a:endParaRPr lang="ko-KR" altLang="en-US" u="sng" dirty="0"/>
          </a:p>
        </p:txBody>
      </p:sp>
      <p:pic>
        <p:nvPicPr>
          <p:cNvPr id="4" name="hamburg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2" y="585572"/>
            <a:ext cx="3690360" cy="2463315"/>
          </a:xfrm>
          <a:prstGeom prst="rect">
            <a:avLst/>
          </a:prstGeom>
        </p:spPr>
      </p:pic>
      <p:pic>
        <p:nvPicPr>
          <p:cNvPr id="5" name="fri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5" y="3356451"/>
            <a:ext cx="2109883" cy="2794778"/>
          </a:xfrm>
          <a:prstGeom prst="rect">
            <a:avLst/>
          </a:prstGeom>
        </p:spPr>
      </p:pic>
      <p:pic>
        <p:nvPicPr>
          <p:cNvPr id="6" name="co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19" y="3666779"/>
            <a:ext cx="3023126" cy="30231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56" y="2139442"/>
            <a:ext cx="912884" cy="867692"/>
          </a:xfrm>
          <a:prstGeom prst="rect">
            <a:avLst/>
          </a:prstGeom>
        </p:spPr>
      </p:pic>
      <p:pic>
        <p:nvPicPr>
          <p:cNvPr id="10" name="ice crea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69" y="626956"/>
            <a:ext cx="2595911" cy="2474768"/>
          </a:xfrm>
          <a:prstGeom prst="rect">
            <a:avLst/>
          </a:prstGeom>
        </p:spPr>
      </p:pic>
      <p:pic>
        <p:nvPicPr>
          <p:cNvPr id="12" name="hamburger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5" y="584190"/>
            <a:ext cx="3690360" cy="2463315"/>
          </a:xfrm>
          <a:prstGeom prst="rect">
            <a:avLst/>
          </a:prstGeom>
        </p:spPr>
      </p:pic>
      <p:pic>
        <p:nvPicPr>
          <p:cNvPr id="13" name="hamburger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2" y="582808"/>
            <a:ext cx="3690360" cy="2463315"/>
          </a:xfrm>
          <a:prstGeom prst="rect">
            <a:avLst/>
          </a:prstGeom>
        </p:spPr>
      </p:pic>
      <p:pic>
        <p:nvPicPr>
          <p:cNvPr id="14" name="hamburger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4" y="580044"/>
            <a:ext cx="3690360" cy="2463315"/>
          </a:xfrm>
          <a:prstGeom prst="rect">
            <a:avLst/>
          </a:prstGeom>
        </p:spPr>
      </p:pic>
      <p:pic>
        <p:nvPicPr>
          <p:cNvPr id="15" name="ice crea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68" y="636135"/>
            <a:ext cx="2595911" cy="2474768"/>
          </a:xfrm>
          <a:prstGeom prst="rect">
            <a:avLst/>
          </a:prstGeom>
        </p:spPr>
      </p:pic>
      <p:pic>
        <p:nvPicPr>
          <p:cNvPr id="16" name="ice cream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68" y="599397"/>
            <a:ext cx="2595911" cy="2474768"/>
          </a:xfrm>
          <a:prstGeom prst="rect">
            <a:avLst/>
          </a:prstGeom>
        </p:spPr>
      </p:pic>
      <p:pic>
        <p:nvPicPr>
          <p:cNvPr id="17" name="cola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19" y="3657600"/>
            <a:ext cx="3023126" cy="3023126"/>
          </a:xfrm>
          <a:prstGeom prst="rect">
            <a:avLst/>
          </a:prstGeom>
        </p:spPr>
      </p:pic>
      <p:pic>
        <p:nvPicPr>
          <p:cNvPr id="18" name="cola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19" y="3672883"/>
            <a:ext cx="3023126" cy="3023126"/>
          </a:xfrm>
          <a:prstGeom prst="rect">
            <a:avLst/>
          </a:prstGeom>
        </p:spPr>
      </p:pic>
      <p:pic>
        <p:nvPicPr>
          <p:cNvPr id="19" name="cola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19" y="3672883"/>
            <a:ext cx="3023126" cy="3023126"/>
          </a:xfrm>
          <a:prstGeom prst="rect">
            <a:avLst/>
          </a:prstGeom>
        </p:spPr>
      </p:pic>
      <p:pic>
        <p:nvPicPr>
          <p:cNvPr id="20" name="cola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38" y="3652655"/>
            <a:ext cx="3023126" cy="3023126"/>
          </a:xfrm>
          <a:prstGeom prst="rect">
            <a:avLst/>
          </a:prstGeom>
        </p:spPr>
      </p:pic>
      <p:pic>
        <p:nvPicPr>
          <p:cNvPr id="21" name="cola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38" y="3662401"/>
            <a:ext cx="3023126" cy="3023126"/>
          </a:xfrm>
          <a:prstGeom prst="rect">
            <a:avLst/>
          </a:prstGeom>
        </p:spPr>
      </p:pic>
      <p:pic>
        <p:nvPicPr>
          <p:cNvPr id="22" name="fries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4" y="3357833"/>
            <a:ext cx="2109883" cy="2794778"/>
          </a:xfrm>
          <a:prstGeom prst="rect">
            <a:avLst/>
          </a:prstGeom>
        </p:spPr>
      </p:pic>
      <p:pic>
        <p:nvPicPr>
          <p:cNvPr id="23" name="nuggets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94" y="3660675"/>
            <a:ext cx="3910878" cy="2299085"/>
          </a:xfrm>
          <a:prstGeom prst="rect">
            <a:avLst/>
          </a:prstGeom>
        </p:spPr>
      </p:pic>
      <p:pic>
        <p:nvPicPr>
          <p:cNvPr id="24" name="nuggets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94" y="3688234"/>
            <a:ext cx="3910878" cy="2299085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68" y="2139442"/>
            <a:ext cx="912884" cy="867692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81" y="2139442"/>
            <a:ext cx="912884" cy="86769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56" y="3015154"/>
            <a:ext cx="912884" cy="86769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68" y="3007134"/>
            <a:ext cx="912884" cy="867692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71" y="3015154"/>
            <a:ext cx="912884" cy="867692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52" y="3942525"/>
            <a:ext cx="912884" cy="867692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68" y="3942525"/>
            <a:ext cx="912884" cy="867692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281" y="3942525"/>
            <a:ext cx="912884" cy="867692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64" y="4865709"/>
            <a:ext cx="912884" cy="867692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87" y="4865568"/>
            <a:ext cx="912884" cy="867692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410" y="4859860"/>
            <a:ext cx="912884" cy="867692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716" y="5828317"/>
            <a:ext cx="912884" cy="867692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Spending Spree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http://www.esltoybox.com/?</a:t>
            </a:r>
            <a:r>
              <a:rPr lang="en-US" dirty="0" smtClean="0">
                <a:hlinkClick r:id="rId2"/>
              </a:rPr>
              <a:t>page_id=260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8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Spending Spree</a:t>
            </a:r>
            <a:endParaRPr lang="en-US" sz="4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group has $50.  You can’t spend more than that.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Use English:</a:t>
            </a:r>
            <a:br>
              <a:rPr lang="en-US" dirty="0" smtClean="0"/>
            </a:b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“I want ____________”</a:t>
            </a:r>
            <a:b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“How much is it?”  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1713</TotalTime>
  <Words>2402</Words>
  <Application>Microsoft Office PowerPoint</Application>
  <PresentationFormat>Widescreen</PresentationFormat>
  <Paragraphs>730</Paragraphs>
  <Slides>144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57" baseType="lpstr">
      <vt:lpstr>Arial Rounded MT Bold</vt:lpstr>
      <vt:lpstr>Imprint MT Shadow</vt:lpstr>
      <vt:lpstr>KBIZ한마음고딕 R</vt:lpstr>
      <vt:lpstr>맑은 고딕</vt:lpstr>
      <vt:lpstr>Aharoni</vt:lpstr>
      <vt:lpstr>Arial</vt:lpstr>
      <vt:lpstr>Calibri</vt:lpstr>
      <vt:lpstr>Calibri Light</vt:lpstr>
      <vt:lpstr>Comic Sans MS</vt:lpstr>
      <vt:lpstr>Gabriola</vt:lpstr>
      <vt:lpstr>Jokerman</vt:lpstr>
      <vt:lpstr>MS Reference Sans Serif</vt:lpstr>
      <vt:lpstr>Office Theme</vt:lpstr>
      <vt:lpstr>GAME DESIGN</vt:lpstr>
      <vt:lpstr>CONSIDERATIONS</vt:lpstr>
      <vt:lpstr>Students must use English, but it is not required to win.  </vt:lpstr>
      <vt:lpstr>Luck vs Skill </vt:lpstr>
      <vt:lpstr>Relatedness </vt:lpstr>
      <vt:lpstr>Appropriate</vt:lpstr>
      <vt:lpstr>3-5 Rules </vt:lpstr>
      <vt:lpstr>Add a Specific Goal  to a Real-life Situation </vt:lpstr>
      <vt:lpstr>Fun</vt:lpstr>
      <vt:lpstr>MECHANICS</vt:lpstr>
      <vt:lpstr>Role and Move</vt:lpstr>
      <vt:lpstr>PowerPoint Presentation</vt:lpstr>
      <vt:lpstr>Apples to Apples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Best Advice </vt:lpstr>
      <vt:lpstr>The Best Advice</vt:lpstr>
      <vt:lpstr>How to play:  </vt:lpstr>
      <vt:lpstr>Medical </vt:lpstr>
      <vt:lpstr>I broke my leg.  </vt:lpstr>
      <vt:lpstr>Voting </vt:lpstr>
      <vt:lpstr>PowerPoint Presentation</vt:lpstr>
      <vt:lpstr>PowerPoint Presentation</vt:lpstr>
      <vt:lpstr>PowerPoint Presentation</vt:lpstr>
      <vt:lpstr>Trivia</vt:lpstr>
      <vt:lpstr>PowerPoint Presentation</vt:lpstr>
      <vt:lpstr>PowerPoint Presentation</vt:lpstr>
      <vt:lpstr>Comparative Quiz</vt:lpstr>
      <vt:lpstr>Comparatives Quiz</vt:lpstr>
      <vt:lpstr>Bigger </vt:lpstr>
      <vt:lpstr>PowerPoint Presentation</vt:lpstr>
      <vt:lpstr>Faster </vt:lpstr>
      <vt:lpstr>PowerPoint Presentation</vt:lpstr>
      <vt:lpstr>Taller </vt:lpstr>
      <vt:lpstr>PowerPoint Presentation</vt:lpstr>
      <vt:lpstr>Shorter </vt:lpstr>
      <vt:lpstr>PowerPoint Presentation</vt:lpstr>
      <vt:lpstr>How Tall is it? </vt:lpstr>
      <vt:lpstr>Rules </vt:lpstr>
      <vt:lpstr>How tall is the Leaning Tower of Pisa? </vt:lpstr>
      <vt:lpstr>How wide is the great pyramid? </vt:lpstr>
      <vt:lpstr>Do you know about the window? </vt:lpstr>
      <vt:lpstr>Do you know about the pencil? </vt:lpstr>
      <vt:lpstr>Do you know about  Student ##? </vt:lpstr>
      <vt:lpstr>Put in Order Challenge</vt:lpstr>
      <vt:lpstr>How to Play</vt:lpstr>
      <vt:lpstr>PowerPoint Presentation</vt:lpstr>
      <vt:lpstr>Speed </vt:lpstr>
      <vt:lpstr>PowerPoint Presentation</vt:lpstr>
      <vt:lpstr>Slap Shopping</vt:lpstr>
      <vt:lpstr>Shopping Slap</vt:lpstr>
      <vt:lpstr>Example  </vt:lpstr>
      <vt:lpstr>Guessing Games</vt:lpstr>
      <vt:lpstr>The Box Reveal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she doing?  </vt:lpstr>
      <vt:lpstr>Price Check </vt:lpstr>
      <vt:lpstr>PowerPoint Presentation</vt:lpstr>
      <vt:lpstr>Lost and Found</vt:lpstr>
      <vt:lpstr>Lost and Found</vt:lpstr>
      <vt:lpstr>Lost and Found</vt:lpstr>
      <vt:lpstr>Where is Grandma? </vt:lpstr>
      <vt:lpstr>Rooms of a House</vt:lpstr>
      <vt:lpstr>Snowball Answers</vt:lpstr>
      <vt:lpstr>Snowball Answers</vt:lpstr>
      <vt:lpstr>Snowball Answers</vt:lpstr>
      <vt:lpstr>Matching</vt:lpstr>
      <vt:lpstr>Memory</vt:lpstr>
      <vt:lpstr>PowerPoint Presentation</vt:lpstr>
      <vt:lpstr>Fashion Designer</vt:lpstr>
      <vt:lpstr>Fashion Designer Rules</vt:lpstr>
      <vt:lpstr>How Well Do You Know Me?</vt:lpstr>
      <vt:lpstr>How well do you know me (Newlywed Game)</vt:lpstr>
      <vt:lpstr>Telephone Matching Game</vt:lpstr>
      <vt:lpstr>PowerPoint Presentation</vt:lpstr>
      <vt:lpstr>Telephone Connection</vt:lpstr>
      <vt:lpstr>Student Snakes </vt:lpstr>
      <vt:lpstr>Student Snakes </vt:lpstr>
      <vt:lpstr>Dominoes</vt:lpstr>
      <vt:lpstr>Put in Order</vt:lpstr>
      <vt:lpstr>PowerPoint Presentation</vt:lpstr>
      <vt:lpstr>PowerPoint Presentation</vt:lpstr>
      <vt:lpstr>PowerPoint Presentation</vt:lpstr>
      <vt:lpstr>PowerPoint Presentation</vt:lpstr>
      <vt:lpstr>Push Your Luck</vt:lpstr>
      <vt:lpstr>So Full!</vt:lpstr>
      <vt:lpstr>So Full !</vt:lpstr>
      <vt:lpstr>x2</vt:lpstr>
      <vt:lpstr>Would you like some more? </vt:lpstr>
      <vt:lpstr>Points </vt:lpstr>
      <vt:lpstr>Spending Spree</vt:lpstr>
      <vt:lpstr>Spending Spree</vt:lpstr>
      <vt:lpstr>PowerPoint Presentation</vt:lpstr>
      <vt:lpstr>Searching</vt:lpstr>
      <vt:lpstr>PowerPoint Presentation</vt:lpstr>
      <vt:lpstr>PowerPoint Presentation</vt:lpstr>
      <vt:lpstr>Rooms in a House</vt:lpstr>
      <vt:lpstr>PowerPoint Presentation</vt:lpstr>
      <vt:lpstr>What are you doing? </vt:lpstr>
      <vt:lpstr>PowerPoint Presentation</vt:lpstr>
      <vt:lpstr>How Many Animals?</vt:lpstr>
      <vt:lpstr>PowerPoint Presentation</vt:lpstr>
      <vt:lpstr>Drawing </vt:lpstr>
      <vt:lpstr>PowerPoint Presentation</vt:lpstr>
      <vt:lpstr>Police Sketch Game</vt:lpstr>
      <vt:lpstr>Rules:</vt:lpstr>
      <vt:lpstr>PowerPoint Presentation</vt:lpstr>
      <vt:lpstr>PowerPoint Presentation</vt:lpstr>
      <vt:lpstr>PowerPoint Presentation</vt:lpstr>
      <vt:lpstr>Hero vs Hero</vt:lpstr>
      <vt:lpstr>Pteroman</vt:lpstr>
      <vt:lpstr>Hero vs Hero</vt:lpstr>
      <vt:lpstr>Monster Evolution</vt:lpstr>
      <vt:lpstr>Evolution Drawing Game</vt:lpstr>
      <vt:lpstr>Evolution Drawing Game</vt:lpstr>
      <vt:lpstr>Fruit Coloring</vt:lpstr>
      <vt:lpstr>Score</vt:lpstr>
      <vt:lpstr>Acting</vt:lpstr>
      <vt:lpstr>PowerPoint Presentation</vt:lpstr>
      <vt:lpstr>PowerPoint Presentation</vt:lpstr>
      <vt:lpstr>I can do that!</vt:lpstr>
      <vt:lpstr>PowerPoint Presentation</vt:lpstr>
      <vt:lpstr>Negotiation </vt:lpstr>
      <vt:lpstr>May I Game</vt:lpstr>
      <vt:lpstr>May I Game </vt:lpstr>
      <vt:lpstr>Marisole Dolls</vt:lpstr>
      <vt:lpstr>Marisole Dolls</vt:lpstr>
      <vt:lpstr>Use these sentences:  </vt:lpstr>
      <vt:lpstr>MATERIAL CREATION</vt:lpstr>
      <vt:lpstr>Department Store</vt:lpstr>
      <vt:lpstr>Build a Department Store:</vt:lpstr>
      <vt:lpstr>Build a Department Store:</vt:lpstr>
      <vt:lpstr>Build a Department Store:</vt:lpstr>
      <vt:lpstr>How to Play:</vt:lpstr>
      <vt:lpstr>Points </vt:lpstr>
      <vt:lpstr>Comparatives Card Game</vt:lpstr>
      <vt:lpstr>Comparatives Card Game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DESIGN</dc:title>
  <dc:creator>Tippy</dc:creator>
  <cp:lastModifiedBy>Tippy</cp:lastModifiedBy>
  <cp:revision>55</cp:revision>
  <dcterms:created xsi:type="dcterms:W3CDTF">2019-09-28T13:44:07Z</dcterms:created>
  <dcterms:modified xsi:type="dcterms:W3CDTF">2019-10-03T06:27:38Z</dcterms:modified>
</cp:coreProperties>
</file>