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85" r:id="rId5"/>
    <p:sldId id="286" r:id="rId6"/>
    <p:sldId id="289" r:id="rId7"/>
    <p:sldId id="270" r:id="rId8"/>
    <p:sldId id="262" r:id="rId9"/>
    <p:sldId id="263" r:id="rId10"/>
    <p:sldId id="265" r:id="rId11"/>
    <p:sldId id="273" r:id="rId12"/>
    <p:sldId id="271" r:id="rId13"/>
    <p:sldId id="267" r:id="rId14"/>
    <p:sldId id="272" r:id="rId15"/>
    <p:sldId id="290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59" r:id="rId25"/>
    <p:sldId id="274" r:id="rId26"/>
    <p:sldId id="266" r:id="rId27"/>
    <p:sldId id="261" r:id="rId28"/>
    <p:sldId id="288" r:id="rId29"/>
    <p:sldId id="296" r:id="rId30"/>
    <p:sldId id="307" r:id="rId31"/>
    <p:sldId id="309" r:id="rId32"/>
    <p:sldId id="308" r:id="rId33"/>
    <p:sldId id="310" r:id="rId34"/>
    <p:sldId id="312" r:id="rId35"/>
    <p:sldId id="313" r:id="rId36"/>
    <p:sldId id="314" r:id="rId37"/>
    <p:sldId id="287" r:id="rId38"/>
    <p:sldId id="294" r:id="rId39"/>
    <p:sldId id="295" r:id="rId40"/>
    <p:sldId id="304" r:id="rId41"/>
    <p:sldId id="305" r:id="rId42"/>
    <p:sldId id="260" r:id="rId43"/>
    <p:sldId id="275" r:id="rId44"/>
    <p:sldId id="269" r:id="rId45"/>
    <p:sldId id="276" r:id="rId46"/>
    <p:sldId id="306" r:id="rId47"/>
    <p:sldId id="297" r:id="rId48"/>
    <p:sldId id="300" r:id="rId49"/>
    <p:sldId id="301" r:id="rId50"/>
    <p:sldId id="302" r:id="rId51"/>
    <p:sldId id="298" r:id="rId52"/>
    <p:sldId id="311" r:id="rId5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2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26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87DE-E978-4E84-B5C3-8EC131DFA5E5}" type="datetimeFigureOut">
              <a:rPr lang="ko-KR" altLang="en-US" smtClean="0"/>
              <a:t>2019-11-28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DF12-A513-4C32-B4FB-31735E2121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1305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87DE-E978-4E84-B5C3-8EC131DFA5E5}" type="datetimeFigureOut">
              <a:rPr lang="ko-KR" altLang="en-US" smtClean="0"/>
              <a:t>2019-11-28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DF12-A513-4C32-B4FB-31735E2121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1358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87DE-E978-4E84-B5C3-8EC131DFA5E5}" type="datetimeFigureOut">
              <a:rPr lang="ko-KR" altLang="en-US" smtClean="0"/>
              <a:t>2019-11-28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DF12-A513-4C32-B4FB-31735E2121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8592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87DE-E978-4E84-B5C3-8EC131DFA5E5}" type="datetimeFigureOut">
              <a:rPr lang="ko-KR" altLang="en-US" smtClean="0"/>
              <a:t>2019-11-28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DF12-A513-4C32-B4FB-31735E2121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8568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87DE-E978-4E84-B5C3-8EC131DFA5E5}" type="datetimeFigureOut">
              <a:rPr lang="ko-KR" altLang="en-US" smtClean="0"/>
              <a:t>2019-11-28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DF12-A513-4C32-B4FB-31735E2121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814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87DE-E978-4E84-B5C3-8EC131DFA5E5}" type="datetimeFigureOut">
              <a:rPr lang="ko-KR" altLang="en-US" smtClean="0"/>
              <a:t>2019-11-28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DF12-A513-4C32-B4FB-31735E2121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0543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87DE-E978-4E84-B5C3-8EC131DFA5E5}" type="datetimeFigureOut">
              <a:rPr lang="ko-KR" altLang="en-US" smtClean="0"/>
              <a:t>2019-11-28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DF12-A513-4C32-B4FB-31735E2121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946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87DE-E978-4E84-B5C3-8EC131DFA5E5}" type="datetimeFigureOut">
              <a:rPr lang="ko-KR" altLang="en-US" smtClean="0"/>
              <a:t>2019-11-28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DF12-A513-4C32-B4FB-31735E2121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9907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87DE-E978-4E84-B5C3-8EC131DFA5E5}" type="datetimeFigureOut">
              <a:rPr lang="ko-KR" altLang="en-US" smtClean="0"/>
              <a:t>2019-11-28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DF12-A513-4C32-B4FB-31735E2121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054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87DE-E978-4E84-B5C3-8EC131DFA5E5}" type="datetimeFigureOut">
              <a:rPr lang="ko-KR" altLang="en-US" smtClean="0"/>
              <a:t>2019-11-28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DF12-A513-4C32-B4FB-31735E2121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2912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87DE-E978-4E84-B5C3-8EC131DFA5E5}" type="datetimeFigureOut">
              <a:rPr lang="ko-KR" altLang="en-US" smtClean="0"/>
              <a:t>2019-11-28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CDF12-A513-4C32-B4FB-31735E2121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9371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987DE-E978-4E84-B5C3-8EC131DFA5E5}" type="datetimeFigureOut">
              <a:rPr lang="ko-KR" altLang="en-US" smtClean="0"/>
              <a:t>2019-11-28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CDF12-A513-4C32-B4FB-31735E2121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49740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slbase.com/teaching/silent-period-second-language-acquisition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choiceliteracy.com/article/understanding-the-silent-period-with-english-language-learners/?fbclid=IwAR00Bo54bE3KTOUGw9l4uoutV0QxQDbi6MHLy029-CJvbQfKfvayVtbNMjM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results?search_query=chaser+the+border+collie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9" Type="http://schemas.openxmlformats.org/officeDocument/2006/relationships/image" Target="../media/image52.png"/><Relationship Id="rId21" Type="http://schemas.openxmlformats.org/officeDocument/2006/relationships/image" Target="../media/image34.png"/><Relationship Id="rId34" Type="http://schemas.openxmlformats.org/officeDocument/2006/relationships/image" Target="../media/image47.png"/><Relationship Id="rId42" Type="http://schemas.openxmlformats.org/officeDocument/2006/relationships/image" Target="../media/image55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32" Type="http://schemas.openxmlformats.org/officeDocument/2006/relationships/image" Target="../media/image45.png"/><Relationship Id="rId37" Type="http://schemas.openxmlformats.org/officeDocument/2006/relationships/image" Target="../media/image50.png"/><Relationship Id="rId40" Type="http://schemas.openxmlformats.org/officeDocument/2006/relationships/image" Target="../media/image53.png"/><Relationship Id="rId45" Type="http://schemas.openxmlformats.org/officeDocument/2006/relationships/image" Target="../media/image58.png"/><Relationship Id="rId5" Type="http://schemas.openxmlformats.org/officeDocument/2006/relationships/image" Target="../media/image18.jpe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36" Type="http://schemas.openxmlformats.org/officeDocument/2006/relationships/image" Target="../media/image49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31" Type="http://schemas.openxmlformats.org/officeDocument/2006/relationships/image" Target="../media/image44.png"/><Relationship Id="rId44" Type="http://schemas.openxmlformats.org/officeDocument/2006/relationships/image" Target="../media/image57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30" Type="http://schemas.openxmlformats.org/officeDocument/2006/relationships/image" Target="../media/image43.png"/><Relationship Id="rId35" Type="http://schemas.openxmlformats.org/officeDocument/2006/relationships/image" Target="../media/image48.png"/><Relationship Id="rId43" Type="http://schemas.openxmlformats.org/officeDocument/2006/relationships/image" Target="../media/image56.png"/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jpeg"/><Relationship Id="rId33" Type="http://schemas.openxmlformats.org/officeDocument/2006/relationships/image" Target="../media/image46.png"/><Relationship Id="rId38" Type="http://schemas.openxmlformats.org/officeDocument/2006/relationships/image" Target="../media/image51.png"/><Relationship Id="rId46" Type="http://schemas.openxmlformats.org/officeDocument/2006/relationships/image" Target="../media/image59.png"/><Relationship Id="rId20" Type="http://schemas.openxmlformats.org/officeDocument/2006/relationships/image" Target="../media/image33.png"/><Relationship Id="rId41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1.jpeg"/><Relationship Id="rId18" Type="http://schemas.openxmlformats.org/officeDocument/2006/relationships/image" Target="../media/image76.png"/><Relationship Id="rId26" Type="http://schemas.openxmlformats.org/officeDocument/2006/relationships/image" Target="../media/image84.jpeg"/><Relationship Id="rId39" Type="http://schemas.openxmlformats.org/officeDocument/2006/relationships/image" Target="../media/image97.png"/><Relationship Id="rId21" Type="http://schemas.openxmlformats.org/officeDocument/2006/relationships/image" Target="../media/image79.jpeg"/><Relationship Id="rId34" Type="http://schemas.openxmlformats.org/officeDocument/2006/relationships/image" Target="../media/image92.jpeg"/><Relationship Id="rId42" Type="http://schemas.openxmlformats.org/officeDocument/2006/relationships/image" Target="../media/image100.jpeg"/><Relationship Id="rId47" Type="http://schemas.openxmlformats.org/officeDocument/2006/relationships/image" Target="../media/image105.gif"/><Relationship Id="rId50" Type="http://schemas.openxmlformats.org/officeDocument/2006/relationships/image" Target="../media/image108.png"/><Relationship Id="rId55" Type="http://schemas.openxmlformats.org/officeDocument/2006/relationships/image" Target="../media/image113.jpeg"/><Relationship Id="rId7" Type="http://schemas.openxmlformats.org/officeDocument/2006/relationships/image" Target="../media/image65.gif"/><Relationship Id="rId2" Type="http://schemas.openxmlformats.org/officeDocument/2006/relationships/image" Target="../media/image60.jpeg"/><Relationship Id="rId16" Type="http://schemas.openxmlformats.org/officeDocument/2006/relationships/image" Target="../media/image74.jpeg"/><Relationship Id="rId29" Type="http://schemas.openxmlformats.org/officeDocument/2006/relationships/image" Target="../media/image87.png"/><Relationship Id="rId11" Type="http://schemas.openxmlformats.org/officeDocument/2006/relationships/image" Target="../media/image69.gif"/><Relationship Id="rId24" Type="http://schemas.openxmlformats.org/officeDocument/2006/relationships/image" Target="../media/image82.jpeg"/><Relationship Id="rId32" Type="http://schemas.openxmlformats.org/officeDocument/2006/relationships/image" Target="../media/image90.jpeg"/><Relationship Id="rId37" Type="http://schemas.openxmlformats.org/officeDocument/2006/relationships/image" Target="../media/image95.jpeg"/><Relationship Id="rId40" Type="http://schemas.openxmlformats.org/officeDocument/2006/relationships/image" Target="../media/image98.jpeg"/><Relationship Id="rId45" Type="http://schemas.openxmlformats.org/officeDocument/2006/relationships/image" Target="../media/image103.jpeg"/><Relationship Id="rId53" Type="http://schemas.openxmlformats.org/officeDocument/2006/relationships/image" Target="../media/image111.jpeg"/><Relationship Id="rId5" Type="http://schemas.openxmlformats.org/officeDocument/2006/relationships/image" Target="../media/image63.jpeg"/><Relationship Id="rId19" Type="http://schemas.openxmlformats.org/officeDocument/2006/relationships/image" Target="../media/image77.png"/><Relationship Id="rId4" Type="http://schemas.openxmlformats.org/officeDocument/2006/relationships/image" Target="../media/image62.gif"/><Relationship Id="rId9" Type="http://schemas.openxmlformats.org/officeDocument/2006/relationships/image" Target="../media/image67.jpeg"/><Relationship Id="rId14" Type="http://schemas.openxmlformats.org/officeDocument/2006/relationships/image" Target="../media/image72.jpeg"/><Relationship Id="rId22" Type="http://schemas.openxmlformats.org/officeDocument/2006/relationships/image" Target="../media/image80.png"/><Relationship Id="rId27" Type="http://schemas.openxmlformats.org/officeDocument/2006/relationships/image" Target="../media/image85.jpeg"/><Relationship Id="rId30" Type="http://schemas.openxmlformats.org/officeDocument/2006/relationships/image" Target="../media/image88.png"/><Relationship Id="rId35" Type="http://schemas.openxmlformats.org/officeDocument/2006/relationships/image" Target="../media/image93.jpeg"/><Relationship Id="rId43" Type="http://schemas.openxmlformats.org/officeDocument/2006/relationships/image" Target="../media/image101.png"/><Relationship Id="rId48" Type="http://schemas.openxmlformats.org/officeDocument/2006/relationships/image" Target="../media/image106.jpeg"/><Relationship Id="rId56" Type="http://schemas.openxmlformats.org/officeDocument/2006/relationships/image" Target="../media/image114.png"/><Relationship Id="rId8" Type="http://schemas.openxmlformats.org/officeDocument/2006/relationships/image" Target="../media/image66.png"/><Relationship Id="rId51" Type="http://schemas.openxmlformats.org/officeDocument/2006/relationships/image" Target="../media/image109.png"/><Relationship Id="rId3" Type="http://schemas.openxmlformats.org/officeDocument/2006/relationships/image" Target="../media/image61.png"/><Relationship Id="rId12" Type="http://schemas.openxmlformats.org/officeDocument/2006/relationships/image" Target="../media/image70.png"/><Relationship Id="rId17" Type="http://schemas.openxmlformats.org/officeDocument/2006/relationships/image" Target="../media/image75.jpeg"/><Relationship Id="rId25" Type="http://schemas.openxmlformats.org/officeDocument/2006/relationships/image" Target="../media/image83.png"/><Relationship Id="rId33" Type="http://schemas.openxmlformats.org/officeDocument/2006/relationships/image" Target="../media/image91.gif"/><Relationship Id="rId38" Type="http://schemas.openxmlformats.org/officeDocument/2006/relationships/image" Target="../media/image96.jpeg"/><Relationship Id="rId46" Type="http://schemas.openxmlformats.org/officeDocument/2006/relationships/image" Target="../media/image104.gif"/><Relationship Id="rId20" Type="http://schemas.openxmlformats.org/officeDocument/2006/relationships/image" Target="../media/image78.png"/><Relationship Id="rId41" Type="http://schemas.openxmlformats.org/officeDocument/2006/relationships/image" Target="../media/image99.jpeg"/><Relationship Id="rId54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5" Type="http://schemas.openxmlformats.org/officeDocument/2006/relationships/image" Target="../media/image73.png"/><Relationship Id="rId23" Type="http://schemas.openxmlformats.org/officeDocument/2006/relationships/image" Target="../media/image81.jpeg"/><Relationship Id="rId28" Type="http://schemas.openxmlformats.org/officeDocument/2006/relationships/image" Target="../media/image86.jpeg"/><Relationship Id="rId36" Type="http://schemas.openxmlformats.org/officeDocument/2006/relationships/image" Target="../media/image94.jpeg"/><Relationship Id="rId49" Type="http://schemas.openxmlformats.org/officeDocument/2006/relationships/image" Target="../media/image107.jpeg"/><Relationship Id="rId57" Type="http://schemas.openxmlformats.org/officeDocument/2006/relationships/image" Target="../media/image115.jpeg"/><Relationship Id="rId10" Type="http://schemas.openxmlformats.org/officeDocument/2006/relationships/image" Target="../media/image68.png"/><Relationship Id="rId31" Type="http://schemas.openxmlformats.org/officeDocument/2006/relationships/image" Target="../media/image89.png"/><Relationship Id="rId44" Type="http://schemas.openxmlformats.org/officeDocument/2006/relationships/image" Target="../media/image102.gif"/><Relationship Id="rId52" Type="http://schemas.openxmlformats.org/officeDocument/2006/relationships/image" Target="../media/image11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../../Eoeun%20Elementary/2016/Spring%202016/Grade%204/Lesson%205%20-%20Guessing%20Gifs.pptx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../../Eoeun%20Elementary/2016/Spring%202016/Grade%203/lesson%204%20-%20Pizza%20Artist.pptx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ko-KR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Silent Phase</a:t>
            </a:r>
            <a:endParaRPr lang="ko-KR" alt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ko-KR" sz="1800" dirty="0">
                <a:hlinkClick r:id="rId2"/>
              </a:rPr>
              <a:t>https://www.eslbase.com/teaching/silent-period-second-language-acquisition</a:t>
            </a:r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516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6100" y="368300"/>
            <a:ext cx="279114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 smtClean="0"/>
              <a:t>Curious</a:t>
            </a:r>
          </a:p>
          <a:p>
            <a:endParaRPr lang="ko-KR" altLang="en-US" sz="6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330" y="1235978"/>
            <a:ext cx="3440430" cy="529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06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6100" y="368300"/>
            <a:ext cx="702698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 smtClean="0"/>
              <a:t>Rapid Learning Rate</a:t>
            </a:r>
          </a:p>
          <a:p>
            <a:endParaRPr lang="ko-KR" altLang="en-US" sz="6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67" y="2133600"/>
            <a:ext cx="9753600" cy="441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3535"/>
            <a:ext cx="12192000" cy="485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3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603188"/>
          </a:xfrm>
        </p:spPr>
        <p:txBody>
          <a:bodyPr anchor="ctr">
            <a:normAutofit/>
          </a:bodyPr>
          <a:lstStyle/>
          <a:p>
            <a:r>
              <a:rPr lang="en-US" altLang="ko-KR" sz="7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Forcing Students Out of Silent Phase</a:t>
            </a:r>
            <a:endParaRPr lang="ko-KR" altLang="en-US" sz="72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6558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6100" y="1367106"/>
            <a:ext cx="10776925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 smtClean="0"/>
              <a:t>De-motivated</a:t>
            </a:r>
          </a:p>
          <a:p>
            <a:r>
              <a:rPr lang="en-US" altLang="ko-KR" sz="6600" dirty="0" smtClean="0"/>
              <a:t>Bad relationship with language</a:t>
            </a:r>
          </a:p>
          <a:p>
            <a:r>
              <a:rPr lang="en-US" altLang="ko-KR" sz="6600" dirty="0" smtClean="0"/>
              <a:t>Language is forced</a:t>
            </a:r>
          </a:p>
          <a:p>
            <a:r>
              <a:rPr lang="en-US" altLang="ko-KR" sz="6600" dirty="0" smtClean="0"/>
              <a:t>Frustration </a:t>
            </a:r>
            <a:endParaRPr lang="ko-KR" altLang="en-US" sz="6600" dirty="0"/>
          </a:p>
        </p:txBody>
      </p:sp>
    </p:spTree>
    <p:extLst>
      <p:ext uri="{BB962C8B-B14F-4D97-AF65-F5344CB8AC3E}">
        <p14:creationId xmlns:p14="http://schemas.microsoft.com/office/powerpoint/2010/main" val="225747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603188"/>
          </a:xfrm>
        </p:spPr>
        <p:txBody>
          <a:bodyPr anchor="ctr">
            <a:normAutofit/>
          </a:bodyPr>
          <a:lstStyle/>
          <a:p>
            <a:r>
              <a:rPr lang="en-US" altLang="ko-KR" sz="7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Silent Phase Advice</a:t>
            </a:r>
            <a:endParaRPr lang="ko-KR" altLang="en-US" sz="72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0" y="451566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https://choiceliteracy.com/article/understanding-the-silent-period-with-english-language-learners/?</a:t>
            </a:r>
            <a:r>
              <a:rPr lang="en-US" dirty="0" smtClean="0">
                <a:hlinkClick r:id="rId2"/>
              </a:rPr>
              <a:t>fbclid=IwAR00Bo54bE3KTOUGw9l4uoutV0QxQDbi6MHLy029-CJvbQfKfvayVtbNMjM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96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13720" y="934995"/>
            <a:ext cx="3225114" cy="877330"/>
          </a:xfrm>
          <a:prstGeom prst="roundRect">
            <a:avLst>
              <a:gd name="adj" fmla="val 49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Visual Aids</a:t>
            </a:r>
            <a:endParaRPr lang="ko-KR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3426942" y="1804086"/>
            <a:ext cx="914149" cy="1225441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7166920" y="1004268"/>
            <a:ext cx="3225114" cy="877330"/>
          </a:xfrm>
          <a:prstGeom prst="roundRect">
            <a:avLst>
              <a:gd name="adj" fmla="val 49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Vocabulary </a:t>
            </a:r>
            <a:endParaRPr lang="ko-KR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786255" y="1881598"/>
            <a:ext cx="581331" cy="1147929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2934046" y="5708822"/>
            <a:ext cx="5433540" cy="877330"/>
          </a:xfrm>
          <a:prstGeom prst="roundRect">
            <a:avLst>
              <a:gd name="adj" fmla="val 49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Listening + Reading </a:t>
            </a:r>
            <a:endParaRPr lang="ko-KR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929745" y="4470400"/>
            <a:ext cx="1" cy="1238422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0" y="3593069"/>
            <a:ext cx="3390248" cy="1348385"/>
          </a:xfrm>
          <a:prstGeom prst="roundRect">
            <a:avLst>
              <a:gd name="adj" fmla="val 49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Relaxed Atmosphere</a:t>
            </a:r>
            <a:endParaRPr lang="ko-KR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3315826" y="4048272"/>
            <a:ext cx="478354" cy="64653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8852557" y="4324740"/>
            <a:ext cx="3225114" cy="877330"/>
          </a:xfrm>
          <a:prstGeom prst="roundRect">
            <a:avLst>
              <a:gd name="adj" fmla="val 49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TPR</a:t>
            </a:r>
            <a:endParaRPr lang="ko-KR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 flipV="1">
            <a:off x="8201891" y="4267261"/>
            <a:ext cx="889687" cy="564292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3591697" y="2932670"/>
            <a:ext cx="4934465" cy="1647568"/>
          </a:xfrm>
          <a:prstGeom prst="roundRect">
            <a:avLst>
              <a:gd name="adj" fmla="val 49667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Comprehensible Input</a:t>
            </a:r>
            <a:endParaRPr lang="ko-KR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809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1" grpId="0" animBg="1"/>
      <p:bldP spid="18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0" latinLnBrk="0" hangingPunct="0"/>
            <a:r>
              <a:rPr lang="en-US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We ask questions that allow the child to respond with nods of “yes” or “no”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60319"/>
            <a:ext cx="10515600" cy="3616643"/>
          </a:xfrm>
        </p:spPr>
        <p:txBody>
          <a:bodyPr/>
          <a:lstStyle/>
          <a:p>
            <a:r>
              <a:rPr lang="en-US" dirty="0" smtClean="0"/>
              <a:t>Is this your mother? </a:t>
            </a:r>
          </a:p>
          <a:p>
            <a:endParaRPr lang="en-US" dirty="0"/>
          </a:p>
          <a:p>
            <a:r>
              <a:rPr lang="en-US" dirty="0" smtClean="0"/>
              <a:t>Is it a duck? </a:t>
            </a:r>
          </a:p>
          <a:p>
            <a:endParaRPr lang="en-US" dirty="0"/>
          </a:p>
          <a:p>
            <a:r>
              <a:rPr lang="en-US" dirty="0" smtClean="0"/>
              <a:t>Do you like chocolate?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62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0" latinLnBrk="0" hangingPunct="0"/>
            <a:r>
              <a:rPr lang="en-US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We accept as response facial expressions like </a:t>
            </a:r>
            <a:r>
              <a:rPr lang="en-US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smiles.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60319"/>
            <a:ext cx="10515600" cy="3616643"/>
          </a:xfrm>
        </p:spPr>
        <p:txBody>
          <a:bodyPr/>
          <a:lstStyle/>
          <a:p>
            <a:r>
              <a:rPr lang="en-US" dirty="0" smtClean="0"/>
              <a:t>Eye contact</a:t>
            </a:r>
          </a:p>
          <a:p>
            <a:endParaRPr lang="en-US" dirty="0"/>
          </a:p>
          <a:p>
            <a:r>
              <a:rPr lang="en-US" dirty="0" smtClean="0"/>
              <a:t>Flipping pages along with reading</a:t>
            </a:r>
          </a:p>
          <a:p>
            <a:endParaRPr lang="en-US" dirty="0"/>
          </a:p>
          <a:p>
            <a:r>
              <a:rPr lang="en-US" dirty="0" smtClean="0"/>
              <a:t>Physically helping draw a letter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86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0" latinLnBrk="0" hangingPunct="0"/>
            <a:r>
              <a:rPr lang="en-US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We share a word or two in the child’s </a:t>
            </a:r>
            <a:r>
              <a:rPr lang="en-US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language.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60319"/>
            <a:ext cx="10515600" cy="3616643"/>
          </a:xfrm>
        </p:spPr>
        <p:txBody>
          <a:bodyPr/>
          <a:lstStyle/>
          <a:p>
            <a:r>
              <a:rPr lang="en-US" dirty="0" smtClean="0"/>
              <a:t>Students appreciate the effort </a:t>
            </a:r>
          </a:p>
          <a:p>
            <a:endParaRPr lang="en-US" dirty="0"/>
          </a:p>
          <a:p>
            <a:r>
              <a:rPr lang="en-US" dirty="0" smtClean="0"/>
              <a:t>Connection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91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0" latinLnBrk="0" hangingPunct="0"/>
            <a:r>
              <a:rPr lang="en-US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We ask the child to teach us words in their language.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60319"/>
            <a:ext cx="10515600" cy="361664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96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5 stages of second language acquisition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322" y="-130627"/>
            <a:ext cx="10052243" cy="7539183"/>
          </a:xfrm>
          <a:prstGeom prst="rect">
            <a:avLst/>
          </a:prstGeom>
          <a:noFill/>
          <a:effectLst>
            <a:glow rad="914400">
              <a:schemeClr val="tx1">
                <a:alpha val="93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5 stages of second language acquisitio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290" y="-93306"/>
            <a:ext cx="4254759" cy="2646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252411" y="3409406"/>
            <a:ext cx="2356912" cy="2356912"/>
          </a:xfrm>
          <a:prstGeom prst="ellipse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387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0" latinLnBrk="0" hangingPunct="0"/>
            <a:r>
              <a:rPr lang="en-US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Many children draw pictures of their family, and we ask for </a:t>
            </a:r>
            <a:r>
              <a:rPr lang="en-US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details</a:t>
            </a:r>
            <a:r>
              <a:rPr lang="en-US" i="1" dirty="0" smtClean="0"/>
              <a:t>.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60319"/>
            <a:ext cx="10515600" cy="3616643"/>
          </a:xfrm>
        </p:spPr>
        <p:txBody>
          <a:bodyPr/>
          <a:lstStyle/>
          <a:p>
            <a:r>
              <a:rPr lang="en-US" dirty="0" smtClean="0"/>
              <a:t>Point and ask</a:t>
            </a:r>
          </a:p>
          <a:p>
            <a:endParaRPr lang="en-US" dirty="0"/>
          </a:p>
          <a:p>
            <a:r>
              <a:rPr lang="en-US" dirty="0" smtClean="0"/>
              <a:t>First words in Silent Phase are often related to family.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22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0" latinLnBrk="0" hangingPunct="0"/>
            <a:r>
              <a:rPr lang="en-US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We watch the child on the </a:t>
            </a:r>
            <a:r>
              <a:rPr lang="en-US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playground.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60319"/>
            <a:ext cx="10515600" cy="3616643"/>
          </a:xfrm>
        </p:spPr>
        <p:txBody>
          <a:bodyPr/>
          <a:lstStyle/>
          <a:p>
            <a:r>
              <a:rPr lang="en-US" dirty="0" smtClean="0"/>
              <a:t>Early words can present themselves in play.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08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12315"/>
          </a:xfrm>
        </p:spPr>
        <p:txBody>
          <a:bodyPr>
            <a:normAutofit/>
          </a:bodyPr>
          <a:lstStyle/>
          <a:p>
            <a:pPr algn="ctr" eaLnBrk="0" latinLnBrk="0" hangingPunct="0"/>
            <a:r>
              <a:rPr lang="en-US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We ask children to mime the action of what they are trying to convey using their bodies to communicate.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60319"/>
            <a:ext cx="10515600" cy="3616643"/>
          </a:xfrm>
        </p:spPr>
        <p:txBody>
          <a:bodyPr/>
          <a:lstStyle/>
          <a:p>
            <a:r>
              <a:rPr lang="en-US" dirty="0" smtClean="0"/>
              <a:t>Non-verbal cues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96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0" latinLnBrk="0" hangingPunct="0"/>
            <a:r>
              <a:rPr lang="en-US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We ask the child to draw a picture of what they are trying to tell us.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60319"/>
            <a:ext cx="10515600" cy="3616643"/>
          </a:xfrm>
        </p:spPr>
        <p:txBody>
          <a:bodyPr/>
          <a:lstStyle/>
          <a:p>
            <a:r>
              <a:rPr lang="en-US" dirty="0" smtClean="0"/>
              <a:t>Communication without speaking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64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756400" y="5524500"/>
            <a:ext cx="4089400" cy="13335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ectangle 3"/>
          <p:cNvSpPr/>
          <p:nvPr/>
        </p:nvSpPr>
        <p:spPr>
          <a:xfrm>
            <a:off x="1250971" y="5524500"/>
            <a:ext cx="4089400" cy="5867400"/>
          </a:xfrm>
          <a:prstGeom prst="rect">
            <a:avLst/>
          </a:prstGeom>
          <a:solidFill>
            <a:srgbClr val="4A206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524000" y="5635704"/>
            <a:ext cx="35433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 smtClean="0"/>
              <a:t>Receptive</a:t>
            </a:r>
            <a:endParaRPr lang="ko-KR" altLang="en-US" sz="6600" dirty="0"/>
          </a:p>
        </p:txBody>
      </p:sp>
      <p:sp>
        <p:nvSpPr>
          <p:cNvPr id="3" name="TextBox 2"/>
          <p:cNvSpPr txBox="1"/>
          <p:nvPr/>
        </p:nvSpPr>
        <p:spPr>
          <a:xfrm>
            <a:off x="6845300" y="5635704"/>
            <a:ext cx="42487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 smtClean="0"/>
              <a:t>Productive  </a:t>
            </a:r>
            <a:endParaRPr lang="ko-KR" altLang="en-US" sz="6600" dirty="0"/>
          </a:p>
        </p:txBody>
      </p:sp>
    </p:spTree>
    <p:extLst>
      <p:ext uri="{BB962C8B-B14F-4D97-AF65-F5344CB8AC3E}">
        <p14:creationId xmlns:p14="http://schemas.microsoft.com/office/powerpoint/2010/main" val="366942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-2.5E-6 -0.6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603188"/>
          </a:xfrm>
        </p:spPr>
        <p:txBody>
          <a:bodyPr anchor="ctr">
            <a:normAutofit/>
          </a:bodyPr>
          <a:lstStyle/>
          <a:p>
            <a:r>
              <a:rPr lang="en-US" altLang="ko-KR" sz="7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Pointing (Identification) Games</a:t>
            </a:r>
            <a:endParaRPr lang="ko-KR" altLang="en-US" sz="72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2676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6101" y="368300"/>
            <a:ext cx="1122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 smtClean="0"/>
              <a:t>Shows understanding w/o speaking </a:t>
            </a:r>
            <a:endParaRPr lang="ko-KR" altLang="en-US" sz="6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0312" y1="12400" x2="21583" y2="68000"/>
                        <a14:foregroundMark x1="24460" y1="14000" x2="16307" y2="73600"/>
                        <a14:foregroundMark x1="74341" y1="33200" x2="86091" y2="33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218" y="2154333"/>
            <a:ext cx="5990566" cy="359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8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yt3.ggpht.com/a/AGF-l78bWrq4obbuChs8CrHHhDHrIEkfZunq30MhBw=s176-c-k-c0x00ffffff-no-rj-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4" y="1803399"/>
            <a:ext cx="2765425" cy="27654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140200" y="1803399"/>
            <a:ext cx="75184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Chaser</a:t>
            </a:r>
            <a:endParaRPr lang="ko-KR" alt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140200" y="4283074"/>
            <a:ext cx="7518400" cy="1655762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800" dirty="0">
                <a:hlinkClick r:id="rId3"/>
              </a:rPr>
              <a:t>https://www.youtube.com/results?search_query=chaser+the+border+collie</a:t>
            </a:r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16104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ser the Dog Shows Off Her Smarts to Neil deGrasse Tyson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930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6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603188"/>
          </a:xfrm>
        </p:spPr>
        <p:txBody>
          <a:bodyPr anchor="ctr">
            <a:normAutofit/>
          </a:bodyPr>
          <a:lstStyle/>
          <a:p>
            <a:r>
              <a:rPr lang="en-US" altLang="ko-KR" sz="7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How many? </a:t>
            </a:r>
            <a:endParaRPr lang="ko-KR" altLang="en-US" sz="72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4897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1400" y="1943100"/>
            <a:ext cx="23330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 smtClean="0"/>
              <a:t>Why? </a:t>
            </a:r>
            <a:endParaRPr lang="ko-KR" altLang="en-US" sz="6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1464" r="4160" b="9253"/>
          <a:stretch/>
        </p:blipFill>
        <p:spPr>
          <a:xfrm>
            <a:off x="6443003" y="2081545"/>
            <a:ext cx="4290646" cy="476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9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background plai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2510"/>
            <a:ext cx="12192000" cy="802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giraffe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880" y="2521688"/>
            <a:ext cx="974658" cy="146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Image result for elephant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52" y="3137516"/>
            <a:ext cx="1365040" cy="137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Image result for elephant 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984" y="1808017"/>
            <a:ext cx="638313" cy="69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Image result for elephant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3340" y="2581572"/>
            <a:ext cx="766050" cy="52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Image result for elephant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798" y="2760491"/>
            <a:ext cx="641558" cy="78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Image result for zebra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039" y="3667087"/>
            <a:ext cx="961964" cy="63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Image result for zebra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812" y="3103138"/>
            <a:ext cx="585901" cy="47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" name="Picture 20" descr="Image result for zebra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605" y="2977609"/>
            <a:ext cx="603712" cy="48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4" name="Picture 24" descr="Image result for zebra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390" y="3428769"/>
            <a:ext cx="1058661" cy="84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8" name="Picture 28" descr="Image result for zebra clipar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3865" y="3895239"/>
            <a:ext cx="1349506" cy="119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0" name="Picture 30" descr="Image result for tiger 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46" y="274296"/>
            <a:ext cx="873125" cy="77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2" name="Picture 32" descr="Image result for tiger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186" y="5093970"/>
            <a:ext cx="1993565" cy="92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6" name="Picture 36" descr="Image result for lion 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403" y="2953706"/>
            <a:ext cx="1056174" cy="78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8" name="Picture 38" descr="Image result for eagle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525" y="499246"/>
            <a:ext cx="1529669" cy="98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0" name="Picture 40" descr="Image result for eagle 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482" y="1050203"/>
            <a:ext cx="541770" cy="72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2" name="Picture 42" descr="Image result for eagle 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446"/>
            <a:ext cx="708025" cy="57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4" name="Picture 44" descr="Image result for rhino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406" y="3679716"/>
            <a:ext cx="1317331" cy="98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6" name="Picture 46" descr="Image result for rhino 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022" y="2883600"/>
            <a:ext cx="759316" cy="38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8" name="Picture 48" descr="Image result for rhino 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294" y="3129684"/>
            <a:ext cx="650657" cy="57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0" name="Picture 50" descr="Image result for tortoise 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128" y="4512668"/>
            <a:ext cx="943552" cy="67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2" name="Picture 52" descr="Image result for panda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32" y="3384173"/>
            <a:ext cx="1333719" cy="88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4" name="Picture 54" descr="Image result for panda 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372" y="3685158"/>
            <a:ext cx="1015423" cy="76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6" name="Picture 56" descr="Image result for hippo png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970" y="4262576"/>
            <a:ext cx="1698380" cy="94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8" name="Picture 58" descr="Image result for bear 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353" y="3240988"/>
            <a:ext cx="1030424" cy="82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4" name="Picture 34" descr="Image result for tiger 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758" y="3963221"/>
            <a:ext cx="709705" cy="100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0" name="Picture 60" descr="Image result for bear 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124" y="3872791"/>
            <a:ext cx="1409267" cy="117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2" name="Picture 62" descr="Image result for bear 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4" y="4127621"/>
            <a:ext cx="2683172" cy="178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4" name="Picture 64" descr="Image result for crocodile 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513" y="5383878"/>
            <a:ext cx="2421674" cy="135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6" name="Picture 66" descr="Image result for kangaroos 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943" y="2686431"/>
            <a:ext cx="1766652" cy="13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6" descr="Image result for kangaroos 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751" y="2869468"/>
            <a:ext cx="1922120" cy="141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6" descr="Image result for kangaroos 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397" y="2538437"/>
            <a:ext cx="1766652" cy="13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6" descr="Image result for kangaroos pn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19" y="3166993"/>
            <a:ext cx="2121895" cy="156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mage result for giraffe pn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524" y="2395069"/>
            <a:ext cx="2036287" cy="254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6" descr="Image result for kangaroos pn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80608" y="2810510"/>
            <a:ext cx="1553541" cy="13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8" name="Picture 68" descr="Image result for penguin pn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566" y="4533824"/>
            <a:ext cx="1991499" cy="149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0" name="Picture 70" descr="Image result for frog pn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01" y="5897844"/>
            <a:ext cx="1005809" cy="65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2" name="Picture 72" descr="Image result for frog pn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63916" y="5032348"/>
            <a:ext cx="536027" cy="35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8" name="Picture 78" descr="Image result for gorilla p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572" y="4512668"/>
            <a:ext cx="1317837" cy="131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0" name="Picture 80" descr="Image result for snake png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771" y="4441863"/>
            <a:ext cx="669994" cy="51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2" name="Picture 82" descr="Image result for snake pn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042" y="5096986"/>
            <a:ext cx="1632912" cy="53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6" name="Picture 76" descr="Image result for gorilla png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643" y="4452367"/>
            <a:ext cx="3926716" cy="25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4" name="Picture 84" descr="Image result for snake png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661" y="5208245"/>
            <a:ext cx="1568119" cy="196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6" name="Picture 86" descr="Image result for black snake png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44" y="4256299"/>
            <a:ext cx="716079" cy="55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8" name="Picture 88" descr="Image result for black snake pn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127" y="4127621"/>
            <a:ext cx="518683" cy="40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0" name="Picture 90" descr="Image result for tiger png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59" y="5292820"/>
            <a:ext cx="4048125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1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603188"/>
          </a:xfrm>
        </p:spPr>
        <p:txBody>
          <a:bodyPr anchor="ctr">
            <a:normAutofit/>
          </a:bodyPr>
          <a:lstStyle/>
          <a:p>
            <a:r>
              <a:rPr lang="en-US" altLang="ko-KR" sz="7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Find the Action</a:t>
            </a:r>
            <a:endParaRPr lang="ko-KR" altLang="en-US" sz="72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1024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12" descr="http://images.clipartpanda.com/movie-night-popcorn-clipart-4TbRqEaTg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734" y="4916437"/>
            <a:ext cx="1110168" cy="88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4" descr="http://www.clker.com/cliparts/d/e/2/8/11949846071340700778car_ride_ganson.svg.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4" y="571270"/>
            <a:ext cx="1568946" cy="104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http://fitforafeast.com/images/recipes-cook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954" y="2007438"/>
            <a:ext cx="1208387" cy="143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6" descr="http://www.psychalive.org/wp-content/uploads/2010/06/kids-watch-TV-300x199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781" y="4244918"/>
            <a:ext cx="1865451" cy="123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pngimg.com/upload/guitar_PNG335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146" y="3564082"/>
            <a:ext cx="1009186" cy="121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images.clipartpanda.com/listen-to-music-clipart-nTX85keLc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146" y="4703022"/>
            <a:ext cx="874337" cy="87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upload.wikimedia.org/wikipedia/commons/thumb/b/b0/Running_icon_-_Noun_Project_17825.svg/1024px-Running_icon_-_Noun_Project_17825.sv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43" y="3627052"/>
            <a:ext cx="1473857" cy="147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seilerpianousa.com/wp-content/uploads/2013/04/SE-278-hi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572" y="5493"/>
            <a:ext cx="1104937" cy="94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://www.emofaces.com/png/200/emoticons/readi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276" y="148182"/>
            <a:ext cx="1052438" cy="122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 descr="http://images.clipartpanda.com/genre-clipart-writing-girl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37" y="589805"/>
            <a:ext cx="1524502" cy="127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plainicon.com/dboard/userprod/2805_fce53/prod_thumb/plainicon.com-43980-512px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373" y="5332032"/>
            <a:ext cx="1429072" cy="142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woolstonclub.co.nz/portals/94/crossed_racquets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594" y="4579072"/>
            <a:ext cx="1414895" cy="133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41.media.tumblr.com/f9e907c76aa98d630a468f287cede4b5/tumblr_o2jba7mYko1v8rqito1_1280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869" y="1584517"/>
            <a:ext cx="1609877" cy="107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lijsoccer.com/images/soccerBall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926" y="1408751"/>
            <a:ext cx="1111591" cy="112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s://upload.wikimedia.org/wikipedia/en/1/1e/Baseball_%28crop%29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122" y="796605"/>
            <a:ext cx="893306" cy="8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http://previews.123rf.com/images/milagli/milagli1208/milagli120800006/14815507-Badminton-Stock-Vector-badminton-racket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189" y="4670344"/>
            <a:ext cx="1235813" cy="89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ltmhs.ca/images/blog/41-homework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574" y="5243519"/>
            <a:ext cx="1509959" cy="154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images.clipartpanda.com/stand-up-clipart-stand_up-CT.png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57" y="5291831"/>
            <a:ext cx="943705" cy="145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://curt.hearmeforever.com/wp-content/uploads/2014/11/img-flying-man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77" y="-108552"/>
            <a:ext cx="1911486" cy="95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http://www.vfchiro.com/wp-content/uploads/2014/08/sitting.jpg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508" y="5233032"/>
            <a:ext cx="1570904" cy="157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http://www.sriveenavani.com/courses/images/violin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8" y="1989480"/>
            <a:ext cx="1333068" cy="133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https://upload.wikimedia.org/wikipedia/commons/0/05/Yo_Pal_Hal_Elrod_Jumping.jpg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804" y="2082472"/>
            <a:ext cx="1541585" cy="137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8" descr="http://resources2.news.com.au/images/2012/07/10/1226422/725854-smiling.jpg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405" y="5753927"/>
            <a:ext cx="1982595" cy="111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3.bp.blogspot.com/_P-Qq1L9TbEI/ShuLgYNgx5I/AAAAAAAAAMQ/VBtAB2ohnN0/s400/bicycle-kid.png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95" y="3265233"/>
            <a:ext cx="1374767" cy="116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http://cdn.sheknows.com/articles/eating-soup.jpg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1F6FA"/>
              </a:clrFrom>
              <a:clrTo>
                <a:srgbClr val="F1F6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677" y="3205773"/>
            <a:ext cx="1549127" cy="145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https://cchalk.files.wordpress.com/2012/06/swing_dancers_cut_out_cropped.jpg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269" y="290750"/>
            <a:ext cx="1403471" cy="153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http://media.mercola.com/ImageServer/Public/2010/November/girl-eating-chicken-118.jpg"/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658" y="-68543"/>
            <a:ext cx="1326712" cy="132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https://pixabay.com/static/uploads/photo/2014/04/03/00/39/ice-cream-308972_960_720.png"/>
          <p:cNvPicPr>
            <a:picLocks noChangeAspect="1" noChangeArrowheads="1"/>
          </p:cNvPicPr>
          <p:nvPr/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432" y="57745"/>
            <a:ext cx="1466998" cy="133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 descr="https://www.mrpizza.me/_upload/products/14566833785907420332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117" y="267082"/>
            <a:ext cx="1434624" cy="72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0" descr="http://pngimg.com/upload/burger_sandwich_PNG4114.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47" y="3482063"/>
            <a:ext cx="1178361" cy="92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://moodleshare.org/pluginfile.php/7169/mod_page/content/1/Artist.jp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802" y="3186759"/>
            <a:ext cx="1500456" cy="132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thecoolvegetarian.com/blog/wp-content/uploads/2011/04/cartoon-snoring-saidaonline.gif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637" y="4512719"/>
            <a:ext cx="1549177" cy="95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http://www.snopes.com/crime/graphics/crybaby.jpg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904" y="2779263"/>
            <a:ext cx="1960537" cy="127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2" descr="http://cleaningyourroomandotherstories.weebly.com/uploads/2/4/7/7/2477312/3100975.jpg?335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959" y="5493423"/>
            <a:ext cx="1461761" cy="97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4" descr="http://worldartsme.com/images/clean-bedroom-clipart-1.jp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070" y="5607775"/>
            <a:ext cx="1349752" cy="125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6" descr="http://www.picgifs.com/job-graphics/job-graphics/window-cleaner/glazenwassers25.jpg"/>
          <p:cNvPicPr>
            <a:picLocks noChangeAspect="1" noChangeArrowheads="1"/>
          </p:cNvPicPr>
          <p:nvPr/>
        </p:nvPicPr>
        <p:blipFill>
          <a:blip r:embed="rId3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906" y="2282615"/>
            <a:ext cx="1354424" cy="123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http://i.istockimg.com/file_thumbview_approve/160023/3/stock-photo-160023-fist-full-of-dollars.jpg"/>
          <p:cNvPicPr>
            <a:picLocks noChangeAspect="1" noChangeArrowheads="1"/>
          </p:cNvPicPr>
          <p:nvPr/>
        </p:nvPicPr>
        <p:blipFill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637" y="815035"/>
            <a:ext cx="1756935" cy="173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http://2.bp.blogspot.com/-bIT05JDzkpQ/U5oU2uSEIyI/AAAAAAAAJA0/Y7Mocud-LOI/s1600/smiley-brushing-teeth.png"/>
          <p:cNvPicPr>
            <a:picLocks noChangeAspect="1" noChangeArrowheads="1"/>
          </p:cNvPicPr>
          <p:nvPr/>
        </p:nvPicPr>
        <p:blipFill>
          <a:blip r:embed="rId3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304" y="760272"/>
            <a:ext cx="1356135" cy="135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http://www.eastwindsorbowl.com/assets/open-bowling-strike88990.jpg"/>
          <p:cNvPicPr>
            <a:picLocks noChangeAspect="1" noChangeArrowheads="1"/>
          </p:cNvPicPr>
          <p:nvPr/>
        </p:nvPicPr>
        <p:blipFill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795" y="1045484"/>
            <a:ext cx="1675018" cy="128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0" descr="http://columbiaspectator.com/sites/default/files/wash-hands-no-germs_0.jpg"/>
          <p:cNvPicPr>
            <a:picLocks noChangeAspect="1" noChangeArrowheads="1"/>
          </p:cNvPicPr>
          <p:nvPr/>
        </p:nvPicPr>
        <p:blipFill>
          <a:blip r:embed="rId4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556" y="5321334"/>
            <a:ext cx="1079852" cy="145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http://elearningfeeds.com/wp-content/uploads/2014/02/open+window.jpg"/>
          <p:cNvPicPr>
            <a:picLocks noChangeAspect="1" noChangeArrowheads="1"/>
          </p:cNvPicPr>
          <p:nvPr/>
        </p:nvPicPr>
        <p:blipFill>
          <a:blip r:embed="rId4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987" y="2674303"/>
            <a:ext cx="1556933" cy="155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http://1.bp.blogspot.com/-Vjb4aZnNWJ4/VcwNMS267rI/AAAAAAAACCQ/Aol70zdu-wI/s1600/la_photo.png"/>
          <p:cNvPicPr>
            <a:picLocks noChangeAspect="1" noChangeArrowheads="1"/>
          </p:cNvPicPr>
          <p:nvPr/>
        </p:nvPicPr>
        <p:blipFill>
          <a:blip r:embed="rId4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629" y="47245"/>
            <a:ext cx="1233430" cy="135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http://images.clipartpanda.com/fighting-clipart-eiMrGr6in.gif"/>
          <p:cNvPicPr>
            <a:picLocks noChangeAspect="1" noChangeArrowheads="1"/>
          </p:cNvPicPr>
          <p:nvPr/>
        </p:nvPicPr>
        <p:blipFill>
          <a:blip r:embed="rId4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680" y="5594817"/>
            <a:ext cx="1535964" cy="125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https://beamingnotes.com/wp-content/uploads/2013/06/make-me-laugh-d884e93a2b0d0bcae52ee11e89e2c30c7c5f0a50-s51.jpg"/>
          <p:cNvPicPr>
            <a:picLocks noChangeAspect="1" noChangeArrowheads="1"/>
          </p:cNvPicPr>
          <p:nvPr/>
        </p:nvPicPr>
        <p:blipFill>
          <a:blip r:embed="rId4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" y="3073840"/>
            <a:ext cx="1361714" cy="10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http://www.adventurous-soul.com/wp-content/uploads/2006/10/go-home.gif"/>
          <p:cNvPicPr>
            <a:picLocks noChangeAspect="1" noChangeArrowheads="1"/>
          </p:cNvPicPr>
          <p:nvPr/>
        </p:nvPicPr>
        <p:blipFill>
          <a:blip r:embed="rId4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482" y="31107"/>
            <a:ext cx="1807845" cy="111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2" descr="http://4.bp.blogspot.com/-6-nj5irgRJE/UzJGDeS3MUI/AAAAAAAABoQ/Pkyiq7SZCp8/s1600/front+kick.gif"/>
          <p:cNvPicPr>
            <a:picLocks noChangeAspect="1" noChangeArrowheads="1"/>
          </p:cNvPicPr>
          <p:nvPr/>
        </p:nvPicPr>
        <p:blipFill>
          <a:blip r:embed="rId4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845" y="1698958"/>
            <a:ext cx="1233385" cy="139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4" descr="http://www.electromusic.co.uk/images/D/vml-01.jpg"/>
          <p:cNvPicPr>
            <a:picLocks noChangeAspect="1" noChangeArrowheads="1"/>
          </p:cNvPicPr>
          <p:nvPr/>
        </p:nvPicPr>
        <p:blipFill>
          <a:blip r:embed="rId4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580" y="1110786"/>
            <a:ext cx="1542747" cy="119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6" descr="https://cupidhug.files.wordpress.com/2011/01/hugskisses3.jpg"/>
          <p:cNvPicPr>
            <a:picLocks noChangeAspect="1" noChangeArrowheads="1"/>
          </p:cNvPicPr>
          <p:nvPr/>
        </p:nvPicPr>
        <p:blipFill>
          <a:blip r:embed="rId4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305" y="1046411"/>
            <a:ext cx="1079473" cy="152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ttp://hhsadvocate.com/wp-content/uploads/2014/11/dodge.png"/>
          <p:cNvPicPr>
            <a:picLocks noChangeAspect="1" noChangeArrowheads="1"/>
          </p:cNvPicPr>
          <p:nvPr/>
        </p:nvPicPr>
        <p:blipFill>
          <a:blip r:embed="rId5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58" y="4441851"/>
            <a:ext cx="1061948" cy="132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images.clipartpanda.com/group-of-people-talking-clipart-aTe6g4RT4.png"/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932" y="3869297"/>
            <a:ext cx="1249544" cy="107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www.prepcasts.com/wp-content/uploads/2014/04/BasketballStockImage.jpg"/>
          <p:cNvPicPr>
            <a:picLocks noChangeAspect="1" noChangeArrowheads="1"/>
          </p:cNvPicPr>
          <p:nvPr/>
        </p:nvPicPr>
        <p:blipFill>
          <a:blip r:embed="rId5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418" y="1698958"/>
            <a:ext cx="1108834" cy="113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http://classroomclipart.com/images/gallery/Clipart/Sports/Swimming_Clipart/TN_boy-swimming-clipart-6224.jpg"/>
          <p:cNvPicPr>
            <a:picLocks noChangeAspect="1" noChangeArrowheads="1"/>
          </p:cNvPicPr>
          <p:nvPr/>
        </p:nvPicPr>
        <p:blipFill>
          <a:blip r:embed="rId5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185" y="2373852"/>
            <a:ext cx="1524700" cy="114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s://edspace.american.edu/perf683/wp-content/uploads/sites/392/2015/10/robot.png"/>
          <p:cNvPicPr>
            <a:picLocks noChangeAspect="1" noChangeArrowheads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816" y="591730"/>
            <a:ext cx="1047361" cy="123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stylenoted.com/wp-content/uploads/2015/12/42-23826702.jpg"/>
          <p:cNvPicPr>
            <a:picLocks noChangeAspect="1" noChangeArrowheads="1"/>
          </p:cNvPicPr>
          <p:nvPr/>
        </p:nvPicPr>
        <p:blipFill>
          <a:blip r:embed="rId5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633" y="4135736"/>
            <a:ext cx="1682402" cy="111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http://www.dynachemproducts.com/wp-content/uploads/2015/07/cleaning-lady.png"/>
          <p:cNvPicPr>
            <a:picLocks noChangeAspect="1" noChangeArrowheads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721" y="2999563"/>
            <a:ext cx="1754495" cy="116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http://i.telegraph.co.uk/multimedia/archive/00979/drinking-water-460_979746c.jpg"/>
          <p:cNvPicPr>
            <a:picLocks noChangeAspect="1" noChangeArrowheads="1"/>
          </p:cNvPicPr>
          <p:nvPr/>
        </p:nvPicPr>
        <p:blipFill>
          <a:blip r:embed="rId57">
            <a:clrChange>
              <a:clrFrom>
                <a:srgbClr val="FBFCF7"/>
              </a:clrFrom>
              <a:clrTo>
                <a:srgbClr val="FBFC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204" y="3519495"/>
            <a:ext cx="1602601" cy="131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8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603188"/>
          </a:xfrm>
        </p:spPr>
        <p:txBody>
          <a:bodyPr anchor="ctr">
            <a:normAutofit/>
          </a:bodyPr>
          <a:lstStyle/>
          <a:p>
            <a:r>
              <a:rPr lang="en-US" altLang="ko-KR" sz="7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Fruit Basket</a:t>
            </a:r>
            <a:endParaRPr lang="ko-KR" altLang="en-US" sz="72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7185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Color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Have the students color in their fruit basket using unique colors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4320"/>
            <a:ext cx="6317673" cy="440368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255" y="2486864"/>
            <a:ext cx="6110745" cy="437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1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Play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Choose a color and a fruit at random.  </a:t>
            </a:r>
          </a:p>
          <a:p>
            <a:endParaRPr lang="en-US" dirty="0"/>
          </a:p>
          <a:p>
            <a:r>
              <a:rPr lang="en-US" altLang="ko-KR" dirty="0" smtClean="0"/>
              <a:t>Script: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What is it?  </a:t>
            </a:r>
          </a:p>
          <a:p>
            <a:pPr lvl="1"/>
            <a:r>
              <a:rPr lang="en-US" dirty="0" smtClean="0">
                <a:solidFill>
                  <a:srgbClr val="00B0F0"/>
                </a:solidFill>
              </a:rPr>
              <a:t>It’s a ________.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What color is it?</a:t>
            </a:r>
          </a:p>
          <a:p>
            <a:pPr lvl="1"/>
            <a:r>
              <a:rPr lang="en-US" dirty="0" smtClean="0">
                <a:solidFill>
                  <a:srgbClr val="00B0F0"/>
                </a:solidFill>
              </a:rPr>
              <a:t>It’s _________.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smtClean="0">
                <a:solidFill>
                  <a:srgbClr val="00B0F0"/>
                </a:solidFill>
              </a:rPr>
              <a:t>  It’s a _________ __________.</a:t>
            </a:r>
          </a:p>
        </p:txBody>
      </p:sp>
    </p:spTree>
    <p:extLst>
      <p:ext uri="{BB962C8B-B14F-4D97-AF65-F5344CB8AC3E}">
        <p14:creationId xmlns:p14="http://schemas.microsoft.com/office/powerpoint/2010/main" val="150058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44000" y="360919"/>
            <a:ext cx="2750127" cy="13255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/>
              <a:t>Score</a:t>
            </a:r>
            <a:endParaRPr lang="en-US" dirty="0"/>
          </a:p>
        </p:txBody>
      </p:sp>
      <p:pic>
        <p:nvPicPr>
          <p:cNvPr id="1026" name="Picture 2" descr="Image result for color page fru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518" y="0"/>
            <a:ext cx="8967355" cy="697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9144000" y="1686482"/>
            <a:ext cx="2750127" cy="47143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99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ser the Dog Shows Off Her Smarts to Neil deGrasse Tyson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7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603188"/>
          </a:xfrm>
        </p:spPr>
        <p:txBody>
          <a:bodyPr anchor="ctr">
            <a:normAutofit/>
          </a:bodyPr>
          <a:lstStyle/>
          <a:p>
            <a:r>
              <a:rPr lang="en-US" altLang="ko-KR" sz="7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Simon Says</a:t>
            </a:r>
            <a:endParaRPr lang="ko-KR" altLang="en-US" sz="72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5298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603188"/>
          </a:xfrm>
        </p:spPr>
        <p:txBody>
          <a:bodyPr anchor="ctr">
            <a:normAutofit/>
          </a:bodyPr>
          <a:lstStyle/>
          <a:p>
            <a:r>
              <a:rPr lang="en-US" altLang="ko-KR" sz="7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Coloring Bingo</a:t>
            </a:r>
            <a:endParaRPr lang="ko-KR" altLang="en-US" sz="72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0312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" y="5349240"/>
            <a:ext cx="11750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/>
              <a:t>Silent phase is not shyness. </a:t>
            </a:r>
            <a:endParaRPr lang="ko-KR" alt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0" y="1064260"/>
            <a:ext cx="5583937" cy="37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6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505308" y="2544792"/>
            <a:ext cx="6314538" cy="1768417"/>
          </a:xfrm>
        </p:spPr>
        <p:txBody>
          <a:bodyPr>
            <a:prstTxWarp prst="textStop">
              <a:avLst/>
            </a:prstTxWarp>
            <a:noAutofit/>
          </a:bodyPr>
          <a:lstStyle/>
          <a:p>
            <a:pPr algn="ctr"/>
            <a:r>
              <a:rPr lang="en-US" sz="1400" dirty="0" smtClean="0">
                <a:blipFill>
                  <a:blip r:embed="rId2"/>
                  <a:tile tx="0" ty="0" sx="100000" sy="100000" flip="none" algn="tl"/>
                </a:blipFill>
                <a:latin typeface="Chiller" panose="04020404031007020602" pitchFamily="82" charset="0"/>
              </a:rPr>
              <a:t>Color Bingo</a:t>
            </a:r>
            <a:endParaRPr lang="en-US" sz="1400" dirty="0">
              <a:blipFill>
                <a:blip r:embed="rId2"/>
                <a:tile tx="0" ty="0" sx="100000" sy="100000" flip="none" algn="tl"/>
              </a:blipFill>
              <a:latin typeface="Chiller" panose="04020404031007020602" pitchFamily="8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64310" y="0"/>
            <a:ext cx="6858000" cy="685800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4710023" y="0"/>
            <a:ext cx="8626" cy="68580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064362" y="0"/>
            <a:ext cx="8626" cy="68580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418701" y="0"/>
            <a:ext cx="8626" cy="68580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820505" y="0"/>
            <a:ext cx="8626" cy="68580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364311" y="4038600"/>
            <a:ext cx="6857999" cy="238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364311" y="5448300"/>
            <a:ext cx="6857999" cy="238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364311" y="2631283"/>
            <a:ext cx="6857999" cy="238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364309" y="1314450"/>
            <a:ext cx="6857999" cy="238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276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takethepen.net/wp-content/uploads/2013/02/img405.jpg?w=22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37073" y="-1218703"/>
            <a:ext cx="6843085" cy="931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01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silent phase e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476" y="304800"/>
            <a:ext cx="6342316" cy="6210300"/>
          </a:xfrm>
          <a:prstGeom prst="rect">
            <a:avLst/>
          </a:prstGeom>
          <a:noFill/>
          <a:effectLst>
            <a:glow rad="12065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85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603188"/>
          </a:xfrm>
        </p:spPr>
        <p:txBody>
          <a:bodyPr anchor="ctr">
            <a:normAutofit/>
          </a:bodyPr>
          <a:lstStyle/>
          <a:p>
            <a:r>
              <a:rPr lang="en-US" altLang="ko-KR" sz="7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Early Language Emergence </a:t>
            </a:r>
            <a:endParaRPr lang="ko-KR" altLang="en-US" sz="72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2602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6100" y="368300"/>
            <a:ext cx="95690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600" dirty="0" smtClean="0"/>
              <a:t>Make a List of Early Words</a:t>
            </a:r>
            <a:endParaRPr lang="ko-KR" altLang="en-US" sz="6000" dirty="0"/>
          </a:p>
        </p:txBody>
      </p:sp>
    </p:spTree>
    <p:extLst>
      <p:ext uri="{BB962C8B-B14F-4D97-AF65-F5344CB8AC3E}">
        <p14:creationId xmlns:p14="http://schemas.microsoft.com/office/powerpoint/2010/main" val="344929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6100" y="368300"/>
            <a:ext cx="956903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600" dirty="0" smtClean="0"/>
              <a:t>Early Language Emergence:</a:t>
            </a:r>
          </a:p>
          <a:p>
            <a:endParaRPr lang="en-US" altLang="ko-KR" sz="4400" dirty="0" smtClean="0"/>
          </a:p>
          <a:p>
            <a:pPr lvl="1"/>
            <a:r>
              <a:rPr lang="en-US" altLang="ko-KR" sz="4400" dirty="0" smtClean="0"/>
              <a:t>Yes / No (understanding) </a:t>
            </a:r>
          </a:p>
          <a:p>
            <a:pPr lvl="1"/>
            <a:r>
              <a:rPr lang="en-US" altLang="ko-KR" sz="4400" dirty="0" smtClean="0"/>
              <a:t>Is it ________?  </a:t>
            </a:r>
          </a:p>
          <a:p>
            <a:pPr lvl="1"/>
            <a:r>
              <a:rPr lang="en-US" altLang="ko-KR" sz="4400" dirty="0" smtClean="0"/>
              <a:t>It is…  It’s not… </a:t>
            </a:r>
            <a:endParaRPr lang="ko-KR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9369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603188"/>
          </a:xfrm>
        </p:spPr>
        <p:txBody>
          <a:bodyPr anchor="ctr">
            <a:normAutofit/>
          </a:bodyPr>
          <a:lstStyle/>
          <a:p>
            <a:r>
              <a:rPr lang="en-US" altLang="ko-KR" sz="7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Eye Spy</a:t>
            </a:r>
            <a:endParaRPr lang="ko-KR" altLang="en-US" sz="72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2931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603188"/>
          </a:xfrm>
        </p:spPr>
        <p:txBody>
          <a:bodyPr anchor="ctr">
            <a:normAutofit/>
          </a:bodyPr>
          <a:lstStyle/>
          <a:p>
            <a:r>
              <a:rPr lang="en-US" altLang="ko-KR" sz="7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What’s This? </a:t>
            </a:r>
            <a:endParaRPr lang="ko-KR" altLang="en-US" sz="72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8197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cliparts.co/cliparts/6ip/5G7/6ip5G775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6447"/>
            <a:ext cx="12192000" cy="633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직선 연결선 4"/>
          <p:cNvCxnSpPr/>
          <p:nvPr/>
        </p:nvCxnSpPr>
        <p:spPr>
          <a:xfrm>
            <a:off x="6096000" y="5922335"/>
            <a:ext cx="0" cy="9356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>
            <a:off x="0" y="5932967"/>
            <a:ext cx="12192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직사각형 8"/>
          <p:cNvSpPr/>
          <p:nvPr/>
        </p:nvSpPr>
        <p:spPr>
          <a:xfrm>
            <a:off x="191386" y="6060558"/>
            <a:ext cx="4614530" cy="6698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ln w="0"/>
                <a:solidFill>
                  <a:schemeClr val="bg2">
                    <a:lumMod val="75000"/>
                  </a:schemeClr>
                </a:solidFill>
              </a:rPr>
              <a:t>Player 1 </a:t>
            </a:r>
            <a:endParaRPr lang="en-US" sz="3200" b="1" dirty="0">
              <a:ln w="0"/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096000" y="6065873"/>
            <a:ext cx="4614530" cy="6698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ln w="0"/>
                <a:solidFill>
                  <a:schemeClr val="bg2">
                    <a:lumMod val="75000"/>
                  </a:schemeClr>
                </a:solidFill>
              </a:rPr>
              <a:t>Player 2 </a:t>
            </a:r>
            <a:endParaRPr lang="en-US" sz="3200" b="1" dirty="0">
              <a:ln w="0"/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07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How</a:t>
            </a:r>
            <a:r>
              <a:rPr lang="ko-KR" alt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ko-K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to Play:  </a:t>
            </a:r>
            <a:endParaRPr lang="ko-KR" alt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One student asks, “What’s this?” and points to an item.  </a:t>
            </a:r>
          </a:p>
          <a:p>
            <a:endParaRPr lang="en-US" altLang="ko-KR" dirty="0"/>
          </a:p>
          <a:p>
            <a:r>
              <a:rPr lang="en-US" altLang="ko-KR" dirty="0" smtClean="0"/>
              <a:t>The other student will answer, “It’s a ________.”  </a:t>
            </a:r>
            <a:br>
              <a:rPr lang="en-US" altLang="ko-KR" dirty="0" smtClean="0"/>
            </a:br>
            <a:r>
              <a:rPr lang="en-US" altLang="ko-KR" dirty="0" smtClean="0"/>
              <a:t>(The first student can check if it is true.)</a:t>
            </a:r>
          </a:p>
          <a:p>
            <a:pPr lvl="1"/>
            <a:r>
              <a:rPr lang="en-US" altLang="ko-KR" dirty="0" smtClean="0"/>
              <a:t>True = 1 point</a:t>
            </a:r>
          </a:p>
          <a:p>
            <a:pPr lvl="1"/>
            <a:r>
              <a:rPr lang="en-US" altLang="ko-KR" dirty="0" smtClean="0"/>
              <a:t>False = 0 points</a:t>
            </a:r>
          </a:p>
          <a:p>
            <a:endParaRPr lang="en-US" altLang="ko-KR" dirty="0"/>
          </a:p>
          <a:p>
            <a:r>
              <a:rPr lang="en-US" altLang="ko-KR" dirty="0" smtClean="0"/>
              <a:t>Then switch the roles. 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8332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" y="5349240"/>
            <a:ext cx="11750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/>
              <a:t>Silent phase is not incomprehension. </a:t>
            </a:r>
            <a:endParaRPr lang="ko-KR" altLang="en-US" sz="6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310" y="831532"/>
            <a:ext cx="5676900" cy="383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7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603188"/>
          </a:xfrm>
        </p:spPr>
        <p:txBody>
          <a:bodyPr anchor="ctr">
            <a:normAutofit/>
          </a:bodyPr>
          <a:lstStyle/>
          <a:p>
            <a:r>
              <a:rPr lang="en-US" altLang="ko-KR" sz="7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Revealing Games</a:t>
            </a:r>
            <a:endParaRPr lang="ko-KR" altLang="en-US" sz="72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Oval 2">
            <a:hlinkClick r:id="rId2" action="ppaction://hlinkpres?slideindex=1&amp;slidetitle="/>
          </p:cNvPr>
          <p:cNvSpPr/>
          <p:nvPr/>
        </p:nvSpPr>
        <p:spPr>
          <a:xfrm>
            <a:off x="10795518" y="5589037"/>
            <a:ext cx="998375" cy="100770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PPT</a:t>
            </a:r>
            <a:endParaRPr lang="ko-KR" alt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464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603188"/>
          </a:xfrm>
        </p:spPr>
        <p:txBody>
          <a:bodyPr anchor="ctr">
            <a:normAutofit/>
          </a:bodyPr>
          <a:lstStyle/>
          <a:p>
            <a:r>
              <a:rPr lang="en-US" altLang="ko-KR" sz="7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Pizza Artist </a:t>
            </a:r>
            <a:endParaRPr lang="ko-KR" altLang="en-US" sz="72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Oval 2">
            <a:hlinkClick r:id="rId2" action="ppaction://hlinkpres?slideindex=1&amp;slidetitle="/>
          </p:cNvPr>
          <p:cNvSpPr/>
          <p:nvPr/>
        </p:nvSpPr>
        <p:spPr>
          <a:xfrm>
            <a:off x="10422293" y="5365102"/>
            <a:ext cx="1147665" cy="11103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PPT</a:t>
            </a:r>
            <a:endParaRPr lang="ko-KR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544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9919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ko-KR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Choose a Song</a:t>
            </a:r>
            <a:endParaRPr lang="ko-KR" alt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496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" y="5349240"/>
            <a:ext cx="11750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/>
              <a:t>500 words</a:t>
            </a:r>
            <a:endParaRPr lang="ko-KR" altLang="en-US" sz="6000" dirty="0"/>
          </a:p>
        </p:txBody>
      </p:sp>
      <p:pic>
        <p:nvPicPr>
          <p:cNvPr id="1026" name="Picture 2" descr="Image result for first words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005E84"/>
              </a:clrFrom>
              <a:clrTo>
                <a:srgbClr val="005E8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77" b="10827"/>
          <a:stretch/>
        </p:blipFill>
        <p:spPr bwMode="auto">
          <a:xfrm>
            <a:off x="3080385" y="1079157"/>
            <a:ext cx="6000750" cy="340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46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659459"/>
          </a:xfrm>
        </p:spPr>
        <p:txBody>
          <a:bodyPr anchor="ctr">
            <a:normAutofit/>
          </a:bodyPr>
          <a:lstStyle/>
          <a:p>
            <a:r>
              <a:rPr lang="en-US" altLang="ko-KR" sz="7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During Silent Phase</a:t>
            </a:r>
            <a:endParaRPr lang="ko-KR" altLang="en-US" sz="72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238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6100" y="368300"/>
            <a:ext cx="77067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 smtClean="0"/>
              <a:t>Exposure to Language</a:t>
            </a:r>
            <a:endParaRPr lang="ko-KR" altLang="en-US" sz="6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30" y="1872981"/>
            <a:ext cx="9486900" cy="4772025"/>
          </a:xfrm>
          <a:prstGeom prst="rect">
            <a:avLst/>
          </a:prstGeom>
          <a:effectLst>
            <a:glow rad="596900">
              <a:schemeClr val="tx1"/>
            </a:glow>
          </a:effectLst>
        </p:spPr>
      </p:pic>
    </p:spTree>
    <p:extLst>
      <p:ext uri="{BB962C8B-B14F-4D97-AF65-F5344CB8AC3E}">
        <p14:creationId xmlns:p14="http://schemas.microsoft.com/office/powerpoint/2010/main" val="79127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6100" y="368300"/>
            <a:ext cx="602120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 smtClean="0"/>
              <a:t>Gaining Meaning</a:t>
            </a:r>
            <a:endParaRPr lang="ko-KR" altLang="en-US" sz="6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060" y="2489982"/>
            <a:ext cx="7563065" cy="395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9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</TotalTime>
  <Words>383</Words>
  <Application>Microsoft Office PowerPoint</Application>
  <PresentationFormat>Widescreen</PresentationFormat>
  <Paragraphs>99</Paragraphs>
  <Slides>52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HY견고딕</vt:lpstr>
      <vt:lpstr>맑은 고딕</vt:lpstr>
      <vt:lpstr>Arial</vt:lpstr>
      <vt:lpstr>Calibri</vt:lpstr>
      <vt:lpstr>Calibri Light</vt:lpstr>
      <vt:lpstr>Chiller</vt:lpstr>
      <vt:lpstr>Office Theme</vt:lpstr>
      <vt:lpstr>Silent Phase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During Silent Phase</vt:lpstr>
      <vt:lpstr>PowerPoint Presentation</vt:lpstr>
      <vt:lpstr>PowerPoint Presentation</vt:lpstr>
      <vt:lpstr>PowerPoint Presentation</vt:lpstr>
      <vt:lpstr>PowerPoint Presentation</vt:lpstr>
      <vt:lpstr>Forcing Students Out of Silent Phase</vt:lpstr>
      <vt:lpstr>PowerPoint Presentation</vt:lpstr>
      <vt:lpstr>Silent Phase Advice</vt:lpstr>
      <vt:lpstr>PowerPoint Presentation</vt:lpstr>
      <vt:lpstr>We ask questions that allow the child to respond with nods of “yes” or “no”</vt:lpstr>
      <vt:lpstr>We accept as response facial expressions like smiles.</vt:lpstr>
      <vt:lpstr>We share a word or two in the child’s language.</vt:lpstr>
      <vt:lpstr>We ask the child to teach us words in their language.</vt:lpstr>
      <vt:lpstr>Many children draw pictures of their family, and we ask for details.</vt:lpstr>
      <vt:lpstr>We watch the child on the playground.</vt:lpstr>
      <vt:lpstr>We ask children to mime the action of what they are trying to convey using their bodies to communicate.</vt:lpstr>
      <vt:lpstr>We ask the child to draw a picture of what they are trying to tell us.</vt:lpstr>
      <vt:lpstr>PowerPoint Presentation</vt:lpstr>
      <vt:lpstr>Pointing (Identification) Games</vt:lpstr>
      <vt:lpstr>PowerPoint Presentation</vt:lpstr>
      <vt:lpstr>PowerPoint Presentation</vt:lpstr>
      <vt:lpstr>PowerPoint Presentation</vt:lpstr>
      <vt:lpstr>How many? </vt:lpstr>
      <vt:lpstr>PowerPoint Presentation</vt:lpstr>
      <vt:lpstr>Find the Action</vt:lpstr>
      <vt:lpstr>PowerPoint Presentation</vt:lpstr>
      <vt:lpstr>Fruit Basket</vt:lpstr>
      <vt:lpstr>Color </vt:lpstr>
      <vt:lpstr>Play </vt:lpstr>
      <vt:lpstr>Score</vt:lpstr>
      <vt:lpstr>PowerPoint Presentation</vt:lpstr>
      <vt:lpstr>Simon Says</vt:lpstr>
      <vt:lpstr>Coloring Bingo</vt:lpstr>
      <vt:lpstr>Color Bingo</vt:lpstr>
      <vt:lpstr>PowerPoint Presentation</vt:lpstr>
      <vt:lpstr>PowerPoint Presentation</vt:lpstr>
      <vt:lpstr>Early Language Emergence </vt:lpstr>
      <vt:lpstr>PowerPoint Presentation</vt:lpstr>
      <vt:lpstr>PowerPoint Presentation</vt:lpstr>
      <vt:lpstr>Eye Spy</vt:lpstr>
      <vt:lpstr>What’s This? </vt:lpstr>
      <vt:lpstr>PowerPoint Presentation</vt:lpstr>
      <vt:lpstr>How to Play:  </vt:lpstr>
      <vt:lpstr>Revealing Games</vt:lpstr>
      <vt:lpstr>Pizza Artist </vt:lpstr>
      <vt:lpstr>Choose a Song</vt:lpstr>
    </vt:vector>
  </TitlesOfParts>
  <Company>공주교대컴퓨터과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Silent Phase</dc:title>
  <dc:creator>user</dc:creator>
  <cp:lastModifiedBy>user</cp:lastModifiedBy>
  <cp:revision>20</cp:revision>
  <dcterms:created xsi:type="dcterms:W3CDTF">2019-11-27T03:47:46Z</dcterms:created>
  <dcterms:modified xsi:type="dcterms:W3CDTF">2019-11-28T01:31:24Z</dcterms:modified>
</cp:coreProperties>
</file>