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256" r:id="rId3"/>
    <p:sldId id="264" r:id="rId4"/>
    <p:sldId id="260" r:id="rId5"/>
    <p:sldId id="261" r:id="rId6"/>
    <p:sldId id="262" r:id="rId7"/>
    <p:sldId id="263" r:id="rId8"/>
    <p:sldId id="266" r:id="rId9"/>
    <p:sldId id="265" r:id="rId10"/>
    <p:sldId id="267" r:id="rId11"/>
    <p:sldId id="268" r:id="rId12"/>
    <p:sldId id="257" r:id="rId13"/>
    <p:sldId id="258" r:id="rId14"/>
    <p:sldId id="271" r:id="rId15"/>
    <p:sldId id="259" r:id="rId16"/>
    <p:sldId id="269" r:id="rId17"/>
    <p:sldId id="270" r:id="rId18"/>
    <p:sldId id="273" r:id="rId19"/>
    <p:sldId id="274" r:id="rId20"/>
    <p:sldId id="275" r:id="rId21"/>
    <p:sldId id="322" r:id="rId22"/>
    <p:sldId id="277" r:id="rId23"/>
    <p:sldId id="278" r:id="rId24"/>
    <p:sldId id="279" r:id="rId25"/>
    <p:sldId id="276" r:id="rId26"/>
    <p:sldId id="280" r:id="rId27"/>
    <p:sldId id="281" r:id="rId28"/>
    <p:sldId id="282" r:id="rId29"/>
    <p:sldId id="283" r:id="rId30"/>
    <p:sldId id="289" r:id="rId31"/>
    <p:sldId id="290" r:id="rId32"/>
    <p:sldId id="291" r:id="rId33"/>
    <p:sldId id="292" r:id="rId34"/>
    <p:sldId id="308" r:id="rId35"/>
    <p:sldId id="309" r:id="rId36"/>
    <p:sldId id="310" r:id="rId37"/>
    <p:sldId id="311" r:id="rId38"/>
    <p:sldId id="312" r:id="rId39"/>
    <p:sldId id="313"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17" r:id="rId56"/>
    <p:sldId id="318" r:id="rId57"/>
    <p:sldId id="319" r:id="rId58"/>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9" autoAdjust="0"/>
    <p:restoredTop sz="96433" autoAdjust="0"/>
  </p:normalViewPr>
  <p:slideViewPr>
    <p:cSldViewPr>
      <p:cViewPr varScale="1">
        <p:scale>
          <a:sx n="97" d="100"/>
          <a:sy n="97" d="100"/>
        </p:scale>
        <p:origin x="96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309319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1891342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154781"/>
            <a:ext cx="2057400" cy="329088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54781"/>
            <a:ext cx="6019800" cy="329088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1879503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426218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146156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2206178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2096801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31779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379576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2649511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4661C1F-4092-4174-8EED-7381106EE9F0}" type="datetimeFigureOut">
              <a:rPr lang="ko-KR" altLang="en-US" smtClean="0"/>
              <a:t>2019-10-31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279986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661C1F-4092-4174-8EED-7381106EE9F0}" type="datetimeFigureOut">
              <a:rPr lang="ko-KR" altLang="en-US" smtClean="0"/>
              <a:t>2019-10-31</a:t>
            </a:fld>
            <a:endParaRPr lang="ko-KR" altLang="en-US"/>
          </a:p>
        </p:txBody>
      </p:sp>
      <p:sp>
        <p:nvSpPr>
          <p:cNvPr id="5" name="바닥글 개체 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5C243F5-58AE-450B-A81B-A85A66FB23EB}" type="slidenum">
              <a:rPr lang="ko-KR" altLang="en-US" smtClean="0"/>
              <a:t>‹#›</a:t>
            </a:fld>
            <a:endParaRPr lang="ko-KR" altLang="en-US"/>
          </a:p>
        </p:txBody>
      </p:sp>
    </p:spTree>
    <p:extLst>
      <p:ext uri="{BB962C8B-B14F-4D97-AF65-F5344CB8AC3E}">
        <p14:creationId xmlns:p14="http://schemas.microsoft.com/office/powerpoint/2010/main" val="2824183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RWO2UQ4MW7U"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37.xml"/><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slide" Target="slide31.xml"/><Relationship Id="rId2" Type="http://schemas.openxmlformats.org/officeDocument/2006/relationships/slide" Target="slide34.xml"/><Relationship Id="rId16" Type="http://schemas.openxmlformats.org/officeDocument/2006/relationships/slide" Target="slide55.xml"/><Relationship Id="rId1" Type="http://schemas.openxmlformats.org/officeDocument/2006/relationships/slideLayout" Target="../slideLayouts/slideLayout2.xml"/><Relationship Id="rId6" Type="http://schemas.openxmlformats.org/officeDocument/2006/relationships/slide" Target="slide40.xml"/><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slide" Target="slide49.xml"/><Relationship Id="rId10" Type="http://schemas.openxmlformats.org/officeDocument/2006/relationships/slide" Target="slide52.xml"/><Relationship Id="rId4" Type="http://schemas.openxmlformats.org/officeDocument/2006/relationships/slide" Target="slide28.xml"/><Relationship Id="rId9" Type="http://schemas.openxmlformats.org/officeDocument/2006/relationships/image" Target="../media/image36.png"/><Relationship Id="rId14" Type="http://schemas.openxmlformats.org/officeDocument/2006/relationships/slide" Target="slide4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A8lztr1tu4o"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ko-KR" altLang="en-US"/>
          </a:p>
        </p:txBody>
      </p:sp>
      <p:sp>
        <p:nvSpPr>
          <p:cNvPr id="3" name="Subtitle 2"/>
          <p:cNvSpPr>
            <a:spLocks noGrp="1"/>
          </p:cNvSpPr>
          <p:nvPr>
            <p:ph type="subTitle" idx="1"/>
          </p:nvPr>
        </p:nvSpPr>
        <p:spPr/>
        <p:txBody>
          <a:bodyPr/>
          <a:lstStyle/>
          <a:p>
            <a:endParaRPr lang="ko-KR" altLang="en-US"/>
          </a:p>
        </p:txBody>
      </p:sp>
      <p:sp>
        <p:nvSpPr>
          <p:cNvPr id="4" name="Rectangle 3"/>
          <p:cNvSpPr/>
          <p:nvPr/>
        </p:nvSpPr>
        <p:spPr>
          <a:xfrm>
            <a:off x="0" y="0"/>
            <a:ext cx="9144000" cy="514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sz="1350"/>
          </a:p>
        </p:txBody>
      </p:sp>
      <p:cxnSp>
        <p:nvCxnSpPr>
          <p:cNvPr id="10" name="Straight Connector 9"/>
          <p:cNvCxnSpPr/>
          <p:nvPr/>
        </p:nvCxnSpPr>
        <p:spPr>
          <a:xfrm>
            <a:off x="0" y="1087394"/>
            <a:ext cx="9144000" cy="0"/>
          </a:xfrm>
          <a:prstGeom prst="line">
            <a:avLst/>
          </a:prstGeom>
          <a:ln w="57150" cmpd="tri"/>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p:nvCxnSpPr>
        <p:spPr>
          <a:xfrm>
            <a:off x="3465" y="4048804"/>
            <a:ext cx="9144000" cy="0"/>
          </a:xfrm>
          <a:prstGeom prst="line">
            <a:avLst/>
          </a:prstGeom>
          <a:ln w="57150" cmpd="tri"/>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911311" y="547255"/>
            <a:ext cx="7321379" cy="404899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3000" dirty="0"/>
              <a:t>“He listened like a cactus drinks the rain.”</a:t>
            </a:r>
          </a:p>
          <a:p>
            <a:pPr algn="ctr"/>
            <a:r>
              <a:rPr lang="en-US" altLang="ko-KR" sz="3000" dirty="0"/>
              <a:t>- </a:t>
            </a:r>
            <a:r>
              <a:rPr lang="en-US" altLang="ko-KR" sz="4950" dirty="0" err="1">
                <a:latin typeface="Palace Script MT" panose="030303020206070C0B05" pitchFamily="66" charset="0"/>
              </a:rPr>
              <a:t>Laini</a:t>
            </a:r>
            <a:r>
              <a:rPr lang="en-US" altLang="ko-KR" sz="4950" dirty="0">
                <a:latin typeface="Palace Script MT" panose="030303020206070C0B05" pitchFamily="66" charset="0"/>
              </a:rPr>
              <a:t> Taylor</a:t>
            </a:r>
            <a:endParaRPr lang="ko-KR" altLang="en-US" sz="4950" dirty="0">
              <a:latin typeface="Palace Script MT" panose="030303020206070C0B05" pitchFamily="66" charset="0"/>
            </a:endParaRPr>
          </a:p>
        </p:txBody>
      </p:sp>
    </p:spTree>
    <p:extLst>
      <p:ext uri="{BB962C8B-B14F-4D97-AF65-F5344CB8AC3E}">
        <p14:creationId xmlns:p14="http://schemas.microsoft.com/office/powerpoint/2010/main" val="2733348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rgbClr val="7030A0"/>
                </a:solidFill>
              </a:rPr>
              <a:t>Electric Sense </a:t>
            </a:r>
            <a:endParaRPr lang="ko-KR" altLang="en-US" dirty="0">
              <a:solidFill>
                <a:srgbClr val="7030A0"/>
              </a:solidFill>
            </a:endParaRPr>
          </a:p>
        </p:txBody>
      </p:sp>
      <p:sp>
        <p:nvSpPr>
          <p:cNvPr id="3" name="내용 개체 틀 2"/>
          <p:cNvSpPr>
            <a:spLocks noGrp="1"/>
          </p:cNvSpPr>
          <p:nvPr>
            <p:ph idx="1"/>
          </p:nvPr>
        </p:nvSpPr>
        <p:spPr/>
        <p:txBody>
          <a:bodyPr/>
          <a:lstStyle/>
          <a:p>
            <a:endParaRPr lang="ko-KR" altLang="en-US"/>
          </a:p>
        </p:txBody>
      </p:sp>
      <p:pic>
        <p:nvPicPr>
          <p:cNvPr id="9218" name="Picture 2" descr="The Shark's Electric S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730785"/>
            <a:ext cx="9180512" cy="341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767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rgbClr val="7030A0"/>
                </a:solidFill>
              </a:rPr>
              <a:t>Magnetic Sense </a:t>
            </a:r>
            <a:endParaRPr lang="ko-KR" altLang="en-US" dirty="0">
              <a:solidFill>
                <a:srgbClr val="7030A0"/>
              </a:solidFill>
            </a:endParaRPr>
          </a:p>
        </p:txBody>
      </p:sp>
      <p:pic>
        <p:nvPicPr>
          <p:cNvPr id="10242" name="Picture 2" descr="Image result for magnetic field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75606"/>
            <a:ext cx="6408712" cy="343361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pigeon gif"/>
          <p:cNvPicPr>
            <a:picLocks noChangeAspect="1" noChangeArrowheads="1" noCrop="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696" y="1995686"/>
            <a:ext cx="1420274" cy="153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9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2500" fill="hold"/>
                                        <p:tgtEl>
                                          <p:spTgt spid="10244"/>
                                        </p:tgtEl>
                                        <p:attrNameLst>
                                          <p:attrName>ppt_x</p:attrName>
                                        </p:attrNameLst>
                                      </p:cBhvr>
                                      <p:tavLst>
                                        <p:tav tm="0">
                                          <p:val>
                                            <p:strVal val="1+#ppt_w/2"/>
                                          </p:val>
                                        </p:tav>
                                        <p:tav tm="100000">
                                          <p:val>
                                            <p:strVal val="#ppt_x"/>
                                          </p:val>
                                        </p:tav>
                                      </p:tavLst>
                                    </p:anim>
                                    <p:anim calcmode="lin" valueType="num">
                                      <p:cBhvr additive="base">
                                        <p:cTn id="8" dur="2500" fill="hold"/>
                                        <p:tgtEl>
                                          <p:spTgt spid="102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75000"/>
                  </a:schemeClr>
                </a:solidFill>
              </a:rPr>
              <a:t>Face blindness  </a:t>
            </a:r>
            <a:endParaRPr lang="ko-KR" altLang="en-US" dirty="0">
              <a:solidFill>
                <a:schemeClr val="accent2">
                  <a:lumMod val="75000"/>
                </a:schemeClr>
              </a:solidFill>
            </a:endParaRPr>
          </a:p>
        </p:txBody>
      </p:sp>
      <p:sp>
        <p:nvSpPr>
          <p:cNvPr id="3" name="내용 개체 틀 2"/>
          <p:cNvSpPr>
            <a:spLocks noGrp="1"/>
          </p:cNvSpPr>
          <p:nvPr>
            <p:ph idx="1"/>
          </p:nvPr>
        </p:nvSpPr>
        <p:spPr>
          <a:xfrm>
            <a:off x="457200" y="1275606"/>
            <a:ext cx="8229600" cy="3394472"/>
          </a:xfrm>
        </p:spPr>
        <p:txBody>
          <a:bodyPr/>
          <a:lstStyle/>
          <a:p>
            <a:r>
              <a:rPr lang="en-US" altLang="ko-KR" b="1" dirty="0" smtClean="0"/>
              <a:t>Prosopagnosia</a:t>
            </a:r>
            <a:r>
              <a:rPr lang="en-US" altLang="ko-KR" dirty="0" smtClean="0"/>
              <a:t>, or face blindness is the inability to recognize familiar faces.  </a:t>
            </a:r>
          </a:p>
          <a:p>
            <a:endParaRPr lang="en-US" altLang="ko-KR" dirty="0"/>
          </a:p>
          <a:p>
            <a:r>
              <a:rPr lang="en-US" altLang="ko-KR" dirty="0" smtClean="0"/>
              <a:t>You may not be able to recognize your own face.  </a:t>
            </a:r>
            <a:endParaRPr lang="ko-KR" altLang="en-US" dirty="0"/>
          </a:p>
        </p:txBody>
      </p:sp>
      <p:pic>
        <p:nvPicPr>
          <p:cNvPr id="4098" name="Picture 2" descr="Image result for blank 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990" y="3363838"/>
            <a:ext cx="1779662" cy="177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084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75000"/>
                  </a:schemeClr>
                </a:solidFill>
              </a:rPr>
              <a:t>Face blindness </a:t>
            </a:r>
            <a:endParaRPr lang="ko-KR" altLang="en-US" dirty="0">
              <a:solidFill>
                <a:schemeClr val="accent2">
                  <a:lumMod val="75000"/>
                </a:schemeClr>
              </a:solidFill>
            </a:endParaRPr>
          </a:p>
        </p:txBody>
      </p:sp>
      <p:sp>
        <p:nvSpPr>
          <p:cNvPr id="3" name="내용 개체 틀 2"/>
          <p:cNvSpPr>
            <a:spLocks noGrp="1"/>
          </p:cNvSpPr>
          <p:nvPr>
            <p:ph idx="1"/>
          </p:nvPr>
        </p:nvSpPr>
        <p:spPr/>
        <p:txBody>
          <a:bodyPr>
            <a:normAutofit fontScale="70000" lnSpcReduction="20000"/>
          </a:bodyPr>
          <a:lstStyle/>
          <a:p>
            <a:pPr marL="0" indent="0">
              <a:buNone/>
            </a:pPr>
            <a:r>
              <a:rPr lang="en-US" altLang="ko-KR" dirty="0" smtClean="0"/>
              <a:t>	Face blindness makes it difficult for people to recognize the faces of others they have met before.  In extreme cases, a person with face blindness may not even recognize family members.  Furthermore, sufferers can’t easily imagine people’s appearance in their minds.  Focusing on non-facial clues, such as hairstyles and voices, help them to recognize others.  One problem often experienced by these people is the inability to distinguish one actor from another in movies, making it difficult to follow the plot.  Face blindness often follows brain damage such as a stroke.  Some cases, however, seem to be genetic.  </a:t>
            </a:r>
            <a:endParaRPr lang="ko-KR" altLang="en-US" dirty="0"/>
          </a:p>
        </p:txBody>
      </p:sp>
    </p:spTree>
    <p:extLst>
      <p:ext uri="{BB962C8B-B14F-4D97-AF65-F5344CB8AC3E}">
        <p14:creationId xmlns:p14="http://schemas.microsoft.com/office/powerpoint/2010/main" val="2801740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7544" y="1046829"/>
            <a:ext cx="8229600" cy="857250"/>
          </a:xfrm>
        </p:spPr>
        <p:txBody>
          <a:bodyPr>
            <a:noAutofit/>
          </a:bodyPr>
          <a:lstStyle/>
          <a:p>
            <a:r>
              <a:rPr lang="en-US" altLang="ko-KR" sz="4800" dirty="0" smtClean="0"/>
              <a:t>How does face blindness affect sufferers?  </a:t>
            </a:r>
            <a:endParaRPr lang="ko-KR" altLang="en-US" sz="4800" dirty="0"/>
          </a:p>
        </p:txBody>
      </p:sp>
      <p:sp>
        <p:nvSpPr>
          <p:cNvPr id="4" name="제목 1"/>
          <p:cNvSpPr txBox="1">
            <a:spLocks/>
          </p:cNvSpPr>
          <p:nvPr/>
        </p:nvSpPr>
        <p:spPr>
          <a:xfrm>
            <a:off x="467544" y="2427734"/>
            <a:ext cx="8229600" cy="857250"/>
          </a:xfrm>
          <a:prstGeom prst="rect">
            <a:avLst/>
          </a:prstGeom>
        </p:spPr>
        <p:txBody>
          <a:bodyPr vert="horz" lIns="91440" tIns="45720" rIns="91440" bIns="45720" rtlCol="0" anchor="ctr">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4000" dirty="0" smtClean="0">
                <a:solidFill>
                  <a:srgbClr val="0070C0"/>
                </a:solidFill>
              </a:rPr>
              <a:t>It is difficult to recognize faces of people they met before.  </a:t>
            </a:r>
            <a:endParaRPr lang="ko-KR" altLang="en-US" sz="4000" dirty="0">
              <a:solidFill>
                <a:srgbClr val="0070C0"/>
              </a:solidFill>
            </a:endParaRPr>
          </a:p>
        </p:txBody>
      </p:sp>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475045"/>
            <a:ext cx="32385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77992" y="1072354"/>
            <a:ext cx="8229600" cy="857250"/>
          </a:xfrm>
        </p:spPr>
        <p:txBody>
          <a:bodyPr>
            <a:noAutofit/>
          </a:bodyPr>
          <a:lstStyle/>
          <a:p>
            <a:r>
              <a:rPr lang="en-US" altLang="ko-KR" dirty="0" smtClean="0"/>
              <a:t>How can sufferers recognize people?   </a:t>
            </a:r>
            <a:endParaRPr lang="ko-KR" altLang="en-US" dirty="0"/>
          </a:p>
        </p:txBody>
      </p:sp>
      <p:sp>
        <p:nvSpPr>
          <p:cNvPr id="4" name="제목 1"/>
          <p:cNvSpPr txBox="1">
            <a:spLocks/>
          </p:cNvSpPr>
          <p:nvPr/>
        </p:nvSpPr>
        <p:spPr>
          <a:xfrm>
            <a:off x="467544" y="2427734"/>
            <a:ext cx="8229600" cy="85725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4000" dirty="0" smtClean="0">
                <a:solidFill>
                  <a:srgbClr val="0070C0"/>
                </a:solidFill>
              </a:rPr>
              <a:t>Hairstyles and voices </a:t>
            </a:r>
            <a:endParaRPr lang="ko-KR" altLang="en-US" sz="4000" dirty="0">
              <a:solidFill>
                <a:srgbClr val="0070C0"/>
              </a:solidFill>
            </a:endParaRPr>
          </a:p>
        </p:txBody>
      </p:sp>
      <p:pic>
        <p:nvPicPr>
          <p:cNvPr id="8198"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765" y="2292672"/>
            <a:ext cx="1975169" cy="285082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minimalist famous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 y="2288724"/>
            <a:ext cx="1970452" cy="284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500"/>
                                  </p:stCondLst>
                                  <p:childTnLst>
                                    <p:set>
                                      <p:cBhvr>
                                        <p:cTn id="11" dur="1" fill="hold">
                                          <p:stCondLst>
                                            <p:cond delay="0"/>
                                          </p:stCondLst>
                                        </p:cTn>
                                        <p:tgtEl>
                                          <p:spTgt spid="8200"/>
                                        </p:tgtEl>
                                        <p:attrNameLst>
                                          <p:attrName>style.visibility</p:attrName>
                                        </p:attrNameLst>
                                      </p:cBhvr>
                                      <p:to>
                                        <p:strVal val="visible"/>
                                      </p:to>
                                    </p:set>
                                    <p:anim calcmode="lin" valueType="num">
                                      <p:cBhvr additive="base">
                                        <p:cTn id="12" dur="500" fill="hold"/>
                                        <p:tgtEl>
                                          <p:spTgt spid="8200"/>
                                        </p:tgtEl>
                                        <p:attrNameLst>
                                          <p:attrName>ppt_x</p:attrName>
                                        </p:attrNameLst>
                                      </p:cBhvr>
                                      <p:tavLst>
                                        <p:tav tm="0">
                                          <p:val>
                                            <p:strVal val="#ppt_x"/>
                                          </p:val>
                                        </p:tav>
                                        <p:tav tm="100000">
                                          <p:val>
                                            <p:strVal val="#ppt_x"/>
                                          </p:val>
                                        </p:tav>
                                      </p:tavLst>
                                    </p:anim>
                                    <p:anim calcmode="lin" valueType="num">
                                      <p:cBhvr additive="base">
                                        <p:cTn id="13" dur="500" fill="hold"/>
                                        <p:tgtEl>
                                          <p:spTgt spid="820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500"/>
                                  </p:stCondLst>
                                  <p:childTnLst>
                                    <p:set>
                                      <p:cBhvr>
                                        <p:cTn id="15" dur="1" fill="hold">
                                          <p:stCondLst>
                                            <p:cond delay="0"/>
                                          </p:stCondLst>
                                        </p:cTn>
                                        <p:tgtEl>
                                          <p:spTgt spid="8198"/>
                                        </p:tgtEl>
                                        <p:attrNameLst>
                                          <p:attrName>style.visibility</p:attrName>
                                        </p:attrNameLst>
                                      </p:cBhvr>
                                      <p:to>
                                        <p:strVal val="visible"/>
                                      </p:to>
                                    </p:set>
                                    <p:anim calcmode="lin" valueType="num">
                                      <p:cBhvr additive="base">
                                        <p:cTn id="16" dur="500" fill="hold"/>
                                        <p:tgtEl>
                                          <p:spTgt spid="8198"/>
                                        </p:tgtEl>
                                        <p:attrNameLst>
                                          <p:attrName>ppt_x</p:attrName>
                                        </p:attrNameLst>
                                      </p:cBhvr>
                                      <p:tavLst>
                                        <p:tav tm="0">
                                          <p:val>
                                            <p:strVal val="#ppt_x"/>
                                          </p:val>
                                        </p:tav>
                                        <p:tav tm="100000">
                                          <p:val>
                                            <p:strVal val="#ppt_x"/>
                                          </p:val>
                                        </p:tav>
                                      </p:tavLst>
                                    </p:anim>
                                    <p:anim calcmode="lin" valueType="num">
                                      <p:cBhvr additive="base">
                                        <p:cTn id="17"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67544" y="915566"/>
            <a:ext cx="8229600" cy="857250"/>
          </a:xfrm>
        </p:spPr>
        <p:txBody>
          <a:bodyPr>
            <a:noAutofit/>
          </a:bodyPr>
          <a:lstStyle/>
          <a:p>
            <a:r>
              <a:rPr lang="en-US" altLang="ko-KR" sz="4000" dirty="0" smtClean="0"/>
              <a:t>Why do sufferers have a difficult time following the plot of movies?  </a:t>
            </a:r>
            <a:endParaRPr lang="ko-KR" altLang="en-US" sz="4000" dirty="0"/>
          </a:p>
        </p:txBody>
      </p:sp>
      <p:sp>
        <p:nvSpPr>
          <p:cNvPr id="4" name="제목 1"/>
          <p:cNvSpPr txBox="1">
            <a:spLocks/>
          </p:cNvSpPr>
          <p:nvPr/>
        </p:nvSpPr>
        <p:spPr>
          <a:xfrm>
            <a:off x="467544" y="2427734"/>
            <a:ext cx="7056784" cy="85725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4000" dirty="0" smtClean="0">
                <a:solidFill>
                  <a:srgbClr val="0070C0"/>
                </a:solidFill>
              </a:rPr>
              <a:t>Can’t distinguish actors</a:t>
            </a:r>
            <a:endParaRPr lang="ko-KR" altLang="en-US" sz="4000" dirty="0">
              <a:solidFill>
                <a:srgbClr val="0070C0"/>
              </a:solidFill>
            </a:endParaRPr>
          </a:p>
        </p:txBody>
      </p:sp>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680" y="2211710"/>
            <a:ext cx="2065467" cy="293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out)">
                                      <p:cBhvr>
                                        <p:cTn id="13"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1502123"/>
            <a:ext cx="8229600" cy="857250"/>
          </a:xfrm>
        </p:spPr>
        <p:txBody>
          <a:bodyPr>
            <a:noAutofit/>
          </a:bodyPr>
          <a:lstStyle/>
          <a:p>
            <a:r>
              <a:rPr lang="en-US" altLang="ko-KR" dirty="0" smtClean="0"/>
              <a:t>What is a common way to get face blindness? </a:t>
            </a:r>
            <a:endParaRPr lang="ko-KR" altLang="en-US" dirty="0"/>
          </a:p>
        </p:txBody>
      </p:sp>
      <p:sp>
        <p:nvSpPr>
          <p:cNvPr id="4" name="제목 1"/>
          <p:cNvSpPr txBox="1">
            <a:spLocks/>
          </p:cNvSpPr>
          <p:nvPr/>
        </p:nvSpPr>
        <p:spPr>
          <a:xfrm>
            <a:off x="395536" y="2931790"/>
            <a:ext cx="8229600" cy="85725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sz="4000" dirty="0" smtClean="0">
                <a:solidFill>
                  <a:srgbClr val="0070C0"/>
                </a:solidFill>
              </a:rPr>
              <a:t>Brain damage (stroke) </a:t>
            </a:r>
            <a:endParaRPr lang="ko-KR" altLang="en-US" sz="4000" dirty="0">
              <a:solidFill>
                <a:srgbClr val="0070C0"/>
              </a:solidFill>
            </a:endParaRPr>
          </a:p>
        </p:txBody>
      </p:sp>
      <p:pic>
        <p:nvPicPr>
          <p:cNvPr id="7173" name="Picture 5"/>
          <p:cNvPicPr>
            <a:picLocks noChangeAspect="1" noChangeArrowheads="1"/>
          </p:cNvPicPr>
          <p:nvPr/>
        </p:nvPicPr>
        <p:blipFill>
          <a:blip r:embed="rId2" cstate="print">
            <a:clrChange>
              <a:clrFrom>
                <a:srgbClr val="FFC90E"/>
              </a:clrFrom>
              <a:clrTo>
                <a:srgbClr val="FFC90E">
                  <a:alpha val="0"/>
                </a:srgbClr>
              </a:clrTo>
            </a:clrChange>
            <a:extLst>
              <a:ext uri="{28A0092B-C50C-407E-A947-70E740481C1C}">
                <a14:useLocalDpi xmlns:a14="http://schemas.microsoft.com/office/drawing/2010/main" val="0"/>
              </a:ext>
            </a:extLst>
          </a:blip>
          <a:srcRect/>
          <a:stretch>
            <a:fillRect/>
          </a:stretch>
        </p:blipFill>
        <p:spPr bwMode="auto">
          <a:xfrm>
            <a:off x="6472811" y="3171775"/>
            <a:ext cx="2676153" cy="19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8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fade">
                                      <p:cBhvr>
                                        <p:cTn id="13"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75000"/>
                  </a:schemeClr>
                </a:solidFill>
              </a:rPr>
              <a:t>Can you spot the mistake? </a:t>
            </a:r>
            <a:endParaRPr lang="ko-KR" altLang="en-US" dirty="0">
              <a:solidFill>
                <a:schemeClr val="accent2">
                  <a:lumMod val="75000"/>
                </a:schemeClr>
              </a:solidFill>
            </a:endParaRPr>
          </a:p>
        </p:txBody>
      </p:sp>
      <p:sp>
        <p:nvSpPr>
          <p:cNvPr id="3" name="내용 개체 틀 2"/>
          <p:cNvSpPr>
            <a:spLocks noGrp="1"/>
          </p:cNvSpPr>
          <p:nvPr>
            <p:ph idx="1"/>
          </p:nvPr>
        </p:nvSpPr>
        <p:spPr/>
        <p:txBody>
          <a:bodyPr>
            <a:normAutofit fontScale="70000" lnSpcReduction="20000"/>
          </a:bodyPr>
          <a:lstStyle/>
          <a:p>
            <a:pPr marL="0" indent="0">
              <a:buNone/>
            </a:pPr>
            <a:r>
              <a:rPr lang="en-US" altLang="ko-KR" dirty="0" smtClean="0"/>
              <a:t>	Face blindness makes it difficult for people to recognize the faces of others they have met before.  In extreme cases, a person with face blindness may not even recognize family members.  Furthermore, sufferers can’t easily imagine people’s appearance in their minds.  Focusing on non-facial clues, such as hairstyles and voices, help them to recognize others.  One problem often experienced by these people is the inability to distinguish one actor from another in movies, making it difficult to follow the plot.  Face blindness often follows brain damage such as a stroke.  Some cases, however, seem to be genetic.  </a:t>
            </a:r>
            <a:endParaRPr lang="ko-KR" altLang="en-US" dirty="0"/>
          </a:p>
        </p:txBody>
      </p:sp>
    </p:spTree>
    <p:extLst>
      <p:ext uri="{BB962C8B-B14F-4D97-AF65-F5344CB8AC3E}">
        <p14:creationId xmlns:p14="http://schemas.microsoft.com/office/powerpoint/2010/main" val="809387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75000"/>
                  </a:schemeClr>
                </a:solidFill>
              </a:rPr>
              <a:t>Can you spot the mistake? </a:t>
            </a:r>
            <a:endParaRPr lang="ko-KR" altLang="en-US" dirty="0">
              <a:solidFill>
                <a:schemeClr val="accent2">
                  <a:lumMod val="75000"/>
                </a:schemeClr>
              </a:solidFill>
            </a:endParaRPr>
          </a:p>
        </p:txBody>
      </p:sp>
      <p:sp>
        <p:nvSpPr>
          <p:cNvPr id="3" name="내용 개체 틀 2"/>
          <p:cNvSpPr>
            <a:spLocks noGrp="1"/>
          </p:cNvSpPr>
          <p:nvPr>
            <p:ph idx="1"/>
          </p:nvPr>
        </p:nvSpPr>
        <p:spPr/>
        <p:txBody>
          <a:bodyPr>
            <a:normAutofit fontScale="70000" lnSpcReduction="20000"/>
          </a:bodyPr>
          <a:lstStyle/>
          <a:p>
            <a:pPr marL="0" indent="0">
              <a:buNone/>
            </a:pPr>
            <a:r>
              <a:rPr lang="en-US" altLang="ko-KR" dirty="0" smtClean="0"/>
              <a:t>	Face blindness makes it difficult for people </a:t>
            </a:r>
            <a:r>
              <a:rPr lang="en-US" altLang="ko-KR" b="1" dirty="0" smtClean="0"/>
              <a:t>to recognize</a:t>
            </a:r>
            <a:r>
              <a:rPr lang="en-US" altLang="ko-KR" dirty="0" smtClean="0"/>
              <a:t> the faces of others they have met before.  In extreme cases, a person with face blindness may not even recognize family members.  Furthermore, sufferers can’t </a:t>
            </a:r>
            <a:r>
              <a:rPr lang="en-US" altLang="ko-KR" b="1" dirty="0" smtClean="0"/>
              <a:t>easily</a:t>
            </a:r>
            <a:r>
              <a:rPr lang="en-US" altLang="ko-KR" dirty="0" smtClean="0"/>
              <a:t> imagine people’s appearance in their minds.  Focusing on non-facial clues, such as hairstyles and voices, </a:t>
            </a:r>
            <a:r>
              <a:rPr lang="en-US" altLang="ko-KR" b="1" dirty="0" smtClean="0"/>
              <a:t>help</a:t>
            </a:r>
            <a:r>
              <a:rPr lang="en-US" altLang="ko-KR" dirty="0" smtClean="0"/>
              <a:t> them to recognize others.  One problem often </a:t>
            </a:r>
            <a:r>
              <a:rPr lang="en-US" altLang="ko-KR" b="1" dirty="0" smtClean="0"/>
              <a:t>experienced</a:t>
            </a:r>
            <a:r>
              <a:rPr lang="en-US" altLang="ko-KR" dirty="0" smtClean="0"/>
              <a:t> by these people is the inability to distinguish one actor from another </a:t>
            </a:r>
            <a:r>
              <a:rPr lang="en-US" altLang="ko-KR" smtClean="0"/>
              <a:t>in movies</a:t>
            </a:r>
            <a:r>
              <a:rPr lang="en-US" altLang="ko-KR" dirty="0" smtClean="0"/>
              <a:t>, making it difficult to follow the plot.  Face blindness often follows brain damage such as a stroke.  Some cases, however, seem </a:t>
            </a:r>
            <a:r>
              <a:rPr lang="en-US" altLang="ko-KR" b="1" dirty="0" smtClean="0"/>
              <a:t>to be </a:t>
            </a:r>
            <a:r>
              <a:rPr lang="en-US" altLang="ko-KR" dirty="0" smtClean="0"/>
              <a:t>genetic.  </a:t>
            </a:r>
            <a:endParaRPr lang="ko-KR" altLang="en-US" dirty="0"/>
          </a:p>
        </p:txBody>
      </p:sp>
      <p:sp>
        <p:nvSpPr>
          <p:cNvPr id="4" name="직사각형 3"/>
          <p:cNvSpPr/>
          <p:nvPr/>
        </p:nvSpPr>
        <p:spPr>
          <a:xfrm>
            <a:off x="6444208" y="2499742"/>
            <a:ext cx="720080" cy="3600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1600" dirty="0">
                <a:latin typeface="Arial Unicode MS" pitchFamily="50" charset="-127"/>
                <a:ea typeface="Arial Unicode MS" pitchFamily="50" charset="-127"/>
                <a:cs typeface="Arial Unicode MS" pitchFamily="50" charset="-127"/>
              </a:rPr>
              <a:t>h</a:t>
            </a:r>
            <a:r>
              <a:rPr lang="en-US" altLang="ko-KR" sz="1600" dirty="0" smtClean="0">
                <a:latin typeface="Arial Unicode MS" pitchFamily="50" charset="-127"/>
                <a:ea typeface="Arial Unicode MS" pitchFamily="50" charset="-127"/>
                <a:cs typeface="Arial Unicode MS" pitchFamily="50" charset="-127"/>
              </a:rPr>
              <a:t>elps </a:t>
            </a:r>
            <a:endParaRPr lang="ko-KR" altLang="en-US" sz="1600" dirty="0">
              <a:latin typeface="Arial Unicode MS" pitchFamily="50" charset="-127"/>
              <a:ea typeface="Arial Unicode MS" pitchFamily="50" charset="-127"/>
              <a:cs typeface="Arial Unicode MS" pitchFamily="50" charset="-127"/>
            </a:endParaRPr>
          </a:p>
        </p:txBody>
      </p:sp>
    </p:spTree>
    <p:extLst>
      <p:ext uri="{BB962C8B-B14F-4D97-AF65-F5344CB8AC3E}">
        <p14:creationId xmlns:p14="http://schemas.microsoft.com/office/powerpoint/2010/main" val="4506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face blind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0"/>
            <a:ext cx="10286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p:style>
          <a:lnRef idx="2">
            <a:schemeClr val="accent5"/>
          </a:lnRef>
          <a:fillRef idx="1">
            <a:schemeClr val="lt1"/>
          </a:fillRef>
          <a:effectRef idx="0">
            <a:schemeClr val="accent5"/>
          </a:effectRef>
          <a:fontRef idx="minor">
            <a:schemeClr val="dk1"/>
          </a:fontRef>
        </p:style>
        <p:txBody>
          <a:bodyPr/>
          <a:lstStyle/>
          <a:p>
            <a:r>
              <a:rPr lang="en-US" altLang="ko-KR" dirty="0" smtClean="0"/>
              <a:t>Face Blindness </a:t>
            </a:r>
            <a:endParaRPr lang="ko-KR" altLang="en-US" dirty="0"/>
          </a:p>
        </p:txBody>
      </p:sp>
      <p:sp>
        <p:nvSpPr>
          <p:cNvPr id="5" name="부제목 4"/>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628714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rgbClr val="002060"/>
                </a:solidFill>
              </a:rPr>
              <a:t>Police Lineup </a:t>
            </a:r>
            <a:endParaRPr lang="ko-KR" altLang="en-US" dirty="0">
              <a:solidFill>
                <a:srgbClr val="002060"/>
              </a:solidFill>
            </a:endParaRPr>
          </a:p>
        </p:txBody>
      </p:sp>
      <p:pic>
        <p:nvPicPr>
          <p:cNvPr id="1026" name="Picture 2" descr="Image result for police lineup"/>
          <p:cNvPicPr>
            <a:picLocks noChangeAspect="1" noChangeArrowheads="1"/>
          </p:cNvPicPr>
          <p:nvPr/>
        </p:nvPicPr>
        <p:blipFill>
          <a:blip r:embed="rId2" cstate="print">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18314" y="1059582"/>
            <a:ext cx="7920000" cy="3958746"/>
          </a:xfrm>
          <a:prstGeom prst="rect">
            <a:avLst/>
          </a:prstGeom>
          <a:noFill/>
          <a:extLst>
            <a:ext uri="{909E8E84-426E-40DD-AFC4-6F175D3DCCD1}">
              <a14:hiddenFill xmlns:a14="http://schemas.microsoft.com/office/drawing/2010/main">
                <a:solidFill>
                  <a:srgbClr val="FFFFFF"/>
                </a:solidFill>
              </a14:hiddenFill>
            </a:ext>
          </a:extLst>
        </p:spPr>
      </p:pic>
      <p:sp>
        <p:nvSpPr>
          <p:cNvPr id="5" name="내용 개체 틀 2"/>
          <p:cNvSpPr>
            <a:spLocks noGrp="1"/>
          </p:cNvSpPr>
          <p:nvPr>
            <p:ph idx="1"/>
          </p:nvPr>
        </p:nvSpPr>
        <p:spPr>
          <a:xfrm>
            <a:off x="395536" y="3003798"/>
            <a:ext cx="8229600" cy="1227583"/>
          </a:xfrm>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altLang="ko-KR" dirty="0">
                <a:hlinkClick r:id="rId3"/>
              </a:rPr>
              <a:t>https://</a:t>
            </a:r>
            <a:r>
              <a:rPr lang="en-US" altLang="ko-KR" dirty="0" smtClean="0">
                <a:hlinkClick r:id="rId3"/>
              </a:rPr>
              <a:t>www.youtube.com/watch?v=RWO2UQ4MW7U</a:t>
            </a:r>
            <a:endParaRPr lang="en-US" altLang="ko-KR" dirty="0" smtClean="0"/>
          </a:p>
          <a:p>
            <a:pPr marL="0" indent="0" algn="ctr">
              <a:buNone/>
            </a:pPr>
            <a:endParaRPr lang="en-US" altLang="ko-KR" dirty="0"/>
          </a:p>
        </p:txBody>
      </p:sp>
    </p:spTree>
    <p:extLst>
      <p:ext uri="{BB962C8B-B14F-4D97-AF65-F5344CB8AC3E}">
        <p14:creationId xmlns:p14="http://schemas.microsoft.com/office/powerpoint/2010/main" val="281660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25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125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rain Games- Eyewitness Inaccuracy Source Monitoring Error and Misinformation Effec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0" y="0"/>
            <a:ext cx="9143239" cy="5143072"/>
          </a:xfrm>
          <a:prstGeom prst="rect">
            <a:avLst/>
          </a:prstGeom>
        </p:spPr>
      </p:pic>
    </p:spTree>
    <p:extLst>
      <p:ext uri="{BB962C8B-B14F-4D97-AF65-F5344CB8AC3E}">
        <p14:creationId xmlns:p14="http://schemas.microsoft.com/office/powerpoint/2010/main" val="327892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922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내용 개체 틀 2"/>
          <p:cNvSpPr txBox="1">
            <a:spLocks/>
          </p:cNvSpPr>
          <p:nvPr/>
        </p:nvSpPr>
        <p:spPr>
          <a:xfrm>
            <a:off x="1835696" y="3147814"/>
            <a:ext cx="6264696" cy="61379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altLang="ko-KR" dirty="0" smtClean="0"/>
              <a:t>Who committed the crime?</a:t>
            </a:r>
          </a:p>
        </p:txBody>
      </p:sp>
    </p:spTree>
    <p:extLst>
      <p:ext uri="{BB962C8B-B14F-4D97-AF65-F5344CB8AC3E}">
        <p14:creationId xmlns:p14="http://schemas.microsoft.com/office/powerpoint/2010/main" val="6096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내용 개체 틀 2"/>
          <p:cNvSpPr txBox="1">
            <a:spLocks/>
          </p:cNvSpPr>
          <p:nvPr/>
        </p:nvSpPr>
        <p:spPr>
          <a:xfrm>
            <a:off x="29710" y="22664"/>
            <a:ext cx="9078794" cy="512083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914400" rtl="0" eaLnBrk="1" latinLnBrk="1"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altLang="ko-KR" sz="7200" dirty="0" smtClean="0"/>
              <a:t>Reveal answer  </a:t>
            </a:r>
          </a:p>
        </p:txBody>
      </p:sp>
    </p:spTree>
    <p:extLst>
      <p:ext uri="{BB962C8B-B14F-4D97-AF65-F5344CB8AC3E}">
        <p14:creationId xmlns:p14="http://schemas.microsoft.com/office/powerpoint/2010/main" val="306354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5"/>
                                        </p:tgtEl>
                                      </p:cBhvr>
                                    </p:animEffect>
                                    <p:set>
                                      <p:cBhvr>
                                        <p:cTn id="7"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Police Sketch Game</a:t>
            </a:r>
            <a:endParaRPr lang="ko-KR" altLang="en-US" dirty="0"/>
          </a:p>
        </p:txBody>
      </p:sp>
      <p:sp>
        <p:nvSpPr>
          <p:cNvPr id="3" name="부제목 2"/>
          <p:cNvSpPr>
            <a:spLocks noGrp="1"/>
          </p:cNvSpPr>
          <p:nvPr>
            <p:ph type="subTitle" idx="1"/>
          </p:nvPr>
        </p:nvSpPr>
        <p:spPr/>
        <p:txBody>
          <a:bodyPr/>
          <a:lstStyle/>
          <a:p>
            <a:r>
              <a:rPr lang="en-US" altLang="ko-KR" dirty="0" smtClean="0"/>
              <a:t>Describe the people. </a:t>
            </a:r>
            <a:endParaRPr lang="ko-KR" altLang="en-US" dirty="0"/>
          </a:p>
        </p:txBody>
      </p:sp>
    </p:spTree>
    <p:extLst>
      <p:ext uri="{BB962C8B-B14F-4D97-AF65-F5344CB8AC3E}">
        <p14:creationId xmlns:p14="http://schemas.microsoft.com/office/powerpoint/2010/main" val="651074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a:t>
            </a:r>
            <a:endParaRPr lang="en-US" dirty="0"/>
          </a:p>
        </p:txBody>
      </p:sp>
      <p:sp>
        <p:nvSpPr>
          <p:cNvPr id="3" name="Content Placeholder 2"/>
          <p:cNvSpPr>
            <a:spLocks noGrp="1"/>
          </p:cNvSpPr>
          <p:nvPr>
            <p:ph idx="1"/>
          </p:nvPr>
        </p:nvSpPr>
        <p:spPr>
          <a:xfrm>
            <a:off x="628650" y="1369219"/>
            <a:ext cx="8191822" cy="3659981"/>
          </a:xfrm>
        </p:spPr>
        <p:txBody>
          <a:bodyPr>
            <a:normAutofit fontScale="70000" lnSpcReduction="20000"/>
          </a:bodyPr>
          <a:lstStyle/>
          <a:p>
            <a:pPr latinLnBrk="0"/>
            <a:r>
              <a:rPr lang="en-US" dirty="0" smtClean="0"/>
              <a:t>Students work in pairs</a:t>
            </a:r>
          </a:p>
          <a:p>
            <a:pPr latinLnBrk="0"/>
            <a:r>
              <a:rPr lang="en-US" dirty="0" smtClean="0"/>
              <a:t>One student will be the artist</a:t>
            </a:r>
          </a:p>
          <a:p>
            <a:pPr lvl="1" latinLnBrk="0"/>
            <a:r>
              <a:rPr lang="en-US" dirty="0" smtClean="0"/>
              <a:t>Their back is to the TV</a:t>
            </a:r>
          </a:p>
          <a:p>
            <a:pPr latinLnBrk="0"/>
            <a:r>
              <a:rPr lang="en-US" dirty="0" smtClean="0"/>
              <a:t>The other student is facing the TV and can see the picture.  </a:t>
            </a:r>
          </a:p>
          <a:p>
            <a:pPr lvl="1" latinLnBrk="0"/>
            <a:r>
              <a:rPr lang="en-US" dirty="0" smtClean="0"/>
              <a:t>For added complexity, allow students to see the picture for a limited time before describing the character.  Click to the next screen, so they have to use their memory.</a:t>
            </a:r>
          </a:p>
          <a:p>
            <a:pPr latinLnBrk="0"/>
            <a:endParaRPr lang="en-US" dirty="0"/>
          </a:p>
          <a:p>
            <a:pPr latinLnBrk="0"/>
            <a:r>
              <a:rPr lang="en-US" dirty="0" smtClean="0"/>
              <a:t>The artist must draw the what the other student describes</a:t>
            </a:r>
          </a:p>
        </p:txBody>
      </p:sp>
      <p:pic>
        <p:nvPicPr>
          <p:cNvPr id="4" name="그림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179845" y="976"/>
            <a:ext cx="1754966" cy="1317644"/>
          </a:xfrm>
          <a:prstGeom prst="rect">
            <a:avLst/>
          </a:prstGeom>
        </p:spPr>
      </p:pic>
    </p:spTree>
    <p:extLst>
      <p:ext uri="{BB962C8B-B14F-4D97-AF65-F5344CB8AC3E}">
        <p14:creationId xmlns:p14="http://schemas.microsoft.com/office/powerpoint/2010/main" val="159290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951 0.01088 L 0.39844 0.0095 " pathEditMode="relative" rAng="0" ptsTypes="AA">
                                      <p:cBhvr>
                                        <p:cTn id="6" dur="59000" fill="hold"/>
                                        <p:tgtEl>
                                          <p:spTgt spid="4"/>
                                        </p:tgtEl>
                                        <p:attrNameLst>
                                          <p:attrName>ppt_x</p:attrName>
                                          <p:attrName>ppt_y</p:attrName>
                                        </p:attrNameLst>
                                      </p:cBhvr>
                                      <p:rCtr x="19440" y="-69"/>
                                    </p:animMotion>
                                  </p:childTnLst>
                                </p:cTn>
                              </p:par>
                            </p:childTnLst>
                          </p:cTn>
                        </p:par>
                        <p:par>
                          <p:cTn id="7" fill="hold">
                            <p:stCondLst>
                              <p:cond delay="59000"/>
                            </p:stCondLst>
                            <p:childTnLst>
                              <p:par>
                                <p:cTn id="8" presetID="42" presetClass="path" presetSubtype="0" accel="50000" decel="50000" fill="hold" nodeType="afterEffect">
                                  <p:stCondLst>
                                    <p:cond delay="0"/>
                                  </p:stCondLst>
                                  <p:childTnLst>
                                    <p:animMotion origin="layout" path="M 0.39844 0.0095 L 0.75521 0.01412 " pathEditMode="relative" rAng="0" ptsTypes="AA">
                                      <p:cBhvr>
                                        <p:cTn id="9" dur="59000" fill="hold"/>
                                        <p:tgtEl>
                                          <p:spTgt spid="4"/>
                                        </p:tgtEl>
                                        <p:attrNameLst>
                                          <p:attrName>ppt_x</p:attrName>
                                          <p:attrName>ppt_y</p:attrName>
                                        </p:attrNameLst>
                                      </p:cBhvr>
                                      <p:rCtr x="17839"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b">
            <a:hlinkClick r:id="rId2" action="ppaction://hlinksldjump"/>
          </p:cNvPr>
          <p:cNvPicPr>
            <a:picLocks noChangeAspect="1"/>
          </p:cNvPicPr>
          <p:nvPr/>
        </p:nvPicPr>
        <p:blipFill>
          <a:blip r:embed="rId3"/>
          <a:stretch>
            <a:fillRect/>
          </a:stretch>
        </p:blipFill>
        <p:spPr>
          <a:xfrm>
            <a:off x="1743075" y="7144"/>
            <a:ext cx="1714500" cy="2649419"/>
          </a:xfrm>
          <a:prstGeom prst="rect">
            <a:avLst/>
          </a:prstGeom>
        </p:spPr>
      </p:pic>
      <p:pic>
        <p:nvPicPr>
          <p:cNvPr id="6" name="1a">
            <a:hlinkClick r:id="rId4" action="ppaction://hlinksldjump"/>
          </p:cNvPr>
          <p:cNvPicPr>
            <a:picLocks noChangeAspect="1"/>
          </p:cNvPicPr>
          <p:nvPr/>
        </p:nvPicPr>
        <p:blipFill>
          <a:blip r:embed="rId5"/>
          <a:stretch>
            <a:fillRect/>
          </a:stretch>
        </p:blipFill>
        <p:spPr>
          <a:xfrm>
            <a:off x="0" y="1"/>
            <a:ext cx="1743075" cy="2656178"/>
          </a:xfrm>
          <a:prstGeom prst="rect">
            <a:avLst/>
          </a:prstGeom>
        </p:spPr>
      </p:pic>
      <p:pic>
        <p:nvPicPr>
          <p:cNvPr id="8" name="1c">
            <a:hlinkClick r:id="rId6" action="ppaction://hlinksldjump"/>
          </p:cNvPr>
          <p:cNvPicPr>
            <a:picLocks noChangeAspect="1"/>
          </p:cNvPicPr>
          <p:nvPr/>
        </p:nvPicPr>
        <p:blipFill>
          <a:blip r:embed="rId7"/>
          <a:stretch>
            <a:fillRect/>
          </a:stretch>
        </p:blipFill>
        <p:spPr>
          <a:xfrm>
            <a:off x="3457575" y="1"/>
            <a:ext cx="1828800" cy="2656178"/>
          </a:xfrm>
          <a:prstGeom prst="rect">
            <a:avLst/>
          </a:prstGeom>
        </p:spPr>
      </p:pic>
      <p:pic>
        <p:nvPicPr>
          <p:cNvPr id="9" name="1d">
            <a:hlinkClick r:id="rId8" action="ppaction://hlinksldjump"/>
          </p:cNvPr>
          <p:cNvPicPr>
            <a:picLocks noChangeAspect="1"/>
          </p:cNvPicPr>
          <p:nvPr/>
        </p:nvPicPr>
        <p:blipFill>
          <a:blip r:embed="rId9"/>
          <a:stretch>
            <a:fillRect/>
          </a:stretch>
        </p:blipFill>
        <p:spPr>
          <a:xfrm>
            <a:off x="5286376" y="7144"/>
            <a:ext cx="1907381" cy="2649419"/>
          </a:xfrm>
          <a:prstGeom prst="rect">
            <a:avLst/>
          </a:prstGeom>
        </p:spPr>
      </p:pic>
      <p:pic>
        <p:nvPicPr>
          <p:cNvPr id="10" name="1e">
            <a:hlinkClick r:id="rId10" action="ppaction://hlinksldjump"/>
          </p:cNvPr>
          <p:cNvPicPr>
            <a:picLocks noChangeAspect="1"/>
          </p:cNvPicPr>
          <p:nvPr/>
        </p:nvPicPr>
        <p:blipFill>
          <a:blip r:embed="rId11"/>
          <a:stretch>
            <a:fillRect/>
          </a:stretch>
        </p:blipFill>
        <p:spPr>
          <a:xfrm>
            <a:off x="7193757" y="1"/>
            <a:ext cx="1764506" cy="2656178"/>
          </a:xfrm>
          <a:prstGeom prst="rect">
            <a:avLst/>
          </a:prstGeom>
        </p:spPr>
      </p:pic>
      <p:pic>
        <p:nvPicPr>
          <p:cNvPr id="11" name="2a">
            <a:hlinkClick r:id="rId12" action="ppaction://hlinksldjump"/>
          </p:cNvPr>
          <p:cNvPicPr>
            <a:picLocks noChangeAspect="1"/>
          </p:cNvPicPr>
          <p:nvPr/>
        </p:nvPicPr>
        <p:blipFill>
          <a:blip r:embed="rId5"/>
          <a:stretch>
            <a:fillRect/>
          </a:stretch>
        </p:blipFill>
        <p:spPr>
          <a:xfrm>
            <a:off x="0" y="2571751"/>
            <a:ext cx="1743075" cy="2571749"/>
          </a:xfrm>
          <a:prstGeom prst="rect">
            <a:avLst/>
          </a:prstGeom>
        </p:spPr>
      </p:pic>
      <p:pic>
        <p:nvPicPr>
          <p:cNvPr id="12" name="2b">
            <a:hlinkClick r:id="rId13" action="ppaction://hlinksldjump"/>
          </p:cNvPr>
          <p:cNvPicPr>
            <a:picLocks noChangeAspect="1"/>
          </p:cNvPicPr>
          <p:nvPr/>
        </p:nvPicPr>
        <p:blipFill>
          <a:blip r:embed="rId3"/>
          <a:stretch>
            <a:fillRect/>
          </a:stretch>
        </p:blipFill>
        <p:spPr>
          <a:xfrm>
            <a:off x="1743075" y="2578294"/>
            <a:ext cx="1714500" cy="2565206"/>
          </a:xfrm>
          <a:prstGeom prst="rect">
            <a:avLst/>
          </a:prstGeom>
        </p:spPr>
      </p:pic>
      <p:pic>
        <p:nvPicPr>
          <p:cNvPr id="13" name="2c">
            <a:hlinkClick r:id="rId14" action="ppaction://hlinksldjump"/>
          </p:cNvPr>
          <p:cNvPicPr>
            <a:picLocks noChangeAspect="1"/>
          </p:cNvPicPr>
          <p:nvPr/>
        </p:nvPicPr>
        <p:blipFill>
          <a:blip r:embed="rId7"/>
          <a:stretch>
            <a:fillRect/>
          </a:stretch>
        </p:blipFill>
        <p:spPr>
          <a:xfrm>
            <a:off x="3457575" y="2571751"/>
            <a:ext cx="1828800" cy="2571749"/>
          </a:xfrm>
          <a:prstGeom prst="rect">
            <a:avLst/>
          </a:prstGeom>
        </p:spPr>
      </p:pic>
      <p:pic>
        <p:nvPicPr>
          <p:cNvPr id="14" name="2d">
            <a:hlinkClick r:id="rId15" action="ppaction://hlinksldjump"/>
          </p:cNvPr>
          <p:cNvPicPr>
            <a:picLocks noChangeAspect="1"/>
          </p:cNvPicPr>
          <p:nvPr/>
        </p:nvPicPr>
        <p:blipFill>
          <a:blip r:embed="rId9"/>
          <a:stretch>
            <a:fillRect/>
          </a:stretch>
        </p:blipFill>
        <p:spPr>
          <a:xfrm>
            <a:off x="5286376" y="2578294"/>
            <a:ext cx="1907381" cy="2565206"/>
          </a:xfrm>
          <a:prstGeom prst="rect">
            <a:avLst/>
          </a:prstGeom>
        </p:spPr>
      </p:pic>
      <p:pic>
        <p:nvPicPr>
          <p:cNvPr id="15" name="2e">
            <a:hlinkClick r:id="rId16" action="ppaction://hlinksldjump"/>
          </p:cNvPr>
          <p:cNvPicPr>
            <a:picLocks noChangeAspect="1"/>
          </p:cNvPicPr>
          <p:nvPr/>
        </p:nvPicPr>
        <p:blipFill>
          <a:blip r:embed="rId11"/>
          <a:stretch>
            <a:fillRect/>
          </a:stretch>
        </p:blipFill>
        <p:spPr>
          <a:xfrm>
            <a:off x="7193757" y="2571751"/>
            <a:ext cx="1764506" cy="2571749"/>
          </a:xfrm>
          <a:prstGeom prst="rect">
            <a:avLst/>
          </a:prstGeom>
        </p:spPr>
      </p:pic>
      <p:sp>
        <p:nvSpPr>
          <p:cNvPr id="2" name="제목 1"/>
          <p:cNvSpPr>
            <a:spLocks noGrp="1"/>
          </p:cNvSpPr>
          <p:nvPr>
            <p:ph type="title"/>
          </p:nvPr>
        </p:nvSpPr>
        <p:spPr>
          <a:xfrm>
            <a:off x="1475656" y="2390609"/>
            <a:ext cx="5792638" cy="544226"/>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altLang="ko-KR" dirty="0" smtClean="0">
                <a:solidFill>
                  <a:srgbClr val="C00000"/>
                </a:solidFill>
              </a:rPr>
              <a:t>Choose</a:t>
            </a:r>
            <a:r>
              <a:rPr lang="ko-KR" altLang="en-US" dirty="0" smtClean="0">
                <a:solidFill>
                  <a:srgbClr val="C00000"/>
                </a:solidFill>
              </a:rPr>
              <a:t> </a:t>
            </a:r>
            <a:r>
              <a:rPr lang="en-US" altLang="ko-KR" dirty="0" smtClean="0">
                <a:solidFill>
                  <a:srgbClr val="C00000"/>
                </a:solidFill>
              </a:rPr>
              <a:t>a character:  </a:t>
            </a:r>
            <a:endParaRPr lang="ko-KR" altLang="en-US" dirty="0">
              <a:solidFill>
                <a:srgbClr val="C00000"/>
              </a:solidFill>
            </a:endParaRPr>
          </a:p>
        </p:txBody>
      </p:sp>
    </p:spTree>
    <p:extLst>
      <p:ext uri="{BB962C8B-B14F-4D97-AF65-F5344CB8AC3E}">
        <p14:creationId xmlns:p14="http://schemas.microsoft.com/office/powerpoint/2010/main" val="2225723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89880"/>
            <a:ext cx="4948014" cy="4948014"/>
          </a:xfrm>
          <a:prstGeom prst="rect">
            <a:avLst/>
          </a:prstGeom>
        </p:spPr>
      </p:pic>
    </p:spTree>
    <p:extLst>
      <p:ext uri="{BB962C8B-B14F-4D97-AF65-F5344CB8AC3E}">
        <p14:creationId xmlns:p14="http://schemas.microsoft.com/office/powerpoint/2010/main" val="161637932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60475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23528" y="1995686"/>
            <a:ext cx="4896544" cy="857250"/>
          </a:xfrm>
        </p:spPr>
        <p:txBody>
          <a:bodyPr/>
          <a:lstStyle/>
          <a:p>
            <a:r>
              <a:rPr lang="en-US" altLang="ko-KR" dirty="0" smtClean="0">
                <a:solidFill>
                  <a:schemeClr val="accent1">
                    <a:lumMod val="75000"/>
                  </a:schemeClr>
                </a:solidFill>
              </a:rPr>
              <a:t>Eyesight  </a:t>
            </a:r>
            <a:endParaRPr lang="ko-KR" altLang="en-US" dirty="0">
              <a:solidFill>
                <a:schemeClr val="accent1">
                  <a:lumMod val="75000"/>
                </a:schemeClr>
              </a:solidFill>
            </a:endParaRPr>
          </a:p>
        </p:txBody>
      </p:sp>
      <p:pic>
        <p:nvPicPr>
          <p:cNvPr id="6148" name="Picture 4" descr="https://upload.wikimedia.org/wikipedia/commons/thumb/9/9f/Snellen_chart.svg/800px-Snellen_chart.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213" y="0"/>
            <a:ext cx="4111787" cy="512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740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89880"/>
            <a:ext cx="4948014" cy="4948014"/>
          </a:xfrm>
          <a:prstGeom prst="rect">
            <a:avLst/>
          </a:prstGeom>
        </p:spPr>
      </p:pic>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680554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0"/>
            <a:ext cx="4754505" cy="5153884"/>
          </a:xfrm>
          <a:prstGeom prst="rect">
            <a:avLst/>
          </a:prstGeom>
        </p:spPr>
      </p:pic>
    </p:spTree>
    <p:extLst>
      <p:ext uri="{BB962C8B-B14F-4D97-AF65-F5344CB8AC3E}">
        <p14:creationId xmlns:p14="http://schemas.microsoft.com/office/powerpoint/2010/main" val="196083545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258194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0"/>
            <a:ext cx="4754505" cy="5153884"/>
          </a:xfrm>
          <a:prstGeom prst="rect">
            <a:avLst/>
          </a:prstGeom>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18989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randfa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1076"/>
            <a:ext cx="518457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1572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80490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grandfa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1076"/>
            <a:ext cx="5184576"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2149421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8107"/>
          <a:stretch/>
        </p:blipFill>
        <p:spPr bwMode="auto">
          <a:xfrm>
            <a:off x="3131840" y="89798"/>
            <a:ext cx="3550715" cy="503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9921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16206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8107"/>
          <a:stretch/>
        </p:blipFill>
        <p:spPr bwMode="auto">
          <a:xfrm>
            <a:off x="3131840" y="89798"/>
            <a:ext cx="3550715" cy="5034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634938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1">
                    <a:lumMod val="75000"/>
                  </a:schemeClr>
                </a:solidFill>
              </a:rPr>
              <a:t>Eyesight </a:t>
            </a:r>
            <a:endParaRPr lang="ko-KR" altLang="en-US" dirty="0">
              <a:solidFill>
                <a:schemeClr val="accent1">
                  <a:lumMod val="75000"/>
                </a:schemeClr>
              </a:solidFill>
            </a:endParaRPr>
          </a:p>
        </p:txBody>
      </p:sp>
      <p:sp>
        <p:nvSpPr>
          <p:cNvPr id="3" name="내용 개체 틀 2"/>
          <p:cNvSpPr>
            <a:spLocks noGrp="1"/>
          </p:cNvSpPr>
          <p:nvPr>
            <p:ph idx="1"/>
          </p:nvPr>
        </p:nvSpPr>
        <p:spPr/>
        <p:txBody>
          <a:bodyPr/>
          <a:lstStyle/>
          <a:p>
            <a:r>
              <a:rPr lang="en-US" altLang="ko-KR" dirty="0" smtClean="0"/>
              <a:t>Perhaps 90% of the information we receive is from vision.  </a:t>
            </a:r>
          </a:p>
          <a:p>
            <a:endParaRPr lang="en-US" altLang="ko-KR" dirty="0"/>
          </a:p>
          <a:p>
            <a:r>
              <a:rPr lang="en-US" altLang="ko-KR" dirty="0" smtClean="0"/>
              <a:t>What would life be like without eyesight?  </a:t>
            </a:r>
            <a:endParaRPr lang="ko-KR" altLang="en-US" dirty="0"/>
          </a:p>
        </p:txBody>
      </p:sp>
      <p:pic>
        <p:nvPicPr>
          <p:cNvPr id="1026" name="Picture 2" descr="Image result for eye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664" y="2499742"/>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7887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9792" y="-452586"/>
            <a:ext cx="3927720" cy="5884640"/>
          </a:xfrm>
          <a:prstGeom prst="rect">
            <a:avLst/>
          </a:prstGeom>
        </p:spPr>
      </p:pic>
    </p:spTree>
    <p:extLst>
      <p:ext uri="{BB962C8B-B14F-4D97-AF65-F5344CB8AC3E}">
        <p14:creationId xmlns:p14="http://schemas.microsoft.com/office/powerpoint/2010/main" val="39968874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0014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9792" y="-452586"/>
            <a:ext cx="3927720" cy="5884640"/>
          </a:xfrm>
          <a:prstGeom prst="rect">
            <a:avLst/>
          </a:prstGeom>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5672869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clrChange>
              <a:clrFrom>
                <a:srgbClr val="E3E3E3"/>
              </a:clrFrom>
              <a:clrTo>
                <a:srgbClr val="E3E3E3">
                  <a:alpha val="0"/>
                </a:srgbClr>
              </a:clrTo>
            </a:clrChange>
            <a:extLst>
              <a:ext uri="{28A0092B-C50C-407E-A947-70E740481C1C}">
                <a14:useLocalDpi xmlns:a14="http://schemas.microsoft.com/office/drawing/2010/main" val="0"/>
              </a:ext>
            </a:extLst>
          </a:blip>
          <a:srcRect/>
          <a:stretch>
            <a:fillRect/>
          </a:stretch>
        </p:blipFill>
        <p:spPr bwMode="auto">
          <a:xfrm>
            <a:off x="2627784" y="-9100"/>
            <a:ext cx="4032448" cy="515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6947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14145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2">
            <a:clrChange>
              <a:clrFrom>
                <a:srgbClr val="E3E3E3"/>
              </a:clrFrom>
              <a:clrTo>
                <a:srgbClr val="E3E3E3">
                  <a:alpha val="0"/>
                </a:srgbClr>
              </a:clrTo>
            </a:clrChange>
            <a:extLst>
              <a:ext uri="{28A0092B-C50C-407E-A947-70E740481C1C}">
                <a14:useLocalDpi xmlns:a14="http://schemas.microsoft.com/office/drawing/2010/main" val="0"/>
              </a:ext>
            </a:extLst>
          </a:blip>
          <a:srcRect/>
          <a:stretch>
            <a:fillRect/>
          </a:stretch>
        </p:blipFill>
        <p:spPr bwMode="auto">
          <a:xfrm>
            <a:off x="2627784" y="-9100"/>
            <a:ext cx="4032448" cy="5150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646761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0"/>
            <a:ext cx="5476698" cy="5143500"/>
          </a:xfrm>
          <a:prstGeom prst="rect">
            <a:avLst/>
          </a:prstGeom>
        </p:spPr>
      </p:pic>
    </p:spTree>
    <p:extLst>
      <p:ext uri="{BB962C8B-B14F-4D97-AF65-F5344CB8AC3E}">
        <p14:creationId xmlns:p14="http://schemas.microsoft.com/office/powerpoint/2010/main" val="262053379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530187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0"/>
            <a:ext cx="5476698" cy="5143500"/>
          </a:xfrm>
          <a:prstGeom prst="rect">
            <a:avLst/>
          </a:prstGeom>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2392423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ip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7616" y="0"/>
            <a:ext cx="389659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679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rgbClr val="7030A0"/>
                </a:solidFill>
              </a:rPr>
              <a:t>Blindness </a:t>
            </a:r>
            <a:endParaRPr lang="ko-KR" altLang="en-US" dirty="0">
              <a:solidFill>
                <a:srgbClr val="7030A0"/>
              </a:solidFill>
            </a:endParaRPr>
          </a:p>
        </p:txBody>
      </p:sp>
      <p:sp>
        <p:nvSpPr>
          <p:cNvPr id="3" name="내용 개체 틀 2"/>
          <p:cNvSpPr>
            <a:spLocks noGrp="1"/>
          </p:cNvSpPr>
          <p:nvPr>
            <p:ph idx="1"/>
          </p:nvPr>
        </p:nvSpPr>
        <p:spPr/>
        <p:txBody>
          <a:bodyPr/>
          <a:lstStyle/>
          <a:p>
            <a:r>
              <a:rPr lang="en-US" altLang="ko-KR" dirty="0" smtClean="0"/>
              <a:t>36 million people are legally blind.  </a:t>
            </a:r>
          </a:p>
          <a:p>
            <a:endParaRPr lang="en-US" altLang="ko-KR" dirty="0"/>
          </a:p>
          <a:p>
            <a:r>
              <a:rPr lang="en-US" altLang="ko-KR" dirty="0" smtClean="0"/>
              <a:t>Other senses are increased.  </a:t>
            </a:r>
            <a:endParaRPr lang="ko-KR" altLang="en-US" dirty="0"/>
          </a:p>
        </p:txBody>
      </p:sp>
      <p:pic>
        <p:nvPicPr>
          <p:cNvPr id="4098" name="Picture 2" descr="Image result for blind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216551" y="3075806"/>
            <a:ext cx="1852465" cy="185246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daredevil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3102038"/>
            <a:ext cx="1542582"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additive="base">
                                        <p:cTn id="7" dur="500" fill="hold"/>
                                        <p:tgtEl>
                                          <p:spTgt spid="4106"/>
                                        </p:tgtEl>
                                        <p:attrNameLst>
                                          <p:attrName>ppt_x</p:attrName>
                                        </p:attrNameLst>
                                      </p:cBhvr>
                                      <p:tavLst>
                                        <p:tav tm="0">
                                          <p:val>
                                            <p:strVal val="#ppt_x"/>
                                          </p:val>
                                        </p:tav>
                                        <p:tav tm="100000">
                                          <p:val>
                                            <p:strVal val="#ppt_x"/>
                                          </p:val>
                                        </p:tav>
                                      </p:tavLst>
                                    </p:anim>
                                    <p:anim calcmode="lin" valueType="num">
                                      <p:cBhvr additive="base">
                                        <p:cTn id="8"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9987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hipp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7616" y="0"/>
            <a:ext cx="3896591"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6610204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ashion mod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66278"/>
            <a:ext cx="4320480" cy="520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6133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99134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fashion mod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66278"/>
            <a:ext cx="4320480" cy="52097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8872189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236562"/>
            <a:ext cx="2823473" cy="5552829"/>
          </a:xfrm>
          <a:prstGeom prst="rect">
            <a:avLst/>
          </a:prstGeom>
        </p:spPr>
      </p:pic>
    </p:spTree>
    <p:extLst>
      <p:ext uri="{BB962C8B-B14F-4D97-AF65-F5344CB8AC3E}">
        <p14:creationId xmlns:p14="http://schemas.microsoft.com/office/powerpoint/2010/main" val="37564349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Draw!!!</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3561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236562"/>
            <a:ext cx="2823473" cy="5552829"/>
          </a:xfrm>
          <a:prstGeom prst="rect">
            <a:avLst/>
          </a:prstGeom>
        </p:spPr>
      </p:pic>
      <p:sp>
        <p:nvSpPr>
          <p:cNvPr id="4" name="TextBox 3"/>
          <p:cNvSpPr txBox="1"/>
          <p:nvPr/>
        </p:nvSpPr>
        <p:spPr>
          <a:xfrm>
            <a:off x="611560" y="1786724"/>
            <a:ext cx="2952328" cy="1754326"/>
          </a:xfrm>
          <a:prstGeom prst="rect">
            <a:avLst/>
          </a:prstGeom>
          <a:noFill/>
        </p:spPr>
        <p:txBody>
          <a:bodyPr wrap="square" rtlCol="0">
            <a:spAutoFit/>
          </a:bodyPr>
          <a:lstStyle/>
          <a:p>
            <a:pPr algn="ctr" latinLnBrk="0"/>
            <a:r>
              <a:rPr lang="en-US" sz="3600" dirty="0" smtClean="0"/>
              <a:t>Choose a new character</a:t>
            </a:r>
            <a:endParaRPr lang="en-US" sz="3600" dirty="0"/>
          </a:p>
        </p:txBody>
      </p:sp>
      <p:sp>
        <p:nvSpPr>
          <p:cNvPr id="3" name="Rectangle 2">
            <a:hlinkClick r:id="rId3" action="ppaction://hlinksldjump"/>
          </p:cNvPr>
          <p:cNvSpPr/>
          <p:nvPr/>
        </p:nvSpPr>
        <p:spPr>
          <a:xfrm>
            <a:off x="0" y="0"/>
            <a:ext cx="9144000" cy="5137894"/>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0" y="0"/>
            <a:ext cx="9144000" cy="51435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ln w="22225">
                  <a:solidFill>
                    <a:schemeClr val="accent2"/>
                  </a:solidFill>
                  <a:prstDash val="solid"/>
                </a:ln>
                <a:solidFill>
                  <a:schemeClr val="accent2">
                    <a:lumMod val="40000"/>
                    <a:lumOff val="60000"/>
                  </a:schemeClr>
                </a:solidFill>
              </a:rPr>
              <a:t>Reveal Answer</a:t>
            </a:r>
            <a:endParaRPr lang="en-US"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924500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rgbClr val="7030A0"/>
                </a:solidFill>
              </a:rPr>
              <a:t>5 </a:t>
            </a:r>
            <a:r>
              <a:rPr lang="en-US" altLang="ko-KR" dirty="0">
                <a:solidFill>
                  <a:srgbClr val="7030A0"/>
                </a:solidFill>
              </a:rPr>
              <a:t>M</a:t>
            </a:r>
            <a:r>
              <a:rPr lang="en-US" altLang="ko-KR" dirty="0" smtClean="0">
                <a:solidFill>
                  <a:srgbClr val="7030A0"/>
                </a:solidFill>
              </a:rPr>
              <a:t>ain Senses:  </a:t>
            </a:r>
            <a:endParaRPr lang="ko-KR" altLang="en-US" dirty="0">
              <a:solidFill>
                <a:srgbClr val="7030A0"/>
              </a:solidFill>
            </a:endParaRPr>
          </a:p>
        </p:txBody>
      </p:sp>
      <p:sp>
        <p:nvSpPr>
          <p:cNvPr id="3" name="내용 개체 틀 2"/>
          <p:cNvSpPr>
            <a:spLocks noGrp="1"/>
          </p:cNvSpPr>
          <p:nvPr>
            <p:ph idx="1"/>
          </p:nvPr>
        </p:nvSpPr>
        <p:spPr>
          <a:xfrm>
            <a:off x="1043608" y="2419419"/>
            <a:ext cx="1810544" cy="642192"/>
          </a:xfrm>
        </p:spPr>
        <p:txBody>
          <a:bodyPr/>
          <a:lstStyle/>
          <a:p>
            <a:pPr marL="0" indent="0" algn="ctr">
              <a:buNone/>
            </a:pPr>
            <a:r>
              <a:rPr lang="en-US" altLang="ko-KR" dirty="0" smtClean="0"/>
              <a:t>Smell </a:t>
            </a:r>
            <a:endParaRPr lang="ko-KR" altLang="en-US" dirty="0"/>
          </a:p>
        </p:txBody>
      </p:sp>
      <p:pic>
        <p:nvPicPr>
          <p:cNvPr id="2050"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059582"/>
            <a:ext cx="3960000" cy="39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sm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283718"/>
            <a:ext cx="12477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hea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723878"/>
            <a:ext cx="121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tou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1607" y="1275606"/>
            <a:ext cx="10572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s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2283718"/>
            <a:ext cx="10858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tas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4885" y="3818731"/>
            <a:ext cx="105727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내용 개체 틀 2"/>
          <p:cNvSpPr txBox="1">
            <a:spLocks/>
          </p:cNvSpPr>
          <p:nvPr/>
        </p:nvSpPr>
        <p:spPr>
          <a:xfrm>
            <a:off x="4857725" y="1059582"/>
            <a:ext cx="1810544" cy="642192"/>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ko-KR" dirty="0" smtClean="0"/>
              <a:t>Touch </a:t>
            </a:r>
            <a:endParaRPr lang="ko-KR" altLang="en-US" dirty="0"/>
          </a:p>
        </p:txBody>
      </p:sp>
      <p:sp>
        <p:nvSpPr>
          <p:cNvPr id="11" name="내용 개체 틀 2"/>
          <p:cNvSpPr txBox="1">
            <a:spLocks/>
          </p:cNvSpPr>
          <p:nvPr/>
        </p:nvSpPr>
        <p:spPr>
          <a:xfrm>
            <a:off x="1115616" y="4026272"/>
            <a:ext cx="1810544" cy="642192"/>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ko-KR" dirty="0" smtClean="0"/>
              <a:t>Hearing </a:t>
            </a:r>
            <a:endParaRPr lang="ko-KR" altLang="en-US" dirty="0"/>
          </a:p>
        </p:txBody>
      </p:sp>
      <p:sp>
        <p:nvSpPr>
          <p:cNvPr id="12" name="내용 개체 틀 2"/>
          <p:cNvSpPr txBox="1">
            <a:spLocks/>
          </p:cNvSpPr>
          <p:nvPr/>
        </p:nvSpPr>
        <p:spPr>
          <a:xfrm>
            <a:off x="5940152" y="2500784"/>
            <a:ext cx="1810544" cy="642192"/>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ko-KR" dirty="0" smtClean="0"/>
              <a:t>Sight </a:t>
            </a:r>
            <a:endParaRPr lang="ko-KR" altLang="en-US" dirty="0"/>
          </a:p>
        </p:txBody>
      </p:sp>
      <p:sp>
        <p:nvSpPr>
          <p:cNvPr id="13" name="내용 개체 틀 2"/>
          <p:cNvSpPr txBox="1">
            <a:spLocks/>
          </p:cNvSpPr>
          <p:nvPr/>
        </p:nvSpPr>
        <p:spPr>
          <a:xfrm>
            <a:off x="5906355" y="4158688"/>
            <a:ext cx="1810544" cy="642192"/>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altLang="ko-KR" dirty="0" smtClean="0"/>
              <a:t>Taste </a:t>
            </a:r>
            <a:endParaRPr lang="ko-KR" altLang="en-US" dirty="0"/>
          </a:p>
        </p:txBody>
      </p:sp>
    </p:spTree>
    <p:extLst>
      <p:ext uri="{BB962C8B-B14F-4D97-AF65-F5344CB8AC3E}">
        <p14:creationId xmlns:p14="http://schemas.microsoft.com/office/powerpoint/2010/main" val="3210106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5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childTnLst>
              </p:cTn>
              <p:nextCondLst>
                <p:cond evt="onClick" delay="0">
                  <p:tgtEl>
                    <p:spTgt spid="2052"/>
                  </p:tgtEl>
                </p:cond>
              </p:nextCondLst>
            </p:seq>
            <p:seq concurrent="1" nextAc="seek">
              <p:cTn id="20" restart="whenNotActive" fill="hold" evtFilter="cancelBubble" nodeType="interactiveSeq">
                <p:stCondLst>
                  <p:cond evt="onClick" delay="0">
                    <p:tgtEl>
                      <p:spTgt spid="205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nextCondLst>
                <p:cond evt="onClick" delay="0">
                  <p:tgtEl>
                    <p:spTgt spid="2053"/>
                  </p:tgtEl>
                </p:cond>
              </p:nextCondLst>
            </p:seq>
            <p:seq concurrent="1" nextAc="seek">
              <p:cTn id="26" restart="whenNotActive" fill="hold" evtFilter="cancelBubble" nodeType="interactiveSeq">
                <p:stCondLst>
                  <p:cond evt="onClick" delay="0">
                    <p:tgtEl>
                      <p:spTgt spid="205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childTnLst>
                          </p:cTn>
                        </p:par>
                      </p:childTnLst>
                    </p:cTn>
                  </p:par>
                </p:childTnLst>
              </p:cTn>
              <p:nextCondLst>
                <p:cond evt="onClick" delay="0">
                  <p:tgtEl>
                    <p:spTgt spid="2054"/>
                  </p:tgtEl>
                </p:cond>
              </p:nextCondLst>
            </p:seq>
          </p:childTnLst>
        </p:cTn>
      </p:par>
    </p:tnLst>
    <p:bldLst>
      <p:bldP spid="3" grpId="0" build="p"/>
      <p:bldP spid="10" grpId="0" build="p"/>
      <p:bldP spid="11" grpId="0" build="p"/>
      <p:bldP spid="12" grpId="0" build="p"/>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184" y="14858"/>
            <a:ext cx="5148064" cy="514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74232" y="1559197"/>
            <a:ext cx="4608512" cy="22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0216" y="3153273"/>
            <a:ext cx="620465" cy="21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제목 1"/>
          <p:cNvSpPr>
            <a:spLocks noGrp="1"/>
          </p:cNvSpPr>
          <p:nvPr>
            <p:ph type="title"/>
          </p:nvPr>
        </p:nvSpPr>
        <p:spPr>
          <a:xfrm>
            <a:off x="115416" y="1851670"/>
            <a:ext cx="3952528" cy="857250"/>
          </a:xfrm>
        </p:spPr>
        <p:txBody>
          <a:bodyPr/>
          <a:lstStyle/>
          <a:p>
            <a:r>
              <a:rPr lang="en-US" altLang="ko-KR" dirty="0" smtClean="0">
                <a:solidFill>
                  <a:srgbClr val="7030A0"/>
                </a:solidFill>
              </a:rPr>
              <a:t>Other Senses </a:t>
            </a:r>
            <a:endParaRPr lang="ko-KR" altLang="en-US" dirty="0">
              <a:solidFill>
                <a:srgbClr val="7030A0"/>
              </a:solidFill>
            </a:endParaRPr>
          </a:p>
        </p:txBody>
      </p:sp>
    </p:spTree>
    <p:extLst>
      <p:ext uri="{BB962C8B-B14F-4D97-AF65-F5344CB8AC3E}">
        <p14:creationId xmlns:p14="http://schemas.microsoft.com/office/powerpoint/2010/main" val="3654435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visual spectr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898" y="1111102"/>
            <a:ext cx="8470574" cy="4043233"/>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rgbClr val="7030A0"/>
                </a:solidFill>
              </a:rPr>
              <a:t>Ultraviolet / Infrared</a:t>
            </a:r>
            <a:endParaRPr lang="ko-KR" altLang="en-US" dirty="0">
              <a:solidFill>
                <a:srgbClr val="7030A0"/>
              </a:solidFill>
            </a:endParaRPr>
          </a:p>
        </p:txBody>
      </p:sp>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6735"/>
            <a:ext cx="9144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8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echolo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9373"/>
            <a:ext cx="9144000" cy="3324127"/>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rgbClr val="7030A0"/>
                </a:solidFill>
              </a:rPr>
              <a:t>Echolocation </a:t>
            </a:r>
            <a:endParaRPr lang="ko-KR" altLang="en-US" dirty="0">
              <a:solidFill>
                <a:srgbClr val="7030A0"/>
              </a:solidFill>
            </a:endParaRPr>
          </a:p>
        </p:txBody>
      </p:sp>
      <p:sp>
        <p:nvSpPr>
          <p:cNvPr id="3" name="내용 개체 틀 2"/>
          <p:cNvSpPr>
            <a:spLocks noGrp="1"/>
          </p:cNvSpPr>
          <p:nvPr>
            <p:ph idx="1"/>
          </p:nvPr>
        </p:nvSpPr>
        <p:spPr>
          <a:xfrm>
            <a:off x="467544" y="4515966"/>
            <a:ext cx="8229600" cy="582713"/>
          </a:xfrm>
        </p:spPr>
        <p:txBody>
          <a:bodyPr>
            <a:normAutofit/>
          </a:bodyPr>
          <a:lstStyle/>
          <a:p>
            <a:pPr marL="0" indent="0" algn="ctr">
              <a:buNone/>
            </a:pPr>
            <a:r>
              <a:rPr lang="en-US" altLang="ko-KR" sz="2400" dirty="0" smtClean="0">
                <a:hlinkClick r:id="rId3"/>
              </a:rPr>
              <a:t>https://www.youtube.com/watch?v=A8lztr1tu4o</a:t>
            </a:r>
            <a:r>
              <a:rPr lang="en-US" altLang="ko-KR" sz="2400" dirty="0" smtClean="0"/>
              <a:t> </a:t>
            </a:r>
            <a:r>
              <a:rPr lang="en-US" altLang="ko-KR" sz="2400" dirty="0" smtClean="0">
                <a:solidFill>
                  <a:schemeClr val="bg1">
                    <a:lumMod val="75000"/>
                  </a:schemeClr>
                </a:solidFill>
              </a:rPr>
              <a:t>(humans)  </a:t>
            </a:r>
            <a:endParaRPr lang="ko-KR" altLang="en-US" sz="2400" dirty="0">
              <a:solidFill>
                <a:schemeClr val="bg1">
                  <a:lumMod val="75000"/>
                </a:schemeClr>
              </a:solidFill>
            </a:endParaRPr>
          </a:p>
        </p:txBody>
      </p:sp>
    </p:spTree>
    <p:extLst>
      <p:ext uri="{BB962C8B-B14F-4D97-AF65-F5344CB8AC3E}">
        <p14:creationId xmlns:p14="http://schemas.microsoft.com/office/powerpoint/2010/main" val="1169942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352</Words>
  <Application>Microsoft Office PowerPoint</Application>
  <PresentationFormat>On-screen Show (16:9)</PresentationFormat>
  <Paragraphs>88</Paragraphs>
  <Slides>57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 Unicode MS</vt:lpstr>
      <vt:lpstr>맑은 고딕</vt:lpstr>
      <vt:lpstr>Arial</vt:lpstr>
      <vt:lpstr>Palace Script MT</vt:lpstr>
      <vt:lpstr>Office 테마</vt:lpstr>
      <vt:lpstr>PowerPoint Presentation</vt:lpstr>
      <vt:lpstr>Face Blindness </vt:lpstr>
      <vt:lpstr>Eyesight  </vt:lpstr>
      <vt:lpstr>Eyesight </vt:lpstr>
      <vt:lpstr>Blindness </vt:lpstr>
      <vt:lpstr>5 Main Senses:  </vt:lpstr>
      <vt:lpstr>Other Senses </vt:lpstr>
      <vt:lpstr>Ultraviolet / Infrared</vt:lpstr>
      <vt:lpstr>Echolocation </vt:lpstr>
      <vt:lpstr>Electric Sense </vt:lpstr>
      <vt:lpstr>Magnetic Sense </vt:lpstr>
      <vt:lpstr>Face blindness  </vt:lpstr>
      <vt:lpstr>Face blindness </vt:lpstr>
      <vt:lpstr>How does face blindness affect sufferers?  </vt:lpstr>
      <vt:lpstr>How can sufferers recognize people?   </vt:lpstr>
      <vt:lpstr>Why do sufferers have a difficult time following the plot of movies?  </vt:lpstr>
      <vt:lpstr>What is a common way to get face blindness? </vt:lpstr>
      <vt:lpstr>Can you spot the mistake? </vt:lpstr>
      <vt:lpstr>Can you spot the mistake? </vt:lpstr>
      <vt:lpstr>Police Lineup </vt:lpstr>
      <vt:lpstr>PowerPoint Presentation</vt:lpstr>
      <vt:lpstr>PowerPoint Presentation</vt:lpstr>
      <vt:lpstr>PowerPoint Presentation</vt:lpstr>
      <vt:lpstr>PowerPoint Presentation</vt:lpstr>
      <vt:lpstr>Police Sketch Game</vt:lpstr>
      <vt:lpstr>Rules:</vt:lpstr>
      <vt:lpstr>Choose a character: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 Blindness</dc:title>
  <dc:creator>user</dc:creator>
  <cp:lastModifiedBy>user</cp:lastModifiedBy>
  <cp:revision>30</cp:revision>
  <dcterms:created xsi:type="dcterms:W3CDTF">2018-04-23T04:24:00Z</dcterms:created>
  <dcterms:modified xsi:type="dcterms:W3CDTF">2019-10-31T06:07:09Z</dcterms:modified>
</cp:coreProperties>
</file>