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6" r:id="rId5"/>
    <p:sldId id="261" r:id="rId6"/>
    <p:sldId id="266" r:id="rId7"/>
    <p:sldId id="272" r:id="rId8"/>
    <p:sldId id="268" r:id="rId9"/>
    <p:sldId id="273" r:id="rId10"/>
    <p:sldId id="269" r:id="rId11"/>
    <p:sldId id="275" r:id="rId12"/>
    <p:sldId id="276" r:id="rId13"/>
    <p:sldId id="274" r:id="rId14"/>
    <p:sldId id="278" r:id="rId15"/>
    <p:sldId id="277" r:id="rId16"/>
    <p:sldId id="271" r:id="rId17"/>
    <p:sldId id="279" r:id="rId18"/>
    <p:sldId id="280" r:id="rId19"/>
    <p:sldId id="282" r:id="rId20"/>
    <p:sldId id="283" r:id="rId21"/>
    <p:sldId id="281" r:id="rId22"/>
    <p:sldId id="284" r:id="rId23"/>
    <p:sldId id="285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1B1B"/>
    <a:srgbClr val="F7F0DE"/>
    <a:srgbClr val="41739D"/>
    <a:srgbClr val="FFDDFF"/>
    <a:srgbClr val="FFCCFF"/>
    <a:srgbClr val="B9E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9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91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2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5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24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32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2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48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10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70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3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C870-6BEA-4879-9A8F-031066C45E88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61AF6-4011-4E38-A9EE-7275C4585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54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49859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0" y="5398405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5081" y="729673"/>
            <a:ext cx="9761838" cy="539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“In order to be effective, be responsive.  In order to be responsive, listen.”</a:t>
            </a:r>
          </a:p>
          <a:p>
            <a:pPr algn="ctr"/>
            <a:r>
              <a:rPr lang="en-US" altLang="ko-KR" sz="4000" dirty="0" smtClean="0"/>
              <a:t>- 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Sharon Weil </a:t>
            </a:r>
            <a:endParaRPr lang="ko-KR" altLang="en-US" sz="66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Repeating the Last Words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86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last words to ask a question.  </a:t>
            </a: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3310711"/>
            <a:ext cx="5375789" cy="35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Repeating the Last Words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haven’t been feeling well lately.  I have a cold.  My boss is angry at me.  And my dog ran away.”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“Your dog ran away?”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3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Repeating the Last Words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“Last week I had dinner with my parents.  We went to an expensive restaurant to celebrate my birthday.  I had so much fun.”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 had a lot of fun?”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38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Summarizing 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16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 what they have said. 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ko-KR" altLang="en-US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the main points.  </a:t>
            </a: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903" y="4714875"/>
            <a:ext cx="4762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Summarize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haven’t been feeling well lately.  I have a cold.  My boss is angry at me.  And my dog ran away.”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“So, you haven’t been feeling well, your boss is angry and your dog ran away?”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25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Summarize: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“Last week I had dinner with my parents.  We went to an expensive restaurant to celebrate my birthday.  I had so much fun.”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“Oh, you had dinner at an expensive restaurant for your birthday and it was fun?”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851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Open-ended Questions 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56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“Yes / No” questions.</a:t>
            </a: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09" y="3919739"/>
            <a:ext cx="5001296" cy="29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887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Open-ended Questions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it make you feel angry?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“Yes.”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3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Open-ended Questions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did that make you feel? 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 made me feel angry because…”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71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Open-ended Questions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color was it? 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“Orange.”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06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41739D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Goals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 of Active Listening: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양재백두체B" panose="02020603020101020101" pitchFamily="18" charset="-127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 feels </a:t>
            </a:r>
            <a:r>
              <a:rPr lang="en-US" altLang="ko-K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comfortable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 believes you are </a:t>
            </a:r>
            <a:r>
              <a:rPr lang="en-US" altLang="ko-K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really listening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altLang="ko-K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deeper conversations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Open-ended Questions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2349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describe it to me? 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019262"/>
            <a:ext cx="10515600" cy="234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 was orange, large and delicious.”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38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Open-ended Questions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243"/>
            <a:ext cx="10515600" cy="43577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think about that? </a:t>
            </a:r>
          </a:p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think it was right? </a:t>
            </a:r>
          </a:p>
          <a:p>
            <a:pPr marL="0" indent="0" algn="ctr">
              <a:buNone/>
            </a:pPr>
            <a:r>
              <a:rPr lang="en-US" altLang="ko-KR" sz="4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did you do that? </a:t>
            </a:r>
          </a:p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did you hope would happen? </a:t>
            </a:r>
          </a:p>
          <a:p>
            <a:pPr marL="0" indent="0" algn="ctr">
              <a:buNone/>
            </a:pPr>
            <a:endParaRPr lang="en-US" altLang="ko-KR" sz="4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Why?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9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0487" y="4398091"/>
            <a:ext cx="7954024" cy="131964"/>
          </a:xfrm>
          <a:prstGeom prst="rect">
            <a:avLst/>
          </a:prstGeom>
          <a:solidFill>
            <a:srgbClr val="8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792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ko-KR" sz="14400" dirty="0" smtClean="0">
                <a:solidFill>
                  <a:schemeClr val="accent1">
                    <a:lumMod val="50000"/>
                  </a:schemeClr>
                </a:solidFill>
                <a:latin typeface="DomCasual BT" pitchFamily="2" charset="0"/>
              </a:rPr>
              <a:t>Conversation </a:t>
            </a:r>
            <a:endParaRPr lang="ko-KR" altLang="en-US" sz="14400" dirty="0">
              <a:solidFill>
                <a:schemeClr val="accent1">
                  <a:lumMod val="50000"/>
                </a:schemeClr>
              </a:solidFill>
              <a:latin typeface="DomCasual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Conversation Goal: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06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Listener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keep the speaker talking</a:t>
            </a:r>
          </a:p>
          <a:p>
            <a:pPr marL="0" indent="0" algn="ctr">
              <a:buNone/>
            </a:pPr>
            <a:endParaRPr lang="en-US" altLang="ko-KR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ko-K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tell a story from your childhood.  </a:t>
            </a: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Body Language: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양재백두체B" panose="02020603020101020101" pitchFamily="18" charset="-127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</a:t>
            </a:r>
            <a:r>
              <a:rPr lang="en-US" altLang="ko-K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mirroring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marL="0" indent="0" algn="ctr">
              <a:buNone/>
            </a:pPr>
            <a:endParaRPr lang="en-US" altLang="ko-K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 </a:t>
            </a:r>
            <a:r>
              <a:rPr lang="en-US" altLang="ko-K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posture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6534" y="4233334"/>
            <a:ext cx="9155289" cy="112888"/>
          </a:xfrm>
          <a:prstGeom prst="rect">
            <a:avLst/>
          </a:prstGeom>
          <a:solidFill>
            <a:srgbClr val="8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7815137" y="3149600"/>
            <a:ext cx="482196" cy="1726605"/>
          </a:xfrm>
          <a:prstGeom prst="rect">
            <a:avLst/>
          </a:prstGeom>
          <a:solidFill>
            <a:srgbClr val="F7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1" y="2242035"/>
            <a:ext cx="5579706" cy="2387600"/>
          </a:xfrm>
        </p:spPr>
        <p:txBody>
          <a:bodyPr>
            <a:noAutofit/>
          </a:bodyPr>
          <a:lstStyle/>
          <a:p>
            <a:pPr algn="r"/>
            <a:r>
              <a:rPr lang="en-US" altLang="ko-KR" sz="14400" dirty="0" smtClean="0">
                <a:solidFill>
                  <a:schemeClr val="accent1">
                    <a:lumMod val="50000"/>
                  </a:schemeClr>
                </a:solidFill>
                <a:latin typeface="DomCasual BT" pitchFamily="2" charset="0"/>
              </a:rPr>
              <a:t>Verbal</a:t>
            </a:r>
            <a:endParaRPr lang="ko-KR" altLang="en-US" sz="14400" dirty="0">
              <a:solidFill>
                <a:schemeClr val="accent1">
                  <a:lumMod val="50000"/>
                </a:schemeClr>
              </a:solidFill>
              <a:latin typeface="DomCasual BT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98367" y="2242035"/>
            <a:ext cx="612087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4400" dirty="0" smtClean="0">
                <a:solidFill>
                  <a:schemeClr val="accent1">
                    <a:lumMod val="50000"/>
                  </a:schemeClr>
                </a:solidFill>
                <a:latin typeface="DomCasual BT" pitchFamily="2" charset="0"/>
              </a:rPr>
              <a:t>Response</a:t>
            </a:r>
            <a:endParaRPr lang="ko-KR" altLang="en-US" sz="14400" dirty="0">
              <a:solidFill>
                <a:schemeClr val="accent1">
                  <a:lumMod val="50000"/>
                </a:schemeClr>
              </a:solidFill>
              <a:latin typeface="DomCasual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223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/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645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Affirmation responses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Labeling </a:t>
            </a: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</a:t>
            </a:r>
            <a:endParaRPr lang="en-US" altLang="ko-K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Summarizing</a:t>
            </a:r>
            <a:endParaRPr lang="en-US" altLang="ko-K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Open-ended Questions 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443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Affirmation Responses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/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</a:b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(minimal encouragers, background cues)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06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agree”</a:t>
            </a: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63556" y="2111021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Ok.</a:t>
            </a:r>
            <a:endParaRPr lang="ko-KR" altLang="en-US" sz="4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1379" y="4572000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90844" y="4148666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Interesting</a:t>
            </a:r>
            <a:endParaRPr lang="ko-KR" altLang="en-US" sz="4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5893" y="5396087"/>
            <a:ext cx="1571975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56112" y="2396416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Sure.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86334" y="3228621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Yeah?</a:t>
            </a:r>
            <a:endParaRPr lang="ko-KR" altLang="en-US" sz="40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89755" y="2827431"/>
            <a:ext cx="2576689" cy="101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Yes.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81858" y="4703413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562601" y="4905023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 huh.</a:t>
            </a:r>
            <a:endParaRPr lang="ko-KR" altLang="en-US" sz="40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34357" y="2159528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Oh…</a:t>
            </a:r>
            <a:endParaRPr lang="ko-KR" altLang="en-US" sz="4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47043" y="5616217"/>
            <a:ext cx="1571975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4000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응</a:t>
            </a: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ko-KR" altLang="en-US" sz="4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31045" y="3745096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see.</a:t>
            </a:r>
            <a:endParaRPr lang="ko-KR" altLang="en-US" sz="40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632197" y="5787137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Oh, really? </a:t>
            </a:r>
            <a:endParaRPr lang="ko-KR" altLang="en-US" sz="4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743249" y="5409846"/>
            <a:ext cx="3028244" cy="9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on.</a:t>
            </a:r>
            <a:endParaRPr lang="ko-KR" altLang="en-US" sz="4000" dirty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1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Silence</a:t>
            </a:r>
            <a:b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</a:b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(effective pauses)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60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‘listen’ contains the same letters as the word ‘silent’.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000" dirty="0" smtClean="0">
                <a:latin typeface="BernhardFashion BT" pitchFamily="2" charset="0"/>
                <a:ea typeface="Tahoma" panose="020B0604030504040204" pitchFamily="34" charset="0"/>
                <a:cs typeface="Tahoma" panose="020B0604030504040204" pitchFamily="34" charset="0"/>
              </a:rPr>
              <a:t>- Alfred </a:t>
            </a:r>
            <a:r>
              <a:rPr lang="en-US" altLang="ko-KR" sz="4000" dirty="0" err="1" smtClean="0">
                <a:latin typeface="BernhardFashion BT" pitchFamily="2" charset="0"/>
                <a:ea typeface="Tahoma" panose="020B0604030504040204" pitchFamily="34" charset="0"/>
                <a:cs typeface="Tahoma" panose="020B0604030504040204" pitchFamily="34" charset="0"/>
              </a:rPr>
              <a:t>Brendel</a:t>
            </a:r>
            <a:r>
              <a:rPr lang="en-US" altLang="ko-KR" sz="4000" dirty="0" smtClean="0">
                <a:latin typeface="BernhardFashion B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o-KR" altLang="en-US" sz="4000" dirty="0">
              <a:latin typeface="BernhardFashion BT" pitchFamily="2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"/>
          <a:stretch/>
        </p:blipFill>
        <p:spPr bwMode="auto">
          <a:xfrm>
            <a:off x="9516848" y="4191000"/>
            <a:ext cx="267515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096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Labeling Feelings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06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feel… 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be….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sounds like you are…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feeling ______ about that. </a:t>
            </a:r>
          </a:p>
          <a:p>
            <a:pPr marL="0" indent="0" algn="ctr">
              <a:buNone/>
            </a:pPr>
            <a:endParaRPr lang="ko-KR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Image result for labeling feeling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8408" r="51415" b="9564"/>
          <a:stretch/>
        </p:blipFill>
        <p:spPr bwMode="auto">
          <a:xfrm>
            <a:off x="-95250" y="588963"/>
            <a:ext cx="26670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labeling feeling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6" t="28408" r="11359" b="9564"/>
          <a:stretch/>
        </p:blipFill>
        <p:spPr bwMode="auto">
          <a:xfrm>
            <a:off x="9658350" y="588962"/>
            <a:ext cx="25812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57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831B1B"/>
                </a:solidFill>
                <a:latin typeface="양재백두체B" panose="02020603020101020101" pitchFamily="18" charset="-127"/>
                <a:ea typeface="양재백두체B" panose="02020603020101020101" pitchFamily="18" charset="-127"/>
              </a:rPr>
              <a:t>Label the Feeling</a:t>
            </a:r>
            <a:endParaRPr lang="ko-KR" altLang="en-US" sz="3200" dirty="0">
              <a:solidFill>
                <a:srgbClr val="831B1B"/>
              </a:solidFill>
              <a:latin typeface="Cambria" panose="02040503050406030204" pitchFamily="18" charset="0"/>
              <a:ea typeface="양재백두체B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0686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person reads the card. 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4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 tries to label the feeling. </a:t>
            </a:r>
          </a:p>
        </p:txBody>
      </p:sp>
    </p:spTree>
    <p:extLst>
      <p:ext uri="{BB962C8B-B14F-4D97-AF65-F5344CB8AC3E}">
        <p14:creationId xmlns:p14="http://schemas.microsoft.com/office/powerpoint/2010/main" val="1403684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462</Words>
  <Application>Microsoft Office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맑은 고딕</vt:lpstr>
      <vt:lpstr>양재백두체B</vt:lpstr>
      <vt:lpstr>Arial</vt:lpstr>
      <vt:lpstr>BernhardFashion BT</vt:lpstr>
      <vt:lpstr>Cambria</vt:lpstr>
      <vt:lpstr>DomCasual BT</vt:lpstr>
      <vt:lpstr>Palace Script MT</vt:lpstr>
      <vt:lpstr>Tahoma</vt:lpstr>
      <vt:lpstr>Office Theme</vt:lpstr>
      <vt:lpstr>PowerPoint Presentation</vt:lpstr>
      <vt:lpstr>Goals of Active Listening:</vt:lpstr>
      <vt:lpstr>Body Language:</vt:lpstr>
      <vt:lpstr>Verbal</vt:lpstr>
      <vt:lpstr>PowerPoint Presentation</vt:lpstr>
      <vt:lpstr>Affirmation Responses (minimal encouragers, background cues)</vt:lpstr>
      <vt:lpstr>Silence (effective pauses)</vt:lpstr>
      <vt:lpstr>Labeling Feelings</vt:lpstr>
      <vt:lpstr>Label the Feeling</vt:lpstr>
      <vt:lpstr>Repeating the Last Words</vt:lpstr>
      <vt:lpstr>Repeating the Last Words</vt:lpstr>
      <vt:lpstr>Repeating the Last Words</vt:lpstr>
      <vt:lpstr>Summarizing </vt:lpstr>
      <vt:lpstr>Summarize</vt:lpstr>
      <vt:lpstr>Summarize:</vt:lpstr>
      <vt:lpstr>Open-ended Questions </vt:lpstr>
      <vt:lpstr>Open-ended Questions</vt:lpstr>
      <vt:lpstr>Open-ended Questions</vt:lpstr>
      <vt:lpstr>Open-ended Questions</vt:lpstr>
      <vt:lpstr>Open-ended Questions</vt:lpstr>
      <vt:lpstr>Open-ended Questions</vt:lpstr>
      <vt:lpstr>Conversation </vt:lpstr>
      <vt:lpstr>Conversation Goal: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cp:lastPrinted>2019-11-18T05:11:14Z</cp:lastPrinted>
  <dcterms:created xsi:type="dcterms:W3CDTF">2019-11-12T06:38:44Z</dcterms:created>
  <dcterms:modified xsi:type="dcterms:W3CDTF">2019-11-19T00:56:24Z</dcterms:modified>
</cp:coreProperties>
</file>