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57" r:id="rId5"/>
    <p:sldId id="261" r:id="rId6"/>
    <p:sldId id="274" r:id="rId7"/>
    <p:sldId id="265" r:id="rId8"/>
    <p:sldId id="275" r:id="rId9"/>
    <p:sldId id="266" r:id="rId10"/>
    <p:sldId id="276" r:id="rId11"/>
    <p:sldId id="267" r:id="rId12"/>
    <p:sldId id="268" r:id="rId13"/>
    <p:sldId id="269" r:id="rId14"/>
    <p:sldId id="277" r:id="rId15"/>
    <p:sldId id="270" r:id="rId16"/>
    <p:sldId id="280" r:id="rId17"/>
    <p:sldId id="271" r:id="rId18"/>
    <p:sldId id="281" r:id="rId19"/>
    <p:sldId id="272" r:id="rId20"/>
    <p:sldId id="282" r:id="rId21"/>
    <p:sldId id="273" r:id="rId22"/>
    <p:sldId id="284" r:id="rId23"/>
    <p:sldId id="259" r:id="rId24"/>
    <p:sldId id="285" r:id="rId25"/>
    <p:sldId id="260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8B5C-62D6-4227-9904-9C3385FA1DF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463B-C22E-461A-8075-C2E2971C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7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8B5C-62D6-4227-9904-9C3385FA1DF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463B-C22E-461A-8075-C2E2971C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8B5C-62D6-4227-9904-9C3385FA1DF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463B-C22E-461A-8075-C2E2971C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9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8B5C-62D6-4227-9904-9C3385FA1DF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463B-C22E-461A-8075-C2E2971C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7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8B5C-62D6-4227-9904-9C3385FA1DF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463B-C22E-461A-8075-C2E2971C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6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8B5C-62D6-4227-9904-9C3385FA1DF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463B-C22E-461A-8075-C2E2971C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0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8B5C-62D6-4227-9904-9C3385FA1DF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463B-C22E-461A-8075-C2E2971C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8B5C-62D6-4227-9904-9C3385FA1DF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463B-C22E-461A-8075-C2E2971C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9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8B5C-62D6-4227-9904-9C3385FA1DF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463B-C22E-461A-8075-C2E2971C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7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8B5C-62D6-4227-9904-9C3385FA1DF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463B-C22E-461A-8075-C2E2971C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0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8B5C-62D6-4227-9904-9C3385FA1DF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463B-C22E-461A-8075-C2E2971C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6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8B5C-62D6-4227-9904-9C3385FA1DF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463B-C22E-461A-8075-C2E2971C9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17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rU6YJle6Q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I5EM8WBSSQ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vrU6YJle6Q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7972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Good Teachers </a:t>
            </a:r>
            <a:b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Great Teachers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7647"/>
            <a:ext cx="9144000" cy="165576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www.youtube.com/watch?v=vrU6YJle6Q4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68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3119"/>
            <a:ext cx="10515600" cy="4073843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Understands the students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Acts responsibly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Calm, protective environment 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1673" y="365125"/>
            <a:ext cx="11776363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 Black" panose="020B0A04020102020204" pitchFamily="34" charset="0"/>
              </a:rPr>
              <a:t>“A great teacher thinks like a kid but acts like an adult.”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6" b="9803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4" y="2103120"/>
            <a:ext cx="515470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Enthusiasm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Some just want a paycheck</a:t>
            </a:r>
          </a:p>
          <a:p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1673" y="365125"/>
            <a:ext cx="11776363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 Black" panose="020B0A04020102020204" pitchFamily="34" charset="0"/>
              </a:rPr>
              <a:t>“A great teacher loves to teach.”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14" y="2633663"/>
            <a:ext cx="407479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Model of good learning habits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Admit they are wrong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Autonomy 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1673" y="365125"/>
            <a:ext cx="11776363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 Black" panose="020B0A04020102020204" pitchFamily="34" charset="0"/>
              </a:rPr>
              <a:t>“A great teacher loves to learn.”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14" y="2633663"/>
            <a:ext cx="407479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96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Beyond the classroom.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Riding a bike example 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1673" y="365125"/>
            <a:ext cx="11776363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 Black" panose="020B0A04020102020204" pitchFamily="34" charset="0"/>
              </a:rPr>
              <a:t>“A great teacher isn’t a teacher.”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22" r="96739">
                        <a14:foregroundMark x1="18370" y1="21141" x2="17174" y2="27596"/>
                        <a14:foregroundMark x1="18913" y1="17774" x2="14348" y2="28064"/>
                        <a14:foregroundMark x1="63587" y1="18241" x2="61848" y2="29093"/>
                        <a14:foregroundMark x1="65870" y1="27128" x2="41848" y2="12816"/>
                        <a14:foregroundMark x1="40109" y1="47334" x2="36087" y2="81759"/>
                        <a14:foregroundMark x1="42935" y1="81291" x2="32609" y2="66043"/>
                        <a14:foregroundMark x1="30978" y1="84191" x2="44674" y2="56127"/>
                        <a14:foregroundMark x1="47500" y1="61553" x2="34348" y2="83723"/>
                        <a14:foregroundMark x1="48696" y1="79794" x2="32609" y2="69972"/>
                        <a14:foregroundMark x1="41848" y1="49486" x2="42283" y2="79233"/>
                        <a14:backgroundMark x1="22500" y1="64920" x2="22500" y2="64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36" y="1988820"/>
            <a:ext cx="3993764" cy="4640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17333" y1="38462" x2="26167" y2="5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6" y="2910952"/>
            <a:ext cx="3680721" cy="34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0299"/>
            <a:ext cx="10515600" cy="3776663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Issues we are unaware of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Shows you care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1673" y="365125"/>
            <a:ext cx="11776363" cy="182943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 Black" panose="020B0A04020102020204" pitchFamily="34" charset="0"/>
              </a:rPr>
              <a:t>“A great teacher understands that students have a life outside of school.”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0" b="94985" l="2717" r="97609">
                        <a14:foregroundMark x1="45000" y1="11652" x2="40870" y2="62979"/>
                        <a14:foregroundMark x1="46304" y1="9882" x2="48043" y2="32891"/>
                        <a14:foregroundMark x1="56848" y1="26106" x2="52935" y2="19322"/>
                        <a14:foregroundMark x1="52065" y1="18732" x2="46522" y2="17257"/>
                        <a14:foregroundMark x1="48913" y1="25811" x2="47717" y2="31563"/>
                        <a14:foregroundMark x1="60435" y1="42035" x2="63152" y2="36726"/>
                        <a14:foregroundMark x1="60326" y1="42035" x2="59891" y2="43510"/>
                        <a14:foregroundMark x1="66848" y1="57080" x2="63370" y2="84366"/>
                        <a14:foregroundMark x1="71522" y1="58260" x2="69239" y2="83776"/>
                        <a14:foregroundMark x1="63261" y1="58850" x2="62500" y2="67552"/>
                        <a14:foregroundMark x1="72391" y1="87906" x2="68913" y2="86283"/>
                        <a14:foregroundMark x1="9783" y1="61209" x2="12717" y2="10619"/>
                        <a14:foregroundMark x1="18913" y1="55752" x2="15978" y2="50737"/>
                        <a14:foregroundMark x1="19457" y1="55162" x2="18261" y2="56342"/>
                        <a14:foregroundMark x1="16848" y1="49705" x2="15652" y2="42625"/>
                        <a14:foregroundMark x1="14348" y1="39676" x2="16413" y2="31711"/>
                        <a14:foregroundMark x1="16413" y1="19912" x2="23370" y2="31121"/>
                        <a14:foregroundMark x1="48804" y1="60177" x2="44457" y2="58112"/>
                        <a14:foregroundMark x1="89130" y1="7522" x2="87283" y2="30236"/>
                        <a14:foregroundMark x1="87391" y1="7670" x2="90652" y2="13717"/>
                        <a14:foregroundMark x1="89891" y1="7080" x2="90761" y2="8555"/>
                        <a14:foregroundMark x1="85000" y1="10914" x2="84239" y2="12537"/>
                        <a14:foregroundMark x1="93370" y1="17404" x2="91848" y2="13422"/>
                        <a14:foregroundMark x1="88913" y1="34808" x2="89565" y2="33038"/>
                        <a14:foregroundMark x1="89565" y1="35103" x2="89457" y2="32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2910227"/>
            <a:ext cx="5356860" cy="39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36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Personal attention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Fix the struggle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One student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Whole class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Material / Teaching style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1673" y="365125"/>
            <a:ext cx="11776363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 Black" panose="020B0A04020102020204" pitchFamily="34" charset="0"/>
              </a:rPr>
              <a:t>“A great teacher notices when there is a struggle.”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46" y="2308860"/>
            <a:ext cx="5004054" cy="4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067" y="1122363"/>
            <a:ext cx="9994005" cy="23876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Who was your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best teacher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made them great? </a:t>
            </a:r>
            <a:endParaRPr lang="en-US" sz="5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Discuss 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44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Take risks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Be silly and humble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Safe to be wrong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1673" y="365125"/>
            <a:ext cx="11776363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 Black" panose="020B0A04020102020204" pitchFamily="34" charset="0"/>
              </a:rPr>
              <a:t>“A great teacher sings.”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2" b="100000" l="9662" r="100000">
                        <a14:foregroundMark x1="57246" y1="68971" x2="60628" y2="97639"/>
                        <a14:foregroundMark x1="63527" y1="76391" x2="42512" y2="83305"/>
                        <a14:foregroundMark x1="50725" y1="86678" x2="56280" y2="78921"/>
                        <a14:backgroundMark x1="58213" y1="63069" x2="58213" y2="63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4204" y="2103120"/>
            <a:ext cx="3319595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students think?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Guess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4731" y="1236671"/>
            <a:ext cx="9435340" cy="54772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42900" indent="-342900" algn="ctr">
              <a:lnSpc>
                <a:spcPct val="200000"/>
              </a:lnSpc>
              <a:buAutoNum type="arabicPeriod"/>
            </a:pPr>
            <a:r>
              <a:rPr lang="en-US" sz="3600" dirty="0" smtClean="0"/>
              <a:t>The teacher is enthusiastic </a:t>
            </a:r>
          </a:p>
          <a:p>
            <a:pPr marL="342900" indent="-342900" algn="ctr">
              <a:lnSpc>
                <a:spcPct val="200000"/>
              </a:lnSpc>
              <a:buAutoNum type="arabicPeriod"/>
            </a:pPr>
            <a:r>
              <a:rPr lang="en-US" sz="3600" dirty="0" smtClean="0"/>
              <a:t>The teacher has a good relationship with us</a:t>
            </a:r>
          </a:p>
          <a:p>
            <a:pPr marL="342900" indent="-342900" algn="ctr">
              <a:lnSpc>
                <a:spcPct val="200000"/>
              </a:lnSpc>
              <a:buAutoNum type="arabicPeriod"/>
            </a:pPr>
            <a:r>
              <a:rPr lang="en-US" sz="3600" dirty="0" smtClean="0"/>
              <a:t>They encourage us to think for ourselves</a:t>
            </a:r>
          </a:p>
          <a:p>
            <a:pPr marL="342900" indent="-342900" algn="ctr">
              <a:lnSpc>
                <a:spcPct val="200000"/>
              </a:lnSpc>
              <a:buAutoNum type="arabicPeriod"/>
            </a:pPr>
            <a:r>
              <a:rPr lang="en-US" sz="3600" dirty="0" smtClean="0"/>
              <a:t>They enjoy our progress and success</a:t>
            </a:r>
          </a:p>
          <a:p>
            <a:pPr marL="342900" indent="-342900" algn="ctr">
              <a:lnSpc>
                <a:spcPct val="200000"/>
              </a:lnSpc>
              <a:buAutoNum type="arabicPeriod"/>
            </a:pPr>
            <a:r>
              <a:rPr lang="en-US" sz="3600" dirty="0" smtClean="0"/>
              <a:t>They create a safe and supportive environment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4046" y="500990"/>
            <a:ext cx="12362936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 do students want from teachers?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93771" y="1424224"/>
            <a:ext cx="6400800" cy="964276"/>
          </a:xfrm>
          <a:prstGeom prst="roundRect">
            <a:avLst>
              <a:gd name="adj" fmla="val 3908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64731" y="2542293"/>
            <a:ext cx="9258880" cy="964276"/>
          </a:xfrm>
          <a:prstGeom prst="roundRect">
            <a:avLst>
              <a:gd name="adj" fmla="val 3908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62051" y="3654794"/>
            <a:ext cx="8464240" cy="964276"/>
          </a:xfrm>
          <a:prstGeom prst="roundRect">
            <a:avLst>
              <a:gd name="adj" fmla="val 3908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44684" y="4772863"/>
            <a:ext cx="7898974" cy="964276"/>
          </a:xfrm>
          <a:prstGeom prst="roundRect">
            <a:avLst>
              <a:gd name="adj" fmla="val 3908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3658" y="5823713"/>
            <a:ext cx="9761026" cy="964276"/>
          </a:xfrm>
          <a:prstGeom prst="roundRect">
            <a:avLst>
              <a:gd name="adj" fmla="val 3908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23611" y="88371"/>
            <a:ext cx="102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UNESCO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37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students think?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0749" y="3509963"/>
            <a:ext cx="5110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www.youtube.com/watch?v=cI5EM8WBSSQ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444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Brainstorm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students interested in? </a:t>
            </a:r>
          </a:p>
          <a:p>
            <a:endParaRPr lang="en-US" dirty="0"/>
          </a:p>
          <a:p>
            <a:r>
              <a:rPr lang="en-US" dirty="0" smtClean="0"/>
              <a:t>Describe the perfect student? </a:t>
            </a:r>
          </a:p>
          <a:p>
            <a:endParaRPr lang="en-US" dirty="0"/>
          </a:p>
          <a:p>
            <a:r>
              <a:rPr lang="en-US" dirty="0" smtClean="0"/>
              <a:t>What behaviors do you want to change in your classroom?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0" t="6791" r="14532" b="3068"/>
          <a:stretch/>
        </p:blipFill>
        <p:spPr>
          <a:xfrm>
            <a:off x="8860664" y="277086"/>
            <a:ext cx="2743201" cy="296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3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05" y="148599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Qualities of a Great Teacher: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9740" y="6530892"/>
            <a:ext cx="246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GreatSchools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Staff, 2018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281" y="1347519"/>
            <a:ext cx="54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They set </a:t>
            </a:r>
            <a:r>
              <a:rPr lang="en-US" sz="2400" dirty="0"/>
              <a:t>high expectations for all students.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281" y="2194288"/>
            <a:ext cx="54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They have </a:t>
            </a:r>
            <a:r>
              <a:rPr lang="en-US" sz="2400" dirty="0"/>
              <a:t>clear, written-out objectives.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281" y="2655953"/>
            <a:ext cx="54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They are </a:t>
            </a:r>
            <a:r>
              <a:rPr lang="en-US" sz="2400" dirty="0"/>
              <a:t>prepared and organized. 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281" y="3198194"/>
            <a:ext cx="54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They engage </a:t>
            </a:r>
            <a:r>
              <a:rPr lang="en-US" sz="2400" dirty="0"/>
              <a:t>students and get them to look at issues in a variety of ways.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8281" y="4106821"/>
            <a:ext cx="540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They form </a:t>
            </a:r>
            <a:r>
              <a:rPr lang="en-US" sz="2400" dirty="0"/>
              <a:t>strong relationships with their students and show that they care about them as people.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281" y="5272690"/>
            <a:ext cx="54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They are </a:t>
            </a:r>
            <a:r>
              <a:rPr lang="en-US" sz="2400" dirty="0"/>
              <a:t>masters of their subject matter.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8281" y="5734355"/>
            <a:ext cx="54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They communicate </a:t>
            </a:r>
            <a:r>
              <a:rPr lang="en-US" sz="2400" dirty="0"/>
              <a:t>frequently with parents.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43913" y="6488668"/>
            <a:ext cx="15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Orlando, 2013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38720" y="1803423"/>
            <a:ext cx="54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great teacher respects students.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8720" y="2438094"/>
            <a:ext cx="54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great teacher has his own love of learning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38720" y="3347798"/>
            <a:ext cx="54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great teacher is a skilled leader.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38720" y="3959078"/>
            <a:ext cx="54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great teacher can “shift-gears”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38720" y="4508758"/>
            <a:ext cx="54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great teacher collaborates with colleagues on an ongoing basis. 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38720" y="5535676"/>
            <a:ext cx="54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great teacher maintains professionalism in all areas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8281" y="1347519"/>
            <a:ext cx="5152513" cy="766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8281" y="2167522"/>
            <a:ext cx="5152513" cy="505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8280" y="2728917"/>
            <a:ext cx="5152513" cy="505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8280" y="3287399"/>
            <a:ext cx="5152513" cy="766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8279" y="4108228"/>
            <a:ext cx="5152513" cy="116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8279" y="5306475"/>
            <a:ext cx="5152513" cy="505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8278" y="5837094"/>
            <a:ext cx="5152513" cy="766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38720" y="5600480"/>
            <a:ext cx="5400000" cy="766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38720" y="4573562"/>
            <a:ext cx="5400000" cy="766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38720" y="3907154"/>
            <a:ext cx="5400000" cy="553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38720" y="3278206"/>
            <a:ext cx="5400000" cy="553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38720" y="1756520"/>
            <a:ext cx="5400000" cy="553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38720" y="2432001"/>
            <a:ext cx="5400000" cy="766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2" y="1034827"/>
            <a:ext cx="11776363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What makes good teachers great?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3327" y="2965012"/>
            <a:ext cx="4133055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26,000 responses</a:t>
            </a:r>
          </a:p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8 schools</a:t>
            </a:r>
          </a:p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(LA, Texas, Abroad)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2797" y="180459"/>
            <a:ext cx="157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Terronez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2017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2708" y="5884503"/>
            <a:ext cx="4894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www.youtube.com/watch?v=vrU6YJle6Q4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528" y="3048000"/>
            <a:ext cx="419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33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33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3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3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6657" y="2048961"/>
            <a:ext cx="4024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“A great teacher eats apples.”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1673" y="365125"/>
            <a:ext cx="11776363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 Black" panose="020B0A04020102020204" pitchFamily="34" charset="0"/>
              </a:rPr>
              <a:t>What makes good teachers great?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3457" y="3240895"/>
            <a:ext cx="3370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“A great teacher is chill.”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174" y="4138251"/>
            <a:ext cx="7278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“A great teacher thinks like a kid but acts like an adult.”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1331" y="3621637"/>
            <a:ext cx="4356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“A great teacher loves to teach.”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8566" y="5672459"/>
            <a:ext cx="4309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“A great teacher loves to learn.”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78484" y="1917546"/>
            <a:ext cx="4366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“A great teacher isn’t a teacher.”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9146" y="255491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“A great teacher understands that students have a life outside of school.”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3534" y="4885697"/>
            <a:ext cx="6629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“A great teacher notices when there is a struggle.”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3457" y="5064175"/>
            <a:ext cx="3216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“A great teacher sings.”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2797" y="180459"/>
            <a:ext cx="157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Terronez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2017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1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8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Accept gifts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Symbol of relationship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1673" y="365125"/>
            <a:ext cx="11776363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 Black" panose="020B0A04020102020204" pitchFamily="34" charset="0"/>
              </a:rPr>
              <a:t>“A great teacher eats apples.”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803">
            <a:off x="7200412" y="1681004"/>
            <a:ext cx="3631413" cy="46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3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14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Not serious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Calm 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Relaxed </a:t>
            </a:r>
          </a:p>
          <a:p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State of mind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1673" y="365125"/>
            <a:ext cx="11776363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 Black" panose="020B0A04020102020204" pitchFamily="34" charset="0"/>
              </a:rPr>
              <a:t>“A great teacher is chill.”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91" y="2702243"/>
            <a:ext cx="363400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512</Words>
  <Application>Microsoft Office PowerPoint</Application>
  <PresentationFormat>Widescreen</PresentationFormat>
  <Paragraphs>107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Aharoni</vt:lpstr>
      <vt:lpstr>Malgun Gothic</vt:lpstr>
      <vt:lpstr>Arial</vt:lpstr>
      <vt:lpstr>Arial Black</vt:lpstr>
      <vt:lpstr>Calibri</vt:lpstr>
      <vt:lpstr>Calibri Light</vt:lpstr>
      <vt:lpstr>Times New Roman</vt:lpstr>
      <vt:lpstr>Office Theme</vt:lpstr>
      <vt:lpstr>Good Teachers  Great Teachers</vt:lpstr>
      <vt:lpstr>Who was your best teacher?  What made them great? </vt:lpstr>
      <vt:lpstr>Qualities of a Great Teacher:</vt:lpstr>
      <vt:lpstr>What makes good teachers great?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students think?</vt:lpstr>
      <vt:lpstr>PowerPoint Presentation</vt:lpstr>
      <vt:lpstr>What do students think?</vt:lpstr>
      <vt:lpstr>PowerPoint Presentation</vt:lpstr>
      <vt:lpstr>Brainstorm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Teachers  Great Teachers</dc:title>
  <dc:creator>Tippy</dc:creator>
  <cp:lastModifiedBy>user</cp:lastModifiedBy>
  <cp:revision>15</cp:revision>
  <dcterms:created xsi:type="dcterms:W3CDTF">2019-12-01T06:22:03Z</dcterms:created>
  <dcterms:modified xsi:type="dcterms:W3CDTF">2019-12-02T00:11:05Z</dcterms:modified>
</cp:coreProperties>
</file>