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82" r:id="rId5"/>
    <p:sldId id="281" r:id="rId6"/>
    <p:sldId id="257" r:id="rId7"/>
    <p:sldId id="262" r:id="rId8"/>
    <p:sldId id="261" r:id="rId9"/>
    <p:sldId id="269" r:id="rId10"/>
    <p:sldId id="271" r:id="rId11"/>
    <p:sldId id="270" r:id="rId12"/>
    <p:sldId id="264" r:id="rId13"/>
    <p:sldId id="284" r:id="rId14"/>
    <p:sldId id="285" r:id="rId15"/>
    <p:sldId id="263" r:id="rId16"/>
    <p:sldId id="266" r:id="rId17"/>
    <p:sldId id="26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3B"/>
    <a:srgbClr val="004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DCB-0806-47A0-9BED-9F842EF1952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63E-ADA9-4651-AB9F-DDD399E1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DCB-0806-47A0-9BED-9F842EF1952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63E-ADA9-4651-AB9F-DDD399E1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3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DCB-0806-47A0-9BED-9F842EF1952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63E-ADA9-4651-AB9F-DDD399E1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6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DCB-0806-47A0-9BED-9F842EF1952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63E-ADA9-4651-AB9F-DDD399E1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2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DCB-0806-47A0-9BED-9F842EF1952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63E-ADA9-4651-AB9F-DDD399E1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DCB-0806-47A0-9BED-9F842EF1952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63E-ADA9-4651-AB9F-DDD399E1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5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DCB-0806-47A0-9BED-9F842EF1952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63E-ADA9-4651-AB9F-DDD399E1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DCB-0806-47A0-9BED-9F842EF1952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63E-ADA9-4651-AB9F-DDD399E1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8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DCB-0806-47A0-9BED-9F842EF1952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63E-ADA9-4651-AB9F-DDD399E1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8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DCB-0806-47A0-9BED-9F842EF1952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63E-ADA9-4651-AB9F-DDD399E1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2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DCB-0806-47A0-9BED-9F842EF1952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63E-ADA9-4651-AB9F-DDD399E1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9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6000"/>
                    </a14:imgEffect>
                    <a14:imgEffect>
                      <a14:brightnessContrast bright="-45000" contrast="-8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6EDCB-0806-47A0-9BED-9F842EF1952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563E-ADA9-4651-AB9F-DDD399E1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9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ywellmind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0"/>
            <a:ext cx="10281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Classical Conditioning in the Classroom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64F"/>
                </a:solidFill>
              </a:rPr>
              <a:t>Before:</a:t>
            </a:r>
          </a:p>
          <a:p>
            <a:pPr lvl="1"/>
            <a:r>
              <a:rPr lang="en-US" dirty="0" smtClean="0">
                <a:solidFill>
                  <a:srgbClr val="00464F"/>
                </a:solidFill>
              </a:rPr>
              <a:t>Clap 3 times (Students don’t respond) </a:t>
            </a:r>
          </a:p>
          <a:p>
            <a:pPr lvl="1"/>
            <a:r>
              <a:rPr lang="en-US" dirty="0" smtClean="0">
                <a:solidFill>
                  <a:srgbClr val="00464F"/>
                </a:solidFill>
              </a:rPr>
              <a:t>Tell students to be quiet (Students are quiet)</a:t>
            </a:r>
          </a:p>
          <a:p>
            <a:r>
              <a:rPr lang="en-US" dirty="0" smtClean="0">
                <a:solidFill>
                  <a:srgbClr val="00464F"/>
                </a:solidFill>
              </a:rPr>
              <a:t>During:</a:t>
            </a:r>
          </a:p>
          <a:p>
            <a:pPr lvl="1"/>
            <a:r>
              <a:rPr lang="en-US" dirty="0" smtClean="0">
                <a:solidFill>
                  <a:srgbClr val="00464F"/>
                </a:solidFill>
              </a:rPr>
              <a:t>Clap 3 times, then instruct students to be quiet. (Students are quiet)</a:t>
            </a:r>
            <a:endParaRPr lang="en-US" dirty="0">
              <a:solidFill>
                <a:srgbClr val="00464F"/>
              </a:solidFill>
            </a:endParaRPr>
          </a:p>
          <a:p>
            <a:r>
              <a:rPr lang="en-US" dirty="0" smtClean="0">
                <a:solidFill>
                  <a:srgbClr val="00464F"/>
                </a:solidFill>
              </a:rPr>
              <a:t>After:</a:t>
            </a:r>
          </a:p>
          <a:p>
            <a:pPr lvl="1"/>
            <a:r>
              <a:rPr lang="en-US" dirty="0" smtClean="0">
                <a:solidFill>
                  <a:srgbClr val="00464F"/>
                </a:solidFill>
              </a:rPr>
              <a:t>Clap 3 times (Students are quiet) </a:t>
            </a:r>
            <a:endParaRPr lang="en-US" dirty="0">
              <a:solidFill>
                <a:srgbClr val="0046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73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Classical Conditioning in the Classroom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64F"/>
                </a:solidFill>
              </a:rPr>
              <a:t>Before:</a:t>
            </a:r>
          </a:p>
          <a:p>
            <a:pPr lvl="1"/>
            <a:r>
              <a:rPr lang="en-US" dirty="0" smtClean="0">
                <a:solidFill>
                  <a:srgbClr val="00464F"/>
                </a:solidFill>
              </a:rPr>
              <a:t>Count to 20 (Students don’t clean up)</a:t>
            </a:r>
          </a:p>
          <a:p>
            <a:pPr lvl="1"/>
            <a:r>
              <a:rPr lang="en-US" dirty="0" smtClean="0">
                <a:solidFill>
                  <a:srgbClr val="00464F"/>
                </a:solidFill>
              </a:rPr>
              <a:t>Say, “Clean up.” (Students clean up)</a:t>
            </a:r>
          </a:p>
          <a:p>
            <a:r>
              <a:rPr lang="en-US" dirty="0" smtClean="0">
                <a:solidFill>
                  <a:srgbClr val="00464F"/>
                </a:solidFill>
              </a:rPr>
              <a:t>During:</a:t>
            </a:r>
          </a:p>
          <a:p>
            <a:pPr lvl="1"/>
            <a:r>
              <a:rPr lang="en-US" dirty="0" smtClean="0">
                <a:solidFill>
                  <a:srgbClr val="00464F"/>
                </a:solidFill>
              </a:rPr>
              <a:t>Say, “Clean up.” then count to 20 (Students clean up)</a:t>
            </a:r>
          </a:p>
          <a:p>
            <a:r>
              <a:rPr lang="en-US" dirty="0" smtClean="0">
                <a:solidFill>
                  <a:srgbClr val="00464F"/>
                </a:solidFill>
              </a:rPr>
              <a:t>After:</a:t>
            </a:r>
          </a:p>
          <a:p>
            <a:pPr lvl="1"/>
            <a:r>
              <a:rPr lang="en-US" dirty="0" smtClean="0">
                <a:solidFill>
                  <a:srgbClr val="00464F"/>
                </a:solidFill>
              </a:rPr>
              <a:t>Count to 20 (Students clean up) </a:t>
            </a:r>
            <a:endParaRPr lang="en-US" dirty="0">
              <a:solidFill>
                <a:srgbClr val="0046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42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581" y="1939635"/>
            <a:ext cx="10515600" cy="4188402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0046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Observational</a:t>
            </a:r>
            <a:br>
              <a:rPr lang="en-US" sz="13800" b="1" dirty="0" smtClean="0">
                <a:solidFill>
                  <a:srgbClr val="0046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sz="13800" b="1" dirty="0" smtClean="0">
                <a:solidFill>
                  <a:srgbClr val="0046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Learning</a:t>
            </a:r>
            <a:endParaRPr lang="en-US" sz="13800" b="1" dirty="0">
              <a:solidFill>
                <a:srgbClr val="0046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Observational Learning in the Classroom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464F"/>
                </a:solidFill>
              </a:rPr>
              <a:t>Students notice that the teacher favors students who raise their hands.  They also raise their hands</a:t>
            </a:r>
          </a:p>
          <a:p>
            <a:endParaRPr lang="en-US" sz="3600" dirty="0">
              <a:solidFill>
                <a:srgbClr val="00464F"/>
              </a:solidFill>
            </a:endParaRPr>
          </a:p>
          <a:p>
            <a:r>
              <a:rPr lang="en-US" sz="3600" dirty="0" smtClean="0">
                <a:solidFill>
                  <a:srgbClr val="00464F"/>
                </a:solidFill>
              </a:rPr>
              <a:t>The teacher demonstrates a technique.  The students try to replicate it. </a:t>
            </a:r>
          </a:p>
          <a:p>
            <a:endParaRPr lang="en-US" sz="3600" dirty="0">
              <a:solidFill>
                <a:srgbClr val="00464F"/>
              </a:solidFill>
            </a:endParaRPr>
          </a:p>
          <a:p>
            <a:r>
              <a:rPr lang="en-US" sz="3600" dirty="0" smtClean="0">
                <a:solidFill>
                  <a:srgbClr val="00464F"/>
                </a:solidFill>
              </a:rPr>
              <a:t>Silly walking </a:t>
            </a:r>
            <a:endParaRPr lang="en-US" sz="3200" dirty="0">
              <a:solidFill>
                <a:srgbClr val="0046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43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581" y="1939635"/>
            <a:ext cx="10515600" cy="4188402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0046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Operant</a:t>
            </a:r>
            <a:br>
              <a:rPr lang="en-US" sz="13800" b="1" dirty="0" smtClean="0">
                <a:solidFill>
                  <a:srgbClr val="0046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sz="13800" b="1" dirty="0" smtClean="0">
                <a:solidFill>
                  <a:srgbClr val="0046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Conditioning </a:t>
            </a:r>
            <a:endParaRPr lang="en-US" sz="13800" b="1" dirty="0">
              <a:solidFill>
                <a:srgbClr val="0046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464F"/>
                </a:solidFill>
              </a:rPr>
              <a:t>B.F. Skinner</a:t>
            </a:r>
            <a:endParaRPr lang="en-US" dirty="0">
              <a:solidFill>
                <a:srgbClr val="00464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" y="505426"/>
            <a:ext cx="10945091" cy="6315917"/>
          </a:xfrm>
          <a:effectLst>
            <a:glow rad="406400">
              <a:schemeClr val="tx1">
                <a:alpha val="9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1643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982692" y="1316182"/>
            <a:ext cx="0" cy="5250872"/>
          </a:xfrm>
          <a:prstGeom prst="line">
            <a:avLst/>
          </a:prstGeom>
          <a:ln w="57150">
            <a:solidFill>
              <a:srgbClr val="FFD9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76946" y="3941618"/>
            <a:ext cx="8811491" cy="0"/>
          </a:xfrm>
          <a:prstGeom prst="line">
            <a:avLst/>
          </a:prstGeom>
          <a:ln w="57150">
            <a:solidFill>
              <a:srgbClr val="FFD9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4039" y="401917"/>
            <a:ext cx="236385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464F"/>
                </a:solidFill>
              </a:rPr>
              <a:t>Pleasant</a:t>
            </a:r>
            <a:endParaRPr lang="en-US" sz="4800" b="1" dirty="0">
              <a:solidFill>
                <a:srgbClr val="00464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8310" y="401917"/>
            <a:ext cx="323909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464F"/>
                </a:solidFill>
              </a:rPr>
              <a:t>Unpleasant </a:t>
            </a:r>
            <a:endParaRPr lang="en-US" sz="4800" b="1" dirty="0">
              <a:solidFill>
                <a:srgbClr val="00464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607" y="2106026"/>
            <a:ext cx="121860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464F"/>
                </a:solidFill>
              </a:rPr>
              <a:t>Add</a:t>
            </a:r>
            <a:endParaRPr lang="en-US" sz="4800" b="1" dirty="0">
              <a:solidFill>
                <a:srgbClr val="00464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05" y="4766099"/>
            <a:ext cx="246900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464F"/>
                </a:solidFill>
              </a:rPr>
              <a:t>Subtract </a:t>
            </a:r>
            <a:endParaRPr lang="en-US" sz="4800" b="1" dirty="0">
              <a:solidFill>
                <a:srgbClr val="00464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6946" y="1316182"/>
            <a:ext cx="4405746" cy="2625436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</a:rPr>
              <a:t>Positive Reinforcement 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6946" y="4117220"/>
            <a:ext cx="4405746" cy="2625436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</a:rPr>
              <a:t>Negative Punishment 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64186" y="1340086"/>
            <a:ext cx="4405746" cy="2625436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</a:rPr>
              <a:t>Positive Punishment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4186" y="4141124"/>
            <a:ext cx="4405746" cy="2625436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</a:rPr>
              <a:t>Negative Reinforcement 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87677" y="3380632"/>
            <a:ext cx="4405746" cy="560985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Increases behavior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7677" y="6181670"/>
            <a:ext cx="4405746" cy="560985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Decreases behavior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4917" y="3404536"/>
            <a:ext cx="4405746" cy="560985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Decreases behavior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74917" y="6205574"/>
            <a:ext cx="4405746" cy="560985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Increases behavior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4039" y="3319742"/>
            <a:ext cx="167302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Reward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8960" y="3364812"/>
            <a:ext cx="19976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Spanking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00538" y="6182884"/>
            <a:ext cx="198002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Time Out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18866" y="6181671"/>
            <a:ext cx="162288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Escape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77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Operant Conditioning in the Classroom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922" y="1290268"/>
            <a:ext cx="201868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Pleasant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1530" y="1290268"/>
            <a:ext cx="27661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Unpleasant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083" y="2695827"/>
            <a:ext cx="10406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Add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297" y="5180374"/>
            <a:ext cx="210848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Subtract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8087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8087" y="4422104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Punishment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1386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Punishment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1386" y="440885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Reinforcement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25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Corporal Punishment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922" y="1290268"/>
            <a:ext cx="201868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Pleasant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1530" y="1290268"/>
            <a:ext cx="27661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Unpleasant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083" y="2695827"/>
            <a:ext cx="10406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Add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297" y="5180374"/>
            <a:ext cx="210848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Subtract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8087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8087" y="4422104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Punishment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1386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Punishment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1386" y="440885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Reinforcement  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064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5" y="4574516"/>
            <a:ext cx="11513128" cy="141301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8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Behavioral Learning</a:t>
            </a:r>
            <a:endParaRPr lang="en-US" sz="8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7067" y="5987534"/>
            <a:ext cx="3310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https://www.verywellmind.com/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Giving a candy for answering a question.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922" y="1290268"/>
            <a:ext cx="201868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Pleasant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1530" y="1290268"/>
            <a:ext cx="27661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Unpleasant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083" y="2695827"/>
            <a:ext cx="10406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Add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297" y="5180374"/>
            <a:ext cx="210848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Subtract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8087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8087" y="4422104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Punishment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1386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Punishment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1386" y="440885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200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Taking away break time for bad behavior.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922" y="1290268"/>
            <a:ext cx="201868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Pleasant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1530" y="1290268"/>
            <a:ext cx="27661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Unpleasant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083" y="2695827"/>
            <a:ext cx="10406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Add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297" y="5180374"/>
            <a:ext cx="210848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Subtract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8087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8087" y="4422104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Punishment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1386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Punishment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1386" y="440885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Reinforcement  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392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 get free time if they finish their work early.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922" y="1290268"/>
            <a:ext cx="201868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Pleasant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1530" y="1290268"/>
            <a:ext cx="27661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Unpleasant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083" y="2695827"/>
            <a:ext cx="10406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Add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297" y="5180374"/>
            <a:ext cx="210848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Subtract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8087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8087" y="4422104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Punishment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1386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Punishment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1386" y="440885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Reinforcement  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000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 a loud noise until students are quiet.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922" y="1290268"/>
            <a:ext cx="201868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Pleasant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1530" y="1290268"/>
            <a:ext cx="27661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Unpleasant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083" y="2695827"/>
            <a:ext cx="10406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Add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297" y="5180374"/>
            <a:ext cx="210848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Subtract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8087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8087" y="4422104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Punishment 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1386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Punishment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1386" y="440885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Reinforcement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568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 must write lines if they disobey the class rules.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922" y="1290268"/>
            <a:ext cx="201868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Pleasant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1530" y="1290268"/>
            <a:ext cx="27661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Unpleasant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083" y="2695827"/>
            <a:ext cx="10406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Add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297" y="5180374"/>
            <a:ext cx="210848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Subtract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8087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8087" y="4422104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Punishment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1386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Punishment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1386" y="440885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Reinforcement  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99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Parents pester the student until they finish their homework.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922" y="1290268"/>
            <a:ext cx="201868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Pleasant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1530" y="1290268"/>
            <a:ext cx="27661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Unpleasant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083" y="2695827"/>
            <a:ext cx="10406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Add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297" y="5180374"/>
            <a:ext cx="210848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Subtract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8087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8087" y="4422104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Punishment 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1386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Punishment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1386" y="440885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Reinforcement  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607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6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 receive stickers for good behavior.  They can use these to ‘buy’ things later.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922" y="1290268"/>
            <a:ext cx="201868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Pleasant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1530" y="1290268"/>
            <a:ext cx="27661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Unpleasant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083" y="2695827"/>
            <a:ext cx="10406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Add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297" y="5180374"/>
            <a:ext cx="210848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4F"/>
                </a:solidFill>
              </a:rPr>
              <a:t>Subtract </a:t>
            </a:r>
            <a:endParaRPr lang="en-US" sz="4000" b="1" dirty="0">
              <a:solidFill>
                <a:srgbClr val="00464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8087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8087" y="4422104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Punishment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1386" y="19657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Punishment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1386" y="440885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643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6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one is the most motivating?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5760" y="16609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5760" y="4117304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Punishment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9059" y="166094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Positive Punishment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89059" y="4104052"/>
            <a:ext cx="3762414" cy="225093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Negative Reinforcement 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127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6" y="4059527"/>
            <a:ext cx="9144000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sz="7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Discussion </a:t>
            </a:r>
            <a:br>
              <a:rPr lang="en-US" sz="7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Think of some examples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6" y="4059527"/>
            <a:ext cx="9144000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sz="7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Discussion </a:t>
            </a:r>
            <a:br>
              <a:rPr lang="en-US" sz="7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- Classroom management techniques </a:t>
            </a:r>
            <a:b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Success / Failure ~ Why? 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581" y="1939635"/>
            <a:ext cx="10515600" cy="4188402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0046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Early Discipline</a:t>
            </a:r>
            <a:endParaRPr lang="en-US" sz="13800" b="1" dirty="0">
              <a:solidFill>
                <a:srgbClr val="0046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6" y="4059527"/>
            <a:ext cx="9144000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sz="7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Discussion </a:t>
            </a:r>
            <a:br>
              <a:rPr lang="en-US" sz="7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- What motivated you as a student?</a:t>
            </a:r>
            <a:b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- What motivates you as an adult?  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" b="24766"/>
          <a:stretch/>
        </p:blipFill>
        <p:spPr>
          <a:xfrm>
            <a:off x="708123" y="665019"/>
            <a:ext cx="10775753" cy="5444836"/>
          </a:xfrm>
        </p:spPr>
      </p:pic>
    </p:spTree>
    <p:extLst>
      <p:ext uri="{BB962C8B-B14F-4D97-AF65-F5344CB8AC3E}">
        <p14:creationId xmlns:p14="http://schemas.microsoft.com/office/powerpoint/2010/main" val="13485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581" y="1939635"/>
            <a:ext cx="10515600" cy="4188402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0046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Classical Conditioning </a:t>
            </a:r>
            <a:endParaRPr lang="en-US" sz="13800" b="1" dirty="0">
              <a:solidFill>
                <a:srgbClr val="0046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2840" y="429490"/>
            <a:ext cx="8867775" cy="3038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2840" y="3842037"/>
            <a:ext cx="4257675" cy="282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2952" y="3842037"/>
            <a:ext cx="4410075" cy="2847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6724" y="50904"/>
            <a:ext cx="14200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00464F"/>
                </a:solidFill>
              </a:rPr>
              <a:t>Before</a:t>
            </a:r>
            <a:endParaRPr lang="en-US" sz="3600" dirty="0">
              <a:solidFill>
                <a:srgbClr val="0046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2172" y="3331836"/>
            <a:ext cx="14366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00464F"/>
                </a:solidFill>
              </a:rPr>
              <a:t>During</a:t>
            </a:r>
            <a:endParaRPr lang="en-US" sz="3600" dirty="0">
              <a:solidFill>
                <a:srgbClr val="0046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2033" y="3331835"/>
            <a:ext cx="11319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00464F"/>
                </a:solidFill>
              </a:rPr>
              <a:t>After</a:t>
            </a:r>
            <a:endParaRPr lang="en-US" sz="3600" dirty="0">
              <a:solidFill>
                <a:srgbClr val="00464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0782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Pavlov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01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6724" y="50904"/>
            <a:ext cx="14200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00464F"/>
                </a:solidFill>
              </a:rPr>
              <a:t>Before</a:t>
            </a:r>
            <a:endParaRPr lang="en-US" sz="3600" dirty="0">
              <a:solidFill>
                <a:srgbClr val="00464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2172" y="3331836"/>
            <a:ext cx="14366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00464F"/>
                </a:solidFill>
              </a:rPr>
              <a:t>During</a:t>
            </a:r>
            <a:endParaRPr lang="en-US" sz="3600" dirty="0">
              <a:solidFill>
                <a:srgbClr val="00464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2033" y="3331835"/>
            <a:ext cx="11319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00464F"/>
                </a:solidFill>
              </a:rPr>
              <a:t>After</a:t>
            </a:r>
            <a:endParaRPr lang="en-US" sz="3600" dirty="0">
              <a:solidFill>
                <a:srgbClr val="00464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14993" y="1711036"/>
            <a:ext cx="817418" cy="581891"/>
          </a:xfrm>
          <a:prstGeom prst="rightArrow">
            <a:avLst/>
          </a:prstGeom>
          <a:solidFill>
            <a:srgbClr val="0046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72" y="413656"/>
            <a:ext cx="2964873" cy="3176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40404">
                  <a:alpha val="5490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00" y="1215942"/>
            <a:ext cx="1722910" cy="172291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8970673" y="1786452"/>
            <a:ext cx="817418" cy="581891"/>
          </a:xfrm>
          <a:prstGeom prst="rightArrow">
            <a:avLst/>
          </a:prstGeom>
          <a:solidFill>
            <a:srgbClr val="0046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84" l="10000" r="90000">
                        <a14:foregroundMark x1="21087" y1="6093" x2="81413" y2="5484"/>
                        <a14:foregroundMark x1="82065" y1="6635" x2="33478" y2="7854"/>
                        <a14:foregroundMark x1="18587" y1="90521" x2="80435" y2="90928"/>
                        <a14:foregroundMark x1="24674" y1="91740" x2="67174" y2="91943"/>
                        <a14:foregroundMark x1="26304" y1="93568" x2="71087" y2="92756"/>
                        <a14:foregroundMark x1="27935" y1="94516" x2="73696" y2="93771"/>
                        <a14:foregroundMark x1="14022" y1="87271" x2="18587" y2="90928"/>
                        <a14:foregroundMark x1="84674" y1="88693" x2="78913" y2="91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85" y="962106"/>
            <a:ext cx="1389394" cy="22305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85" y="4233765"/>
            <a:ext cx="1835138" cy="2263336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451903" y="5170215"/>
            <a:ext cx="817418" cy="581891"/>
          </a:xfrm>
          <a:prstGeom prst="rightArrow">
            <a:avLst/>
          </a:prstGeom>
          <a:solidFill>
            <a:srgbClr val="0046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74" y="3777108"/>
            <a:ext cx="2964873" cy="317665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8970673" y="5090865"/>
            <a:ext cx="817418" cy="581891"/>
          </a:xfrm>
          <a:prstGeom prst="rightArrow">
            <a:avLst/>
          </a:prstGeom>
          <a:solidFill>
            <a:srgbClr val="0046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84" l="10000" r="90000">
                        <a14:foregroundMark x1="21087" y1="6093" x2="81413" y2="5484"/>
                        <a14:foregroundMark x1="82065" y1="6635" x2="33478" y2="7854"/>
                        <a14:foregroundMark x1="18587" y1="90521" x2="80435" y2="90928"/>
                        <a14:foregroundMark x1="24674" y1="91740" x2="67174" y2="91943"/>
                        <a14:foregroundMark x1="26304" y1="93568" x2="71087" y2="92756"/>
                        <a14:foregroundMark x1="27935" y1="94516" x2="73696" y2="93771"/>
                        <a14:foregroundMark x1="14022" y1="87271" x2="18587" y2="90928"/>
                        <a14:foregroundMark x1="84674" y1="88693" x2="78913" y2="91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85" y="4266519"/>
            <a:ext cx="1389394" cy="22305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96" y="3793485"/>
            <a:ext cx="2964873" cy="31766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460" y="962106"/>
            <a:ext cx="1706424" cy="24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09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399</Words>
  <Application>Microsoft Office PowerPoint</Application>
  <PresentationFormat>Widescreen</PresentationFormat>
  <Paragraphs>141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  <vt:lpstr>Behavioral Learning</vt:lpstr>
      <vt:lpstr>Discussion  - Classroom management techniques  - Success / Failure ~ Why? </vt:lpstr>
      <vt:lpstr>Early Discipline</vt:lpstr>
      <vt:lpstr>Discussion  - What motivated you as a student? - What motivates you as an adult?  </vt:lpstr>
      <vt:lpstr>PowerPoint Presentation</vt:lpstr>
      <vt:lpstr>Classical Conditioning </vt:lpstr>
      <vt:lpstr>PowerPoint Presentation</vt:lpstr>
      <vt:lpstr>PowerPoint Presentation</vt:lpstr>
      <vt:lpstr>Classical Conditioning in the Classroom</vt:lpstr>
      <vt:lpstr>Classical Conditioning in the Classroom</vt:lpstr>
      <vt:lpstr>Observational Learning</vt:lpstr>
      <vt:lpstr>PowerPoint Presentation</vt:lpstr>
      <vt:lpstr>Observational Learning in the Classroom</vt:lpstr>
      <vt:lpstr>Operant Conditioning </vt:lpstr>
      <vt:lpstr>B.F. Skinner</vt:lpstr>
      <vt:lpstr>PowerPoint Presentation</vt:lpstr>
      <vt:lpstr>Operant Conditioning in the Classroom</vt:lpstr>
      <vt:lpstr>Corporal Punishment </vt:lpstr>
      <vt:lpstr>Giving a candy for answering a question.</vt:lpstr>
      <vt:lpstr>Taking away break time for bad behavior. </vt:lpstr>
      <vt:lpstr>Students get free time if they finish their work early. </vt:lpstr>
      <vt:lpstr>Play a loud noise until students are quiet. </vt:lpstr>
      <vt:lpstr>Students must write lines if they disobey the class rules. </vt:lpstr>
      <vt:lpstr>Parents pester the student until they finish their homework. </vt:lpstr>
      <vt:lpstr>Students receive stickers for good behavior.  They can use these to ‘buy’ things later.</vt:lpstr>
      <vt:lpstr>Which one is the most motivating? </vt:lpstr>
      <vt:lpstr>Discussion  - Think of some examples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Tippy</dc:creator>
  <cp:lastModifiedBy>Tippy</cp:lastModifiedBy>
  <cp:revision>17</cp:revision>
  <dcterms:created xsi:type="dcterms:W3CDTF">2019-12-01T07:53:02Z</dcterms:created>
  <dcterms:modified xsi:type="dcterms:W3CDTF">2019-12-01T14:38:14Z</dcterms:modified>
</cp:coreProperties>
</file>