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6858000" cy="9906000" type="A4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9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95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05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49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37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4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437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41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029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62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30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D38E-8F07-477D-A2B6-DAF5BF2FFADB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B357-D63F-4446-B05A-4ADAE737D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35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 and white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To take everything into consideration and oversimplify something. To judge everything as either one way or the other, good or bad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Our boss always thinks that everything is straightforward, but he doesn’t </a:t>
            </a:r>
            <a:r>
              <a:rPr lang="en-US" altLang="ko-KR" sz="1200" i="1" dirty="0" smtClean="0"/>
              <a:t>realize </a:t>
            </a:r>
            <a:r>
              <a:rPr lang="en-US" altLang="ko-KR" sz="1200" i="1" dirty="0"/>
              <a:t>that this whole situation is not as </a:t>
            </a:r>
            <a:r>
              <a:rPr lang="en-US" altLang="ko-KR" sz="1200" b="1" i="1" dirty="0"/>
              <a:t>black and white</a:t>
            </a:r>
            <a:r>
              <a:rPr lang="en-US" altLang="ko-KR" sz="1200" i="1" dirty="0"/>
              <a:t> as he thinks!</a:t>
            </a:r>
            <a:endParaRPr lang="en-US" altLang="ko-KR" sz="12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Put something down in black and white.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write or have something written down on paper for confirmation or </a:t>
            </a:r>
            <a:r>
              <a:rPr lang="en-US" altLang="ko-KR" sz="1600" dirty="0" smtClean="0"/>
              <a:t>evidence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 don’t understand why you don’t believe me! Look, it’s written here </a:t>
            </a:r>
            <a:r>
              <a:rPr lang="en-US" altLang="ko-KR" sz="1400" b="1" i="1" dirty="0"/>
              <a:t>in black and white</a:t>
            </a:r>
            <a:r>
              <a:rPr lang="en-US" altLang="ko-KR" sz="1400" i="1" dirty="0"/>
              <a:t>!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 as night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Somewhere very dark, when it is hard to see </a:t>
            </a:r>
            <a:r>
              <a:rPr lang="en-US" altLang="ko-KR" sz="1600" dirty="0" smtClean="0"/>
              <a:t>anything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We had another power cut last night; it was as </a:t>
            </a:r>
            <a:r>
              <a:rPr lang="en-US" altLang="ko-KR" sz="1400" b="1" i="1" dirty="0"/>
              <a:t>black as night</a:t>
            </a:r>
            <a:r>
              <a:rPr lang="en-US" altLang="ko-KR" sz="1400" i="1" dirty="0"/>
              <a:t> in our house. We didn’t even have any candles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 and blue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dirty="0"/>
              <a:t>Used to describe something that is badly </a:t>
            </a:r>
            <a:r>
              <a:rPr lang="en-US" altLang="ko-KR" dirty="0" smtClean="0"/>
              <a:t>bruised</a:t>
            </a:r>
          </a:p>
          <a:p>
            <a:endParaRPr lang="en-US" altLang="ko-KR" dirty="0"/>
          </a:p>
          <a:p>
            <a:r>
              <a:rPr lang="en-US" altLang="ko-KR" sz="1600" i="1" dirty="0"/>
              <a:t>John’s face was </a:t>
            </a:r>
            <a:r>
              <a:rPr lang="en-US" altLang="ko-KR" sz="1600" b="1" i="1" dirty="0"/>
              <a:t>black and blue</a:t>
            </a:r>
            <a:r>
              <a:rPr lang="en-US" altLang="ko-KR" sz="1600" i="1" dirty="0"/>
              <a:t> after the boxing match</a:t>
            </a:r>
            <a:r>
              <a:rPr lang="en-US" altLang="ko-KR" sz="1600" i="1" dirty="0" smtClean="0"/>
              <a:t>.</a:t>
            </a:r>
            <a:endParaRPr lang="en-US" altLang="ko-KR" sz="16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 eye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dirty="0"/>
              <a:t>A bruise near one’s </a:t>
            </a:r>
            <a:r>
              <a:rPr lang="en-US" altLang="ko-KR" dirty="0" smtClean="0"/>
              <a:t>eye</a:t>
            </a:r>
          </a:p>
          <a:p>
            <a:endParaRPr lang="en-US" altLang="ko-KR" dirty="0"/>
          </a:p>
          <a:p>
            <a:r>
              <a:rPr lang="en-US" altLang="ko-KR" sz="1600" i="1" dirty="0"/>
              <a:t>Fred came home with a horrible </a:t>
            </a:r>
            <a:r>
              <a:rPr lang="en-US" altLang="ko-KR" sz="1600" b="1" i="1" dirty="0"/>
              <a:t>black eye</a:t>
            </a:r>
            <a:r>
              <a:rPr lang="en-US" altLang="ko-KR" sz="1600" i="1" dirty="0"/>
              <a:t> today, but he won’t tell us what happened!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810550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Green with envy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someone who is extremely jealous, full of </a:t>
            </a:r>
            <a:r>
              <a:rPr lang="en-US" altLang="ko-KR" sz="1600" dirty="0" smtClean="0"/>
              <a:t>envy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When we were children, my older brother always used to get </a:t>
            </a:r>
            <a:r>
              <a:rPr lang="en-US" altLang="ko-KR" sz="1400" b="1" i="1" dirty="0"/>
              <a:t>green with envy</a:t>
            </a:r>
            <a:r>
              <a:rPr lang="en-US" altLang="ko-KR" sz="1400" i="1" dirty="0"/>
              <a:t> if my dad bought something for me and not for him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Give someone the green light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someone receives, or is given, permission to go ahead with something</a:t>
            </a:r>
          </a:p>
          <a:p>
            <a:r>
              <a:rPr lang="en-US" altLang="ko-KR" sz="1400" b="1" i="1" dirty="0"/>
              <a:t>We have been given the green the light</a:t>
            </a:r>
            <a:r>
              <a:rPr lang="en-US" altLang="ko-KR" sz="1400" i="1" dirty="0"/>
              <a:t> by the Marketing Executive to go ahead with the new advertising campaign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The grass is always greener on the other side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Used to describe a place that is far away, and better than, where you are now, or another person’s situation that is very different from your </a:t>
            </a:r>
            <a:r>
              <a:rPr lang="en-US" altLang="ko-KR" sz="1400" dirty="0" smtClean="0"/>
              <a:t>own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He </a:t>
            </a:r>
            <a:r>
              <a:rPr lang="en-US" altLang="ko-KR" sz="1200" i="1" dirty="0" smtClean="0"/>
              <a:t>realized </a:t>
            </a:r>
            <a:r>
              <a:rPr lang="en-US" altLang="ko-KR" sz="1200" i="1" dirty="0"/>
              <a:t>that </a:t>
            </a:r>
            <a:r>
              <a:rPr lang="en-US" altLang="ko-KR" sz="1200" b="1" i="1" dirty="0"/>
              <a:t>the grass is always greener on the other side</a:t>
            </a:r>
            <a:r>
              <a:rPr lang="en-US" altLang="ko-KR" sz="1200" i="1" dirty="0"/>
              <a:t> when he saw that his new job wasn’t perfect, and had its own problems too</a:t>
            </a:r>
            <a:r>
              <a:rPr lang="en-US" altLang="ko-KR" sz="1200" i="1" dirty="0" smtClean="0"/>
              <a:t>.</a:t>
            </a:r>
            <a:endParaRPr lang="en-US" altLang="ko-KR" sz="12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Green belt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An area of fields and trees around a </a:t>
            </a:r>
            <a:r>
              <a:rPr lang="en-US" altLang="ko-KR" sz="1600" dirty="0" smtClean="0"/>
              <a:t>town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Our city has a policy of increasing the </a:t>
            </a:r>
            <a:r>
              <a:rPr lang="en-US" altLang="ko-KR" sz="1400" b="1" i="1" dirty="0"/>
              <a:t>green belt</a:t>
            </a:r>
            <a:r>
              <a:rPr lang="en-US" altLang="ko-KR" sz="1400" i="1" dirty="0"/>
              <a:t> around it.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Green thumb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someone with a talent for gardening, having the ability to make plants </a:t>
            </a:r>
            <a:r>
              <a:rPr lang="en-US" altLang="ko-KR" sz="1600" dirty="0" smtClean="0"/>
              <a:t>grow</a:t>
            </a:r>
          </a:p>
          <a:p>
            <a:endParaRPr lang="en-US" altLang="ko-KR" sz="1600" dirty="0"/>
          </a:p>
          <a:p>
            <a:r>
              <a:rPr lang="en-US" altLang="ko-KR" sz="1200" i="1" dirty="0"/>
              <a:t>This garden used to look so beautiful when my mum lived here. She definitely had a </a:t>
            </a:r>
            <a:r>
              <a:rPr lang="en-US" altLang="ko-KR" sz="1200" b="1" i="1" dirty="0"/>
              <a:t>green thumb</a:t>
            </a:r>
            <a:r>
              <a:rPr lang="en-US" altLang="ko-KR" sz="1200" i="1" dirty="0"/>
              <a:t>. I wish I did too</a:t>
            </a:r>
            <a:r>
              <a:rPr lang="en-US" altLang="ko-KR" sz="1200" i="1" dirty="0" smtClean="0"/>
              <a:t>!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78679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A grey area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Something that is not clearly defined, and there is still debate as to whether it is ‘black or white’, neither one way or </a:t>
            </a:r>
            <a:r>
              <a:rPr lang="en-US" altLang="ko-KR" sz="1400" dirty="0" smtClean="0"/>
              <a:t>another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Some of the current rules surrounding bedroom tax in the UK seem to be in </a:t>
            </a:r>
            <a:r>
              <a:rPr lang="en-US" altLang="ko-KR" sz="1200" b="1" i="1" dirty="0"/>
              <a:t>a grey area</a:t>
            </a:r>
            <a:r>
              <a:rPr lang="en-US" altLang="ko-KR" sz="1200" i="1" dirty="0"/>
              <a:t>, as many residents disagree with its determining factors</a:t>
            </a:r>
            <a:r>
              <a:rPr lang="en-US" altLang="ko-KR" sz="1200" i="1" dirty="0" smtClean="0"/>
              <a:t>.</a:t>
            </a:r>
            <a:endParaRPr lang="en-US" altLang="ko-KR" sz="12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A golden opportunity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An opportunity that may never present itself </a:t>
            </a:r>
            <a:r>
              <a:rPr lang="en-US" altLang="ko-KR" sz="1600" dirty="0" smtClean="0"/>
              <a:t>again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Think carefully about what you’re going to do, this is a </a:t>
            </a:r>
            <a:r>
              <a:rPr lang="en-US" altLang="ko-KR" sz="1400" b="1" i="1" dirty="0"/>
              <a:t>golden opportunity</a:t>
            </a:r>
            <a:r>
              <a:rPr lang="en-US" altLang="ko-KR" sz="1400" i="1" dirty="0"/>
              <a:t>, and you don’t want to mess it up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Golden boy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The term given to a young man </a:t>
            </a:r>
            <a:r>
              <a:rPr lang="en-US" altLang="ko-KR" sz="1600" dirty="0" smtClean="0"/>
              <a:t>idolized </a:t>
            </a:r>
            <a:r>
              <a:rPr lang="en-US" altLang="ko-KR" sz="1600" dirty="0"/>
              <a:t>for a great skill, usually in sport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By many of his fans, Wayne Rooney is seen as the </a:t>
            </a:r>
            <a:r>
              <a:rPr lang="en-US" altLang="ko-KR" sz="1400" b="1" i="1" dirty="0"/>
              <a:t>golden boy</a:t>
            </a:r>
            <a:r>
              <a:rPr lang="en-US" altLang="ko-KR" sz="1400" i="1" dirty="0"/>
              <a:t> of his football team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A golden handshake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large sum of money that is paid to a retiring manager or director, or to a redundant </a:t>
            </a:r>
            <a:r>
              <a:rPr lang="en-US" altLang="ko-KR" sz="1600" dirty="0" smtClean="0"/>
              <a:t>worker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 company Chairman received </a:t>
            </a:r>
            <a:r>
              <a:rPr lang="en-US" altLang="ko-KR" sz="1400" b="1" i="1" dirty="0"/>
              <a:t>a huge golden handshake</a:t>
            </a:r>
            <a:r>
              <a:rPr lang="en-US" altLang="ko-KR" sz="1400" i="1" dirty="0"/>
              <a:t> when he retired.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Tickled pink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be very pleased, thrilled or delighted about </a:t>
            </a:r>
            <a:r>
              <a:rPr lang="en-US" altLang="ko-KR" sz="1600" dirty="0" smtClean="0"/>
              <a:t>something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Anna was </a:t>
            </a:r>
            <a:r>
              <a:rPr lang="en-US" altLang="ko-KR" sz="1400" b="1" i="1" dirty="0"/>
              <a:t>tickled pink</a:t>
            </a:r>
            <a:r>
              <a:rPr lang="en-US" altLang="ko-KR" sz="1400" i="1" dirty="0"/>
              <a:t> that her fiancé had made such an effort for her birthday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636960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See pink elephants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someone sees things that are not really there, because they are in their </a:t>
            </a:r>
            <a:r>
              <a:rPr lang="en-US" altLang="ko-KR" sz="1600" dirty="0" smtClean="0"/>
              <a:t>imagination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Anyone who hears his story thinks </a:t>
            </a:r>
            <a:r>
              <a:rPr lang="en-US" altLang="ko-KR" sz="1400" b="1" i="1" dirty="0"/>
              <a:t>he sees pink elephants</a:t>
            </a:r>
            <a:r>
              <a:rPr lang="en-US" altLang="ko-KR" sz="1400" i="1" dirty="0"/>
              <a:t>. It’s just such a far-fetched story, and very hard to believe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Pink slip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termination notice received from a </a:t>
            </a:r>
            <a:r>
              <a:rPr lang="en-US" altLang="ko-KR" sz="1600" dirty="0" smtClean="0"/>
              <a:t>job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They gave me my </a:t>
            </a:r>
            <a:r>
              <a:rPr lang="en-US" altLang="ko-KR" sz="1400" b="1" i="1" dirty="0"/>
              <a:t>pink slip</a:t>
            </a:r>
            <a:r>
              <a:rPr lang="en-US" altLang="ko-KR" sz="1400" i="1" dirty="0"/>
              <a:t> last week, so I’ve got to find a new job now.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In the pink of something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Meaning in very good health</a:t>
            </a:r>
          </a:p>
          <a:p>
            <a:endParaRPr lang="en-US" altLang="ko-KR" sz="1600" i="1" dirty="0" smtClean="0"/>
          </a:p>
          <a:p>
            <a:r>
              <a:rPr lang="en-US" altLang="ko-KR" sz="1400" i="1" dirty="0" smtClean="0"/>
              <a:t>My </a:t>
            </a:r>
            <a:r>
              <a:rPr lang="en-US" altLang="ko-KR" sz="1400" i="1" dirty="0"/>
              <a:t>grandmother looked ever so well when I saw her,</a:t>
            </a:r>
            <a:r>
              <a:rPr lang="en-US" altLang="ko-KR" sz="1400" b="1" i="1" dirty="0"/>
              <a:t> she was in the pink of condition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To be shown the red card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This derives from football terminology, and means to be dismissed from your </a:t>
            </a:r>
            <a:r>
              <a:rPr lang="en-US" altLang="ko-KR" sz="1600" dirty="0" smtClean="0"/>
              <a:t>job</a:t>
            </a:r>
          </a:p>
          <a:p>
            <a:endParaRPr lang="en-US" altLang="ko-KR" sz="1400" dirty="0"/>
          </a:p>
          <a:p>
            <a:r>
              <a:rPr lang="en-US" altLang="ko-KR" sz="1400" i="1" dirty="0"/>
              <a:t>The company Accountant </a:t>
            </a:r>
            <a:r>
              <a:rPr lang="en-US" altLang="ko-KR" sz="1400" b="1" i="1" dirty="0"/>
              <a:t>was shown the red card</a:t>
            </a:r>
            <a:r>
              <a:rPr lang="en-US" altLang="ko-KR" sz="1400" i="1" dirty="0"/>
              <a:t>, after they found out he was using company money for personal gain.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In the red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have an overdraft, be in debt to your bank, or owe an institution some </a:t>
            </a:r>
            <a:r>
              <a:rPr lang="en-US" altLang="ko-KR" sz="1600" dirty="0" smtClean="0"/>
              <a:t>money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I’ve got three credit card bills to pay off at the moment. </a:t>
            </a:r>
            <a:r>
              <a:rPr lang="en-US" altLang="ko-KR" sz="1400" b="1" i="1" dirty="0"/>
              <a:t>I hate being in the red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7194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Out of the red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be out of </a:t>
            </a:r>
            <a:r>
              <a:rPr lang="en-US" altLang="ko-KR" sz="1600" dirty="0" smtClean="0"/>
              <a:t>debt</a:t>
            </a:r>
          </a:p>
          <a:p>
            <a:endParaRPr lang="en-US" altLang="ko-KR" sz="1600" dirty="0"/>
          </a:p>
          <a:p>
            <a:r>
              <a:rPr lang="en-US" altLang="ko-KR" sz="1400" b="1" i="1" dirty="0"/>
              <a:t>Our company is finally out of the red now.</a:t>
            </a:r>
            <a:r>
              <a:rPr lang="en-US" altLang="ko-KR" sz="1400" i="1" dirty="0"/>
              <a:t> We’ve managed to pay back our loan, and now we’re making profit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Red flag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signal that something is not working properly or </a:t>
            </a:r>
            <a:r>
              <a:rPr lang="en-US" altLang="ko-KR" sz="1600" dirty="0" smtClean="0"/>
              <a:t>correctly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 fallen trees along the road raised </a:t>
            </a:r>
            <a:r>
              <a:rPr lang="en-US" altLang="ko-KR" sz="1400" b="1" i="1" dirty="0"/>
              <a:t>a red flag</a:t>
            </a:r>
            <a:r>
              <a:rPr lang="en-US" altLang="ko-KR" sz="1400" i="1" dirty="0"/>
              <a:t> for the safety inspectors.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Blood red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the deep red </a:t>
            </a:r>
            <a:r>
              <a:rPr lang="en-US" altLang="ko-KR" sz="1600" dirty="0" smtClean="0"/>
              <a:t>color </a:t>
            </a:r>
            <a:r>
              <a:rPr lang="en-US" altLang="ko-KR" sz="1600" dirty="0"/>
              <a:t>of </a:t>
            </a:r>
            <a:r>
              <a:rPr lang="en-US" altLang="ko-KR" sz="1600" dirty="0" smtClean="0"/>
              <a:t>something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She was wearing a beautiful cocktail dress with</a:t>
            </a:r>
            <a:r>
              <a:rPr lang="en-US" altLang="ko-KR" sz="1400" b="1" i="1" dirty="0"/>
              <a:t> blood red</a:t>
            </a:r>
            <a:r>
              <a:rPr lang="en-US" altLang="ko-KR" sz="1400" i="1" dirty="0"/>
              <a:t> lipstick to match.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Beet red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Also used to describe dark red, usually the </a:t>
            </a:r>
            <a:r>
              <a:rPr lang="en-US" altLang="ko-KR" sz="1600" dirty="0" smtClean="0"/>
              <a:t>color </a:t>
            </a:r>
            <a:r>
              <a:rPr lang="en-US" altLang="ko-KR" sz="1600" dirty="0"/>
              <a:t>of a face (derives from beetroot</a:t>
            </a:r>
            <a:r>
              <a:rPr lang="en-US" altLang="ko-KR" sz="1600" dirty="0" smtClean="0"/>
              <a:t>)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 could see my son up on the stage, his little face was </a:t>
            </a:r>
            <a:r>
              <a:rPr lang="en-US" altLang="ko-KR" sz="1400" b="1" i="1" dirty="0"/>
              <a:t>beet red</a:t>
            </a:r>
            <a:r>
              <a:rPr lang="en-US" altLang="ko-KR" sz="1400" i="1" dirty="0"/>
              <a:t>!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Red hot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Something new and exciting, creating much </a:t>
            </a:r>
            <a:r>
              <a:rPr lang="en-US" altLang="ko-KR" sz="1600" dirty="0" smtClean="0"/>
              <a:t>demand</a:t>
            </a:r>
          </a:p>
          <a:p>
            <a:endParaRPr lang="en-US" altLang="ko-KR" sz="1400" dirty="0"/>
          </a:p>
          <a:p>
            <a:r>
              <a:rPr lang="en-US" altLang="ko-KR" sz="1400" i="1" dirty="0"/>
              <a:t>The new video game is </a:t>
            </a:r>
            <a:r>
              <a:rPr lang="en-US" altLang="ko-KR" sz="1400" b="1" i="1" dirty="0"/>
              <a:t>red-hot</a:t>
            </a:r>
            <a:r>
              <a:rPr lang="en-US" altLang="ko-KR" sz="1400" i="1" dirty="0"/>
              <a:t>. Some fans have been waiting outside stores for days, to get a hold of them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93747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A red herring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An unimportant matter that misleads everyone and draws attention away from the main subject</a:t>
            </a:r>
          </a:p>
          <a:p>
            <a:r>
              <a:rPr lang="en-US" altLang="ko-KR" sz="1400" i="1" dirty="0"/>
              <a:t>Unfortunately that witness was just </a:t>
            </a:r>
            <a:r>
              <a:rPr lang="en-US" altLang="ko-KR" sz="1400" b="1" i="1" dirty="0"/>
              <a:t>a red herring</a:t>
            </a:r>
            <a:r>
              <a:rPr lang="en-US" altLang="ko-KR" sz="1400" i="1" dirty="0"/>
              <a:t>. She had no justification to her story, and it was a waste of valuable time.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Caught red-handed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To catch someone in the act of committing a crime, or doing something wrong that they shouldn’t be </a:t>
            </a:r>
            <a:r>
              <a:rPr lang="en-US" altLang="ko-KR" sz="1400" dirty="0" smtClean="0"/>
              <a:t>doing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He kept lying to me about where he was going in the evenings, so yesterday I followed him and </a:t>
            </a:r>
            <a:r>
              <a:rPr lang="en-US" altLang="ko-KR" sz="1200" b="1" i="1" dirty="0"/>
              <a:t>caught him red-handed</a:t>
            </a:r>
            <a:r>
              <a:rPr lang="en-US" altLang="ko-KR" sz="1200" i="1" dirty="0"/>
              <a:t>. He was with another woman</a:t>
            </a:r>
            <a:r>
              <a:rPr lang="en-US" altLang="ko-KR" sz="1200" i="1" dirty="0" smtClean="0"/>
              <a:t>!</a:t>
            </a:r>
            <a:endParaRPr lang="en-US" altLang="ko-KR" sz="12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Red in the face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become </a:t>
            </a:r>
            <a:r>
              <a:rPr lang="en-US" altLang="ko-KR" sz="1600" dirty="0" smtClean="0"/>
              <a:t>embarrassed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 went</a:t>
            </a:r>
            <a:r>
              <a:rPr lang="en-US" altLang="ko-KR" sz="1400" b="1" i="1" dirty="0"/>
              <a:t> red in the face</a:t>
            </a:r>
            <a:r>
              <a:rPr lang="en-US" altLang="ko-KR" sz="1400" i="1" dirty="0"/>
              <a:t> when the teacher told me off in front of everyone for arriving late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Red eye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journey that leaves late at night and arrives early in the </a:t>
            </a:r>
            <a:r>
              <a:rPr lang="en-US" altLang="ko-KR" sz="1600" dirty="0" smtClean="0"/>
              <a:t>morning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We had to catch the </a:t>
            </a:r>
            <a:r>
              <a:rPr lang="en-US" altLang="ko-KR" sz="1400" b="1" i="1" dirty="0"/>
              <a:t>red-eye</a:t>
            </a:r>
            <a:r>
              <a:rPr lang="en-US" altLang="ko-KR" sz="1400" i="1" dirty="0"/>
              <a:t> flight last night, and I’m completely </a:t>
            </a:r>
            <a:r>
              <a:rPr lang="en-US" altLang="ko-KR" sz="1400" b="1" i="1" dirty="0"/>
              <a:t>exhausted</a:t>
            </a:r>
            <a:r>
              <a:rPr lang="en-US" altLang="ko-KR" sz="1400" i="1" dirty="0"/>
              <a:t> now.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Red letter day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day that is memorable because of some important </a:t>
            </a:r>
            <a:r>
              <a:rPr lang="en-US" altLang="ko-KR" sz="1600" dirty="0" smtClean="0"/>
              <a:t>event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 day I graduated was </a:t>
            </a:r>
            <a:r>
              <a:rPr lang="en-US" altLang="ko-KR" sz="1400" b="1" i="1" dirty="0"/>
              <a:t>a red-letter day</a:t>
            </a:r>
            <a:r>
              <a:rPr lang="en-US" altLang="ko-KR" sz="1400" i="1" dirty="0"/>
              <a:t> for my mum, she still talks about it today!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670693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Rose colored/tinted glasses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someone sees things in an overly flattering or over-optimistic light</a:t>
            </a:r>
          </a:p>
          <a:p>
            <a:r>
              <a:rPr lang="en-US" altLang="ko-KR" sz="1400" i="1" dirty="0"/>
              <a:t>Sarah doesn’t understand what it’s like for us. She has always </a:t>
            </a:r>
            <a:r>
              <a:rPr lang="en-US" altLang="ko-KR" sz="1400" b="1" i="1" dirty="0"/>
              <a:t>seen everything through rose-tinted glasses</a:t>
            </a:r>
            <a:r>
              <a:rPr lang="en-US" altLang="ko-KR" sz="1400" i="1" dirty="0"/>
              <a:t> because her parents spoilt her so much when she was young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To see red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react with uncontrollable rage against someone or </a:t>
            </a:r>
            <a:r>
              <a:rPr lang="en-US" altLang="ko-KR" sz="1600" dirty="0" smtClean="0"/>
              <a:t>something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John </a:t>
            </a:r>
            <a:r>
              <a:rPr lang="en-US" altLang="ko-KR" sz="1400" b="1" i="1" dirty="0"/>
              <a:t>saw red </a:t>
            </a:r>
            <a:r>
              <a:rPr lang="en-US" altLang="ko-KR" sz="1400" i="1" dirty="0"/>
              <a:t>when he heard someone shouting at his mother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Red tape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The term used for bureaucratic delay, or excessive formalities, and attention to rules and regulations, often resulting in injustice to the ordinary </a:t>
            </a:r>
            <a:r>
              <a:rPr lang="en-US" altLang="ko-KR" sz="1400" dirty="0" smtClean="0"/>
              <a:t>citizen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I just want to start my own business, but the amount of </a:t>
            </a:r>
            <a:r>
              <a:rPr lang="en-US" altLang="ko-KR" sz="1200" b="1" i="1" dirty="0"/>
              <a:t>red tape</a:t>
            </a:r>
            <a:r>
              <a:rPr lang="en-US" altLang="ko-KR" sz="1200" i="1" dirty="0"/>
              <a:t> involved is so frustrating, that it almost makes me want to give up</a:t>
            </a:r>
            <a:r>
              <a:rPr lang="en-US" altLang="ko-KR" sz="1200" i="1" dirty="0" smtClean="0"/>
              <a:t>!</a:t>
            </a:r>
            <a:endParaRPr lang="en-US" altLang="ko-KR" sz="12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See the red light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To </a:t>
            </a:r>
            <a:r>
              <a:rPr lang="en-US" altLang="ko-KR" sz="1400" dirty="0" smtClean="0"/>
              <a:t>recognize </a:t>
            </a:r>
            <a:r>
              <a:rPr lang="en-US" altLang="ko-KR" sz="1400" dirty="0"/>
              <a:t>approaching danger. The red light is referred to as a danger </a:t>
            </a:r>
            <a:r>
              <a:rPr lang="en-US" altLang="ko-KR" sz="1400" dirty="0" smtClean="0"/>
              <a:t>signal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The doctor warned me for so many years that I should stop smoking, but I didn’t listen. When I had a minor heart attack last year, </a:t>
            </a:r>
            <a:r>
              <a:rPr lang="en-US" altLang="ko-KR" sz="1200" b="1" i="1" dirty="0"/>
              <a:t>I saw the red light</a:t>
            </a:r>
            <a:r>
              <a:rPr lang="en-US" altLang="ko-KR" sz="1200" i="1" dirty="0"/>
              <a:t> and </a:t>
            </a:r>
            <a:r>
              <a:rPr lang="en-US" altLang="ko-KR" sz="1200" i="1" dirty="0" smtClean="0"/>
              <a:t>realized </a:t>
            </a:r>
            <a:r>
              <a:rPr lang="en-US" altLang="ko-KR" sz="1200" i="1" dirty="0"/>
              <a:t>that I had to quit smoking, and improve my health</a:t>
            </a:r>
            <a:r>
              <a:rPr lang="en-US" altLang="ko-KR" sz="1200" i="1" dirty="0" smtClean="0"/>
              <a:t>.</a:t>
            </a:r>
            <a:endParaRPr lang="en-US" altLang="ko-KR" sz="12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Paint the town red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go out and have a really good time at a </a:t>
            </a:r>
            <a:r>
              <a:rPr lang="en-US" altLang="ko-KR" sz="1600" dirty="0" smtClean="0"/>
              <a:t>party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I’ve managed to get a babysitter for this weekend. Let’s go and </a:t>
            </a:r>
            <a:r>
              <a:rPr lang="en-US" altLang="ko-KR" sz="1400" b="1" i="1" dirty="0"/>
              <a:t>paint the town red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848518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Roll out the red carpet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greet a person with great respect, and give them a big, warm </a:t>
            </a:r>
            <a:r>
              <a:rPr lang="en-US" altLang="ko-KR" sz="1600" dirty="0" smtClean="0"/>
              <a:t>welcome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When Barack Obama came to visit our school, we </a:t>
            </a:r>
            <a:r>
              <a:rPr lang="en-US" altLang="ko-KR" sz="1400" b="1" i="1" dirty="0"/>
              <a:t>rolled out the red carpet </a:t>
            </a:r>
            <a:r>
              <a:rPr lang="en-US" altLang="ko-KR" sz="1400" i="1" dirty="0"/>
              <a:t>for him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Red carpet treatment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receive special or royal treatment, and be received with a big, warm </a:t>
            </a:r>
            <a:r>
              <a:rPr lang="en-US" altLang="ko-KR" sz="1600" dirty="0" smtClean="0"/>
              <a:t>welcome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My aunt always gives us the </a:t>
            </a:r>
            <a:r>
              <a:rPr lang="en-US" altLang="ko-KR" sz="1400" b="1" i="1" dirty="0"/>
              <a:t>red-carpet treatment</a:t>
            </a:r>
            <a:r>
              <a:rPr lang="en-US" altLang="ko-KR" sz="1400" i="1" dirty="0"/>
              <a:t> when we go to visit her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The silver screen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term for the </a:t>
            </a:r>
            <a:r>
              <a:rPr lang="en-US" altLang="ko-KR" sz="1600" dirty="0" smtClean="0"/>
              <a:t>cinema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Do you fancy going to watch that movie on </a:t>
            </a:r>
            <a:r>
              <a:rPr lang="en-US" altLang="ko-KR" sz="1400" b="1" i="1" dirty="0"/>
              <a:t>the silver screen</a:t>
            </a:r>
            <a:r>
              <a:rPr lang="en-US" altLang="ko-KR" sz="1400" i="1" dirty="0"/>
              <a:t> tonight?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Born with a silver spoon in one’s mouth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Meaning born into a rich </a:t>
            </a:r>
            <a:r>
              <a:rPr lang="en-US" altLang="ko-KR" sz="1600" dirty="0" smtClean="0"/>
              <a:t>family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 don’t think Kelly has ever had a job. She was </a:t>
            </a:r>
            <a:r>
              <a:rPr lang="en-US" altLang="ko-KR" sz="1400" b="1" i="1" dirty="0"/>
              <a:t>born with a silver spoon</a:t>
            </a:r>
            <a:r>
              <a:rPr lang="en-US" altLang="ko-KR" sz="1400" i="1" dirty="0"/>
              <a:t> in her mouth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On a silver platter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something is offered to someone whole-heartedly (in a metaphorical sense</a:t>
            </a:r>
            <a:r>
              <a:rPr lang="en-US" altLang="ko-KR" sz="1600" dirty="0" smtClean="0"/>
              <a:t>)</a:t>
            </a:r>
          </a:p>
          <a:p>
            <a:endParaRPr lang="en-US" altLang="ko-KR" sz="1600" dirty="0"/>
          </a:p>
          <a:p>
            <a:r>
              <a:rPr lang="en-US" altLang="ko-KR" sz="1400" b="1" i="1" dirty="0"/>
              <a:t>I offered my heart to him on a silver platter</a:t>
            </a:r>
            <a:r>
              <a:rPr lang="en-US" altLang="ko-KR" sz="1400" i="1" dirty="0"/>
              <a:t>, and he turned it down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729779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As white as a sheet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someone is in a state of great fear or </a:t>
            </a:r>
            <a:r>
              <a:rPr lang="en-US" altLang="ko-KR" sz="1600" dirty="0" smtClean="0"/>
              <a:t>anxiety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Harold are you alright? You’re </a:t>
            </a:r>
            <a:r>
              <a:rPr lang="en-US" altLang="ko-KR" sz="1400" b="1" i="1" dirty="0"/>
              <a:t>as white as a sheet</a:t>
            </a:r>
            <a:r>
              <a:rPr lang="en-US" altLang="ko-KR" sz="1400" i="1" dirty="0"/>
              <a:t>, what’s the matter</a:t>
            </a:r>
            <a:r>
              <a:rPr lang="en-US" altLang="ko-KR" sz="1400" i="1" dirty="0" smtClean="0"/>
              <a:t>?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Raise a white flag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This indicates that one has accepted defeat and surrenders to the other </a:t>
            </a:r>
            <a:r>
              <a:rPr lang="en-US" altLang="ko-KR" sz="1600" dirty="0" smtClean="0"/>
              <a:t>party</a:t>
            </a:r>
            <a:endParaRPr lang="en-US" altLang="ko-KR" sz="1600" dirty="0"/>
          </a:p>
          <a:p>
            <a:r>
              <a:rPr lang="en-US" altLang="ko-KR" sz="1400" i="1" dirty="0"/>
              <a:t>There was such a heated debate going on in the conference room, they wouldn’t back down! </a:t>
            </a:r>
            <a:r>
              <a:rPr lang="en-US" altLang="ko-KR" sz="1400" b="1" i="1" dirty="0"/>
              <a:t>I just raised my white flag</a:t>
            </a:r>
            <a:r>
              <a:rPr lang="en-US" altLang="ko-KR" sz="1400" i="1" dirty="0"/>
              <a:t> in the end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Whitewash something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cover up or gloss over faults or </a:t>
            </a:r>
            <a:r>
              <a:rPr lang="en-US" altLang="ko-KR" sz="1600" dirty="0" smtClean="0"/>
              <a:t>wrongdoings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 government was accused of trying </a:t>
            </a:r>
            <a:r>
              <a:rPr lang="en-US" altLang="ko-KR" sz="1400" b="1" i="1" dirty="0"/>
              <a:t>to whitewash the scandal</a:t>
            </a:r>
            <a:r>
              <a:rPr lang="en-US" altLang="ko-KR" sz="1400" i="1" dirty="0"/>
              <a:t> over charity pay-outs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White elephant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term used for a useless possession, something that is of no </a:t>
            </a:r>
            <a:r>
              <a:rPr lang="en-US" altLang="ko-KR" sz="1600" dirty="0" smtClean="0"/>
              <a:t>use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My mum bought a new CD player for me, but it’s a </a:t>
            </a:r>
            <a:r>
              <a:rPr lang="en-US" altLang="ko-KR" sz="1400" b="1" i="1" dirty="0"/>
              <a:t>white elephant</a:t>
            </a:r>
            <a:r>
              <a:rPr lang="en-US" altLang="ko-KR" sz="1400" i="1" dirty="0"/>
              <a:t>. I don’t need it, I don’t even have any CDs!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White as a ghost 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someone who is very pale because of pain, fear, shock or </a:t>
            </a:r>
            <a:r>
              <a:rPr lang="en-US" altLang="ko-KR" sz="1600" dirty="0" smtClean="0"/>
              <a:t>illness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 didn’t think the movie was that scary, but my sister was </a:t>
            </a:r>
            <a:r>
              <a:rPr lang="en-US" altLang="ko-KR" sz="1400" b="1" i="1" dirty="0"/>
              <a:t>as white as a ghost</a:t>
            </a:r>
            <a:r>
              <a:rPr lang="en-US" altLang="ko-KR" sz="1400" i="1" dirty="0"/>
              <a:t>!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708597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A white lie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A ‘little’ or ‘harmless’ lie told in order to be polite and avoid hurting someone’s feelings, or do something that is not seriously </a:t>
            </a:r>
            <a:r>
              <a:rPr lang="en-US" altLang="ko-KR" sz="1400" dirty="0" smtClean="0"/>
              <a:t>wrong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I just wanted to get out of work so I told my boss a </a:t>
            </a:r>
            <a:r>
              <a:rPr lang="en-US" altLang="ko-KR" sz="1200" b="1" i="1" dirty="0"/>
              <a:t>little white lie</a:t>
            </a:r>
            <a:r>
              <a:rPr lang="en-US" altLang="ko-KR" sz="1200" i="1" dirty="0"/>
              <a:t>, and said I had a doctor’s appointment.</a:t>
            </a:r>
            <a:endParaRPr lang="en-US" altLang="ko-KR" sz="12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White collar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term used for office workers that traditionally wear white shirts with a collar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We have a lot of vacancies for </a:t>
            </a:r>
            <a:r>
              <a:rPr lang="en-US" altLang="ko-KR" sz="1400" b="1" i="1" dirty="0"/>
              <a:t>white-collar</a:t>
            </a:r>
            <a:r>
              <a:rPr lang="en-US" altLang="ko-KR" sz="1400" i="1" dirty="0"/>
              <a:t> workers at the moment, but hardly anyone is applying for them!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Yellow-bellied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Someone who is seen as a coward or extremely </a:t>
            </a:r>
            <a:r>
              <a:rPr lang="en-US" altLang="ko-KR" sz="1600" dirty="0" smtClean="0"/>
              <a:t>timid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There is no point in asking him what to do. He is </a:t>
            </a:r>
            <a:r>
              <a:rPr lang="en-US" altLang="ko-KR" sz="1400" b="1" i="1" dirty="0"/>
              <a:t>a yellow-bellied coward</a:t>
            </a:r>
            <a:r>
              <a:rPr lang="en-US" altLang="ko-KR" sz="1400" i="1" dirty="0"/>
              <a:t>, and won’t stand up for what is right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A yellow streak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Someone who has cowardice in their </a:t>
            </a:r>
            <a:r>
              <a:rPr lang="en-US" altLang="ko-KR" sz="1600" dirty="0" smtClean="0"/>
              <a:t>character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He has always had a </a:t>
            </a:r>
            <a:r>
              <a:rPr lang="en-US" altLang="ko-KR" sz="1400" b="1" i="1" dirty="0"/>
              <a:t>big yellow streak</a:t>
            </a:r>
            <a:r>
              <a:rPr lang="en-US" altLang="ko-KR" sz="1400" i="1" dirty="0"/>
              <a:t> running down his back, don’t expect him to change now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Golden goose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 smtClean="0"/>
              <a:t>Something that is a very good source of money or business.</a:t>
            </a:r>
          </a:p>
          <a:p>
            <a:endParaRPr lang="en-US" altLang="ko-KR" sz="1600" dirty="0"/>
          </a:p>
          <a:p>
            <a:r>
              <a:rPr lang="en-US" altLang="ko-KR" sz="1400" i="1" dirty="0" smtClean="0"/>
              <a:t>The city’s leaders don’t want to do anything that could kill the golden goose of tourism. </a:t>
            </a:r>
            <a:endParaRPr lang="ko-KR" alt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62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 out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This means to, either darken by putting out or dimming the lights, or to lose consciousness.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200" i="1" dirty="0"/>
              <a:t>We had a huge </a:t>
            </a:r>
            <a:r>
              <a:rPr lang="en-US" altLang="ko-KR" sz="1200" b="1" i="1" dirty="0"/>
              <a:t>black out</a:t>
            </a:r>
            <a:r>
              <a:rPr lang="en-US" altLang="ko-KR" sz="1200" i="1" dirty="0"/>
              <a:t> here last night, the whole town was out of power for about 7 hours!</a:t>
            </a:r>
            <a:endParaRPr lang="en-US" altLang="ko-K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200" i="1" dirty="0"/>
              <a:t>I don’t know what happened to him, he just </a:t>
            </a:r>
            <a:r>
              <a:rPr lang="en-US" altLang="ko-KR" sz="1200" b="1" i="1" dirty="0"/>
              <a:t>blacked out</a:t>
            </a:r>
            <a:r>
              <a:rPr lang="en-US" altLang="ko-KR" sz="1200" i="1" dirty="0"/>
              <a:t>! Maybe he banged his head.</a:t>
            </a:r>
            <a:endParaRPr lang="en-US" altLang="ko-KR" sz="12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 as a skillet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something that is very dirty, black with </a:t>
            </a:r>
            <a:r>
              <a:rPr lang="en-US" altLang="ko-KR" sz="1600" dirty="0" smtClean="0"/>
              <a:t>dirt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My hands and clothes were as </a:t>
            </a:r>
            <a:r>
              <a:rPr lang="en-US" altLang="ko-KR" sz="1400" b="1" i="1" dirty="0"/>
              <a:t>black as a skillet</a:t>
            </a:r>
            <a:r>
              <a:rPr lang="en-US" altLang="ko-KR" sz="1400" i="1" dirty="0"/>
              <a:t>, and I was only halfway through cleaning your garage!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 market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term used for places where goods are illegally bought and sold for a profit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Jerry used to sell cigarettes from South America on the </a:t>
            </a:r>
            <a:r>
              <a:rPr lang="en-US" altLang="ko-KR" sz="1400" b="1" i="1" dirty="0"/>
              <a:t>black market</a:t>
            </a:r>
            <a:r>
              <a:rPr lang="en-US" altLang="ko-KR" sz="1400" i="1" dirty="0"/>
              <a:t>!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Blackball someone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exclude or </a:t>
            </a:r>
            <a:r>
              <a:rPr lang="en-US" altLang="ko-KR" sz="1600" dirty="0" smtClean="0"/>
              <a:t>ostracize </a:t>
            </a:r>
            <a:r>
              <a:rPr lang="en-US" altLang="ko-KR" sz="1600" dirty="0"/>
              <a:t>someone socially, reject </a:t>
            </a:r>
            <a:r>
              <a:rPr lang="en-US" altLang="ko-KR" sz="1600" dirty="0" smtClean="0"/>
              <a:t>them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Their company has been </a:t>
            </a:r>
            <a:r>
              <a:rPr lang="en-US" altLang="ko-KR" sz="1200" b="1" i="1" dirty="0"/>
              <a:t>blackballed</a:t>
            </a:r>
            <a:r>
              <a:rPr lang="en-US" altLang="ko-KR" sz="1200" i="1" dirty="0"/>
              <a:t> ever since that scandal was all over the newspapers. No one wants to do business with them anymore.</a:t>
            </a:r>
            <a:endParaRPr lang="en-US" altLang="ko-KR" sz="12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Blacklist someone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 smtClean="0"/>
              <a:t>To </a:t>
            </a:r>
            <a:r>
              <a:rPr lang="en-US" altLang="ko-KR" sz="1400" dirty="0"/>
              <a:t>write someone’s name on a list if they break any rules, and ban them from having the opportunity to take part </a:t>
            </a:r>
            <a:r>
              <a:rPr lang="en-US" altLang="ko-KR" sz="1400" dirty="0" smtClean="0"/>
              <a:t>again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“I was in a lot of debt a while ago, and was unable to pay it all back, so I’ve been </a:t>
            </a:r>
            <a:r>
              <a:rPr lang="en-US" altLang="ko-KR" sz="1200" b="1" i="1" dirty="0"/>
              <a:t>blacklisted</a:t>
            </a:r>
            <a:r>
              <a:rPr lang="en-US" altLang="ko-KR" sz="1200" i="1" dirty="0"/>
              <a:t>. I’m not allowed to get a mortgage in my own name.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17518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The pot calling the kettle black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 smtClean="0"/>
              <a:t>This </a:t>
            </a:r>
            <a:r>
              <a:rPr lang="en-US" altLang="ko-KR" sz="1400" dirty="0"/>
              <a:t>is used when the person who hypocritically </a:t>
            </a:r>
            <a:r>
              <a:rPr lang="en-US" altLang="ko-KR" sz="1400" dirty="0" smtClean="0"/>
              <a:t>criticizes </a:t>
            </a:r>
            <a:r>
              <a:rPr lang="en-US" altLang="ko-KR" sz="1400" dirty="0"/>
              <a:t>or accuses someone else is as guilty as the person he or she </a:t>
            </a:r>
            <a:r>
              <a:rPr lang="en-US" altLang="ko-KR" sz="1400" dirty="0" smtClean="0"/>
              <a:t>criticizes </a:t>
            </a:r>
            <a:r>
              <a:rPr lang="en-US" altLang="ko-KR" sz="1400" dirty="0"/>
              <a:t>or </a:t>
            </a:r>
            <a:r>
              <a:rPr lang="en-US" altLang="ko-KR" sz="1400" dirty="0" smtClean="0"/>
              <a:t>accuses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She kept telling me that I shouldn’t do that, but that’s like the </a:t>
            </a:r>
            <a:r>
              <a:rPr lang="en-US" altLang="ko-KR" sz="1200" b="1" i="1" dirty="0"/>
              <a:t>pot calling the kettle black</a:t>
            </a:r>
            <a:r>
              <a:rPr lang="en-US" altLang="ko-KR" sz="1200" i="1" dirty="0"/>
              <a:t>, as she does it herself too</a:t>
            </a:r>
            <a:r>
              <a:rPr lang="en-US" altLang="ko-KR" sz="1200" i="1" dirty="0" smtClean="0"/>
              <a:t>!</a:t>
            </a:r>
            <a:endParaRPr lang="en-US" altLang="ko-KR" sz="12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Blackmail someone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To extort or take money from someone by using their secrets against them and threatening to reveal it to </a:t>
            </a:r>
            <a:r>
              <a:rPr lang="en-US" altLang="ko-KR" sz="1400" dirty="0" smtClean="0"/>
              <a:t>others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He has been </a:t>
            </a:r>
            <a:r>
              <a:rPr lang="en-US" altLang="ko-KR" sz="1200" b="1" i="1" dirty="0"/>
              <a:t>blackmailing me</a:t>
            </a:r>
            <a:r>
              <a:rPr lang="en-US" altLang="ko-KR" sz="1200" i="1" dirty="0"/>
              <a:t> for months with some photos that I didn’t know he had. I need someone to help me stop him</a:t>
            </a:r>
            <a:r>
              <a:rPr lang="en-US" altLang="ko-KR" sz="1200" i="1" dirty="0" smtClean="0"/>
              <a:t>!</a:t>
            </a:r>
            <a:endParaRPr lang="en-US" altLang="ko-KR" sz="12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In someone’s black book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be in disgrace or in </a:t>
            </a:r>
            <a:r>
              <a:rPr lang="en-US" altLang="ko-KR" sz="1600" dirty="0" smtClean="0"/>
              <a:t>disfavor </a:t>
            </a:r>
            <a:r>
              <a:rPr lang="en-US" altLang="ko-KR" sz="1600" dirty="0"/>
              <a:t>with </a:t>
            </a:r>
            <a:r>
              <a:rPr lang="en-US" altLang="ko-KR" sz="1600" dirty="0" smtClean="0"/>
              <a:t>someone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After that argument yesterday, I assure you he will be </a:t>
            </a:r>
            <a:r>
              <a:rPr lang="en-US" altLang="ko-KR" sz="1400" b="1" i="1" dirty="0"/>
              <a:t>in a lot of people’s black books</a:t>
            </a:r>
            <a:r>
              <a:rPr lang="en-US" altLang="ko-KR" sz="1400" i="1" dirty="0"/>
              <a:t> for quite some time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 tie event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 formal event where male guests wear black bow ties with tuxedos or dinner jackets</a:t>
            </a:r>
          </a:p>
          <a:p>
            <a:r>
              <a:rPr lang="en-US" altLang="ko-KR" sz="1400" i="1" dirty="0"/>
              <a:t>The award’s ceremony will be a </a:t>
            </a:r>
            <a:r>
              <a:rPr lang="en-US" altLang="ko-KR" sz="1400" b="1" i="1" dirty="0"/>
              <a:t>black tie event</a:t>
            </a:r>
            <a:r>
              <a:rPr lang="en-US" altLang="ko-KR" sz="1400" i="1" dirty="0"/>
              <a:t>, so I’ll have to buy a smart suit. My wife is going to wear her purple ball gown.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Black sheep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Used to describe a person who is the ‘odd one out’ of a group, and doesn’t fit in with others around them. This could also be used to talk about someone who is a disgrace or embarrassment to their group</a:t>
            </a:r>
            <a:r>
              <a:rPr lang="en-US" altLang="ko-KR" sz="1400" dirty="0" smtClean="0"/>
              <a:t>.</a:t>
            </a:r>
            <a:endParaRPr lang="en-US" altLang="ko-KR" sz="1200" dirty="0"/>
          </a:p>
          <a:p>
            <a:r>
              <a:rPr lang="en-US" altLang="ko-KR" sz="1100" i="1" dirty="0"/>
              <a:t>I have always been the </a:t>
            </a:r>
            <a:r>
              <a:rPr lang="en-US" altLang="ko-KR" sz="1100" b="1" i="1" dirty="0"/>
              <a:t>black sheep</a:t>
            </a:r>
            <a:r>
              <a:rPr lang="en-US" altLang="ko-KR" sz="1100" i="1" dirty="0"/>
              <a:t> in my family, I have a completely different personality to all of them, and we don’t even look the same</a:t>
            </a:r>
            <a:r>
              <a:rPr lang="en-US" altLang="ko-KR" sz="1100" i="1" dirty="0" smtClean="0"/>
              <a:t>!</a:t>
            </a: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72510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In the black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Meaning successful or </a:t>
            </a:r>
            <a:r>
              <a:rPr lang="en-US" altLang="ko-KR" sz="1600" dirty="0" smtClean="0"/>
              <a:t>profitable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Their company has been </a:t>
            </a:r>
            <a:r>
              <a:rPr lang="en-US" altLang="ko-KR" sz="1400" b="1" i="1" dirty="0"/>
              <a:t>in the black</a:t>
            </a:r>
            <a:r>
              <a:rPr lang="en-US" altLang="ko-KR" sz="1400" i="1" dirty="0"/>
              <a:t> ever since the new CEO took over, and changed it all around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Pitch black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Another term for somewhere that is very dark, and you are unable to see </a:t>
            </a:r>
            <a:r>
              <a:rPr lang="en-US" altLang="ko-KR" sz="1600" dirty="0" smtClean="0"/>
              <a:t>anything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 was afraid to go downstairs, the whole house was </a:t>
            </a:r>
            <a:r>
              <a:rPr lang="en-US" altLang="ko-KR" sz="1400" b="1" i="1" dirty="0"/>
              <a:t>pitch black</a:t>
            </a:r>
            <a:r>
              <a:rPr lang="en-US" altLang="ko-KR" sz="1400" dirty="0"/>
              <a:t>,</a:t>
            </a:r>
            <a:r>
              <a:rPr lang="en-US" altLang="ko-KR" sz="1400" i="1" dirty="0"/>
              <a:t> and very quiet.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Out of the blue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To appear out of nowhere without any warning, to happen quite suddenly or randomly by </a:t>
            </a:r>
            <a:r>
              <a:rPr lang="en-US" altLang="ko-KR" sz="1400" dirty="0" smtClean="0"/>
              <a:t>surprise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You won’t believe it but Sarah called me </a:t>
            </a:r>
            <a:r>
              <a:rPr lang="en-US" altLang="ko-KR" sz="1200" b="1" i="1" dirty="0"/>
              <a:t>out of the blue</a:t>
            </a:r>
            <a:r>
              <a:rPr lang="en-US" altLang="ko-KR" sz="1200" i="1" dirty="0"/>
              <a:t> yesterday, and told me she’s coming to visit! How unexpected!</a:t>
            </a:r>
            <a:endParaRPr lang="en-US" altLang="ko-KR" sz="1200" dirty="0"/>
          </a:p>
          <a:p>
            <a:r>
              <a:rPr lang="en-US" altLang="ko-KR" sz="1200" i="1" dirty="0"/>
              <a:t>Greg has decided to quit his job </a:t>
            </a:r>
            <a:r>
              <a:rPr lang="en-US" altLang="ko-KR" sz="1200" b="1" i="1" dirty="0"/>
              <a:t>out of the blue</a:t>
            </a:r>
            <a:r>
              <a:rPr lang="en-US" altLang="ko-KR" sz="1200" i="1" dirty="0"/>
              <a:t>, and go travelling for a year</a:t>
            </a:r>
            <a:r>
              <a:rPr lang="en-US" altLang="ko-KR" sz="1200" i="1" dirty="0" smtClean="0"/>
              <a:t>!</a:t>
            </a:r>
            <a:endParaRPr lang="en-US" altLang="ko-KR" sz="12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Blue pencil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censor something, or limit the information that is </a:t>
            </a:r>
            <a:r>
              <a:rPr lang="en-US" altLang="ko-KR" sz="1600" dirty="0" smtClean="0"/>
              <a:t>shared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 reports about how soldiers were being treated abroad had been </a:t>
            </a:r>
            <a:r>
              <a:rPr lang="en-US" altLang="ko-KR" sz="1400" b="1" i="1" dirty="0"/>
              <a:t>blue-</a:t>
            </a:r>
            <a:r>
              <a:rPr lang="en-US" altLang="ko-KR" sz="1400" b="1" i="1" dirty="0" err="1"/>
              <a:t>pencilled</a:t>
            </a:r>
            <a:r>
              <a:rPr lang="en-US" altLang="ko-KR" sz="1400" i="1" dirty="0"/>
              <a:t> by the authorities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Blue eyed boy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A critical description of a boy or young man who is always picked for special </a:t>
            </a:r>
            <a:r>
              <a:rPr lang="en-US" altLang="ko-KR" sz="1400" dirty="0" smtClean="0"/>
              <a:t>favors </a:t>
            </a:r>
            <a:r>
              <a:rPr lang="en-US" altLang="ko-KR" sz="1400" dirty="0"/>
              <a:t>by someone in a position of higher authority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/>
          </a:p>
          <a:p>
            <a:r>
              <a:rPr lang="en-US" altLang="ko-KR" sz="1200" i="1" dirty="0"/>
              <a:t>He is such a </a:t>
            </a:r>
            <a:r>
              <a:rPr lang="en-US" altLang="ko-KR" sz="1200" b="1" i="1" dirty="0"/>
              <a:t>blue-eyed boy</a:t>
            </a:r>
            <a:r>
              <a:rPr lang="en-US" altLang="ko-KR" sz="1200" i="1" dirty="0"/>
              <a:t>! I don’t like that the manager always treats him as if he is special, it is not fair on the rest of us!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321880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A bolt from the blue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 unexpected bad news is </a:t>
            </a:r>
            <a:r>
              <a:rPr lang="en-US" altLang="ko-KR" sz="1600" dirty="0" smtClean="0"/>
              <a:t>received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It was a complete </a:t>
            </a:r>
            <a:r>
              <a:rPr lang="en-US" altLang="ko-KR" sz="1400" b="1" i="1" dirty="0"/>
              <a:t>bolt from the blue</a:t>
            </a:r>
            <a:r>
              <a:rPr lang="en-US" altLang="ko-KR" sz="1400" i="1" dirty="0"/>
              <a:t> for us, we had no idea that they were having problems, let alone getting divorced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Blue blood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someone from a noble, aristocratic or wealthy </a:t>
            </a:r>
            <a:r>
              <a:rPr lang="en-US" altLang="ko-KR" sz="1600" dirty="0" smtClean="0"/>
              <a:t>family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Many of the </a:t>
            </a:r>
            <a:r>
              <a:rPr lang="en-US" altLang="ko-KR" sz="1400" b="1" i="1" dirty="0"/>
              <a:t>blue bloods</a:t>
            </a:r>
            <a:r>
              <a:rPr lang="en-US" altLang="ko-KR" sz="1400" i="1" dirty="0"/>
              <a:t> in our town were invited to the royal wedding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Blue Ribbon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be of superior quality or distinction, the best of a </a:t>
            </a:r>
            <a:r>
              <a:rPr lang="en-US" altLang="ko-KR" sz="1600" dirty="0" smtClean="0"/>
              <a:t>group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A</a:t>
            </a:r>
            <a:r>
              <a:rPr lang="en-US" altLang="ko-KR" sz="1400" b="1" i="1" dirty="0"/>
              <a:t> blue ribbon</a:t>
            </a:r>
            <a:r>
              <a:rPr lang="en-US" altLang="ko-KR" sz="1400" i="1" dirty="0"/>
              <a:t> panel of experts were invited to investigate the extraordinary remains.</a:t>
            </a:r>
            <a:endParaRPr lang="ko-KR" alt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Talk a blue streak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someone talks very much and very </a:t>
            </a:r>
            <a:r>
              <a:rPr lang="en-US" altLang="ko-KR" sz="1600" dirty="0" smtClean="0"/>
              <a:t>rapidly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 woman in the hospital bed next to me </a:t>
            </a:r>
            <a:r>
              <a:rPr lang="en-US" altLang="ko-KR" sz="1400" b="1" i="1" dirty="0"/>
              <a:t>talked a blue streak</a:t>
            </a:r>
            <a:r>
              <a:rPr lang="en-US" altLang="ko-KR" sz="1400" i="1" dirty="0"/>
              <a:t> all day. I don’t where she got the energy from!</a:t>
            </a:r>
            <a:endParaRPr lang="ko-KR" alt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Feeling blue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someone looks or feels depressed or </a:t>
            </a:r>
            <a:r>
              <a:rPr lang="en-US" altLang="ko-KR" sz="1600" dirty="0" smtClean="0"/>
              <a:t>discontented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What’s that the matter with you today? </a:t>
            </a:r>
            <a:r>
              <a:rPr lang="en-US" altLang="ko-KR" sz="1400" b="1" i="1" dirty="0"/>
              <a:t>You seem really blue.</a:t>
            </a:r>
            <a:r>
              <a:rPr lang="en-US" altLang="ko-KR" sz="1400" i="1" dirty="0"/>
              <a:t> Is there something you’d like to talk about</a:t>
            </a:r>
            <a:r>
              <a:rPr lang="en-US" altLang="ko-KR" sz="1400" i="1" dirty="0" smtClean="0"/>
              <a:t>?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46100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Blue in the face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try really hard to win someone’s agreement, but usually end unsuccessfully</a:t>
            </a:r>
          </a:p>
          <a:p>
            <a:r>
              <a:rPr lang="en-US" altLang="ko-KR" sz="1400" i="1" dirty="0"/>
              <a:t>I kept trying to convince him that it was a good idea until I was</a:t>
            </a:r>
            <a:r>
              <a:rPr lang="en-US" altLang="ko-KR" sz="1400" b="1" i="1" dirty="0"/>
              <a:t> blue in the face</a:t>
            </a:r>
            <a:r>
              <a:rPr lang="en-US" altLang="ko-KR" sz="1400" i="1" dirty="0"/>
              <a:t>, but he’s so stubborn, he just kept disagreeing with me!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Once in a blue moon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occur extremely rarely, or only once in a </a:t>
            </a:r>
            <a:r>
              <a:rPr lang="en-US" altLang="ko-KR" sz="1600" dirty="0" smtClean="0"/>
              <a:t>lifetime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My sister is working in Africa, she hardly ever has the time to call us. My parents only hear from her </a:t>
            </a:r>
            <a:r>
              <a:rPr lang="en-US" altLang="ko-KR" sz="1400" b="1" i="1" dirty="0"/>
              <a:t>once in a blue moon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The boys in blue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the police, because of the </a:t>
            </a:r>
            <a:r>
              <a:rPr lang="en-US" altLang="ko-KR" sz="1600" dirty="0" smtClean="0"/>
              <a:t>color </a:t>
            </a:r>
            <a:r>
              <a:rPr lang="en-US" altLang="ko-KR" sz="1600" dirty="0"/>
              <a:t>of their </a:t>
            </a:r>
            <a:r>
              <a:rPr lang="en-US" altLang="ko-KR" sz="1600" dirty="0" smtClean="0"/>
              <a:t>uniforms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 saw the </a:t>
            </a:r>
            <a:r>
              <a:rPr lang="en-US" altLang="ko-KR" sz="1400" b="1" i="1" dirty="0"/>
              <a:t>boys in blue</a:t>
            </a:r>
            <a:r>
              <a:rPr lang="en-US" altLang="ko-KR" sz="1400" i="1" dirty="0"/>
              <a:t> outside our </a:t>
            </a:r>
            <a:r>
              <a:rPr lang="en-US" altLang="ko-KR" sz="1400" i="1" dirty="0" smtClean="0"/>
              <a:t>neighbor's </a:t>
            </a:r>
            <a:r>
              <a:rPr lang="en-US" altLang="ko-KR" sz="1400" i="1" dirty="0"/>
              <a:t>house last night. I hope everything is okay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Blue collar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men used as </a:t>
            </a:r>
            <a:r>
              <a:rPr lang="en-US" altLang="ko-KR" sz="1600" dirty="0" smtClean="0"/>
              <a:t>laborers, </a:t>
            </a:r>
            <a:r>
              <a:rPr lang="en-US" altLang="ko-KR" sz="1600" dirty="0"/>
              <a:t>or factory </a:t>
            </a:r>
            <a:r>
              <a:rPr lang="en-US" altLang="ko-KR" sz="1600" dirty="0" smtClean="0"/>
              <a:t>workers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 got rid of a lot of the</a:t>
            </a:r>
            <a:r>
              <a:rPr lang="en-US" altLang="ko-KR" sz="1400" b="1" i="1" dirty="0"/>
              <a:t> blue-collar</a:t>
            </a:r>
            <a:r>
              <a:rPr lang="en-US" altLang="ko-KR" sz="1400" i="1" dirty="0"/>
              <a:t> workers during the recession. I would say they definitely suffered the most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Browned off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be bored or annoyed with someone or </a:t>
            </a:r>
            <a:r>
              <a:rPr lang="en-US" altLang="ko-KR" sz="1600" dirty="0" smtClean="0"/>
              <a:t>something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I’m always </a:t>
            </a:r>
            <a:r>
              <a:rPr lang="en-US" altLang="ko-KR" sz="1400" b="1" i="1" dirty="0"/>
              <a:t>browned off</a:t>
            </a:r>
            <a:r>
              <a:rPr lang="en-US" altLang="ko-KR" sz="1400" i="1" dirty="0"/>
              <a:t> when he comes to visit. He doesn’t like doing anything, and he hardly ever talks to anyone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5876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To be colorless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someone who lacks personality, and is really boring</a:t>
            </a:r>
          </a:p>
          <a:p>
            <a:endParaRPr lang="en-US" altLang="ko-KR" sz="1600" i="1" dirty="0" smtClean="0"/>
          </a:p>
          <a:p>
            <a:r>
              <a:rPr lang="en-US" altLang="ko-KR" sz="1400" i="1" dirty="0" smtClean="0"/>
              <a:t>It’s </a:t>
            </a:r>
            <a:r>
              <a:rPr lang="en-US" altLang="ko-KR" sz="1400" i="1" dirty="0"/>
              <a:t>really hard to make conversation with her. She’s just really dull and </a:t>
            </a:r>
            <a:r>
              <a:rPr lang="en-US" altLang="ko-KR" sz="1400" b="1" i="1" dirty="0" smtClean="0"/>
              <a:t>colorless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Off color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someone is not feeling their best, quite ill or </a:t>
            </a:r>
            <a:r>
              <a:rPr lang="en-US" altLang="ko-KR" sz="1600" dirty="0" smtClean="0"/>
              <a:t>uneasy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He’s been really </a:t>
            </a:r>
            <a:r>
              <a:rPr lang="en-US" altLang="ko-KR" sz="1400" b="1" i="1" dirty="0"/>
              <a:t>off </a:t>
            </a:r>
            <a:r>
              <a:rPr lang="en-US" altLang="ko-KR" sz="1400" b="1" i="1" dirty="0" smtClean="0"/>
              <a:t>color</a:t>
            </a:r>
            <a:r>
              <a:rPr lang="en-US" altLang="ko-KR" sz="1400" i="1" dirty="0"/>
              <a:t> for the past few days, I think I might have to take him to the doctor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To give/lend color to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To help make a story or an explanation more credible and easier to believe, or accompany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200" i="1" dirty="0"/>
              <a:t>The broken window and missing items </a:t>
            </a:r>
            <a:r>
              <a:rPr lang="en-US" altLang="ko-KR" sz="1200" b="1" i="1" dirty="0"/>
              <a:t>lent </a:t>
            </a:r>
            <a:r>
              <a:rPr lang="en-US" altLang="ko-KR" sz="1200" b="1" i="1" dirty="0" smtClean="0"/>
              <a:t>color</a:t>
            </a:r>
            <a:r>
              <a:rPr lang="en-US" altLang="ko-KR" sz="1200" i="1" dirty="0"/>
              <a:t> to her story that someone had robbed her house.</a:t>
            </a:r>
            <a:endParaRPr lang="en-US" altLang="ko-K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200" i="1" dirty="0"/>
              <a:t>The music in the play helped to </a:t>
            </a:r>
            <a:r>
              <a:rPr lang="en-US" altLang="ko-KR" sz="1200" b="1" i="1" dirty="0"/>
              <a:t>lend </a:t>
            </a:r>
            <a:r>
              <a:rPr lang="en-US" altLang="ko-KR" sz="1200" b="1" i="1" dirty="0" smtClean="0"/>
              <a:t>color</a:t>
            </a:r>
            <a:r>
              <a:rPr lang="en-US" altLang="ko-KR" sz="1200" i="1" dirty="0"/>
              <a:t> to the performance of the actors.</a:t>
            </a:r>
            <a:endParaRPr lang="en-US" altLang="ko-KR" sz="12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Sailing under false colors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pretend to be something that one is </a:t>
            </a:r>
            <a:r>
              <a:rPr lang="en-US" altLang="ko-KR" sz="1600" dirty="0" smtClean="0"/>
              <a:t>not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Our team leader seems to be </a:t>
            </a:r>
            <a:r>
              <a:rPr lang="en-US" altLang="ko-KR" sz="1400" b="1" i="1" dirty="0"/>
              <a:t>sailing under false </a:t>
            </a:r>
            <a:r>
              <a:rPr lang="en-US" altLang="ko-KR" sz="1400" b="1" i="1" dirty="0" smtClean="0"/>
              <a:t>colors</a:t>
            </a:r>
            <a:r>
              <a:rPr lang="en-US" altLang="ko-KR" sz="1400" i="1" dirty="0" smtClean="0"/>
              <a:t>, </a:t>
            </a:r>
            <a:r>
              <a:rPr lang="en-US" altLang="ko-KR" sz="1400" i="1" dirty="0"/>
              <a:t>I don’t think he really understands what he’s supposed to be doing</a:t>
            </a:r>
            <a:r>
              <a:rPr lang="en-US" altLang="ko-KR" sz="1400" i="1" dirty="0" smtClean="0"/>
              <a:t>!”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Local color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the traditional features of a place that give it its own </a:t>
            </a:r>
            <a:r>
              <a:rPr lang="en-US" altLang="ko-KR" sz="1600" dirty="0" smtClean="0"/>
              <a:t>character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 weekend vegetable market added much</a:t>
            </a:r>
            <a:r>
              <a:rPr lang="en-US" altLang="ko-KR" sz="1400" b="1" i="1" dirty="0"/>
              <a:t> local </a:t>
            </a:r>
            <a:r>
              <a:rPr lang="en-US" altLang="ko-KR" sz="1400" b="1" i="1" dirty="0" smtClean="0"/>
              <a:t>color</a:t>
            </a:r>
            <a:r>
              <a:rPr lang="en-US" altLang="ko-KR" sz="1400" i="1" dirty="0"/>
              <a:t> to the small town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68086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A highly colored report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Refers to a report that is exaggerated or has a biased </a:t>
            </a:r>
            <a:r>
              <a:rPr lang="en-US" altLang="ko-KR" sz="1600" dirty="0" smtClean="0"/>
              <a:t>view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 </a:t>
            </a:r>
            <a:r>
              <a:rPr lang="en-US" altLang="ko-KR" sz="1400" b="1" i="1" dirty="0"/>
              <a:t>highly </a:t>
            </a:r>
            <a:r>
              <a:rPr lang="en-US" altLang="ko-KR" sz="1400" b="1" i="1" dirty="0" smtClean="0"/>
              <a:t>colored </a:t>
            </a:r>
            <a:r>
              <a:rPr lang="en-US" altLang="ko-KR" sz="1400" b="1" i="1" dirty="0"/>
              <a:t>burglary report</a:t>
            </a:r>
            <a:r>
              <a:rPr lang="en-US" altLang="ko-KR" sz="1400" i="1" dirty="0"/>
              <a:t> had to be rewritten when they found out that the police officer who wrote it was a relative of the family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Seeing someone’s true colors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understand someone’s actual character, often for the first </a:t>
            </a:r>
            <a:r>
              <a:rPr lang="en-US" altLang="ko-KR" sz="1600" dirty="0" smtClean="0"/>
              <a:t>time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 thought I knew her so well, but it was only until I asked her for the money she owed me that I </a:t>
            </a:r>
            <a:r>
              <a:rPr lang="en-US" altLang="ko-KR" sz="1400" b="1" i="1" dirty="0"/>
              <a:t>saw her true </a:t>
            </a:r>
            <a:r>
              <a:rPr lang="en-US" altLang="ko-KR" sz="1400" b="1" i="1" dirty="0" smtClean="0"/>
              <a:t>colors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See the color of someone’s money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prove that someone has enough money for </a:t>
            </a:r>
            <a:r>
              <a:rPr lang="en-US" altLang="ko-KR" sz="1600" dirty="0" smtClean="0"/>
              <a:t>something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The antiques dealer wouldn’t let me touch the items I’d agreed to purchase, until he </a:t>
            </a:r>
            <a:r>
              <a:rPr lang="en-US" altLang="ko-KR" sz="1400" b="1" i="1" dirty="0"/>
              <a:t>saw the </a:t>
            </a:r>
            <a:r>
              <a:rPr lang="en-US" altLang="ko-KR" sz="1400" b="1" i="1" dirty="0" smtClean="0"/>
              <a:t>color </a:t>
            </a:r>
            <a:r>
              <a:rPr lang="en-US" altLang="ko-KR" sz="1400" b="1" i="1" dirty="0"/>
              <a:t>of my money</a:t>
            </a:r>
            <a:r>
              <a:rPr lang="en-US" altLang="ko-KR" sz="1400" i="1" dirty="0"/>
              <a:t>.</a:t>
            </a:r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Chase rainbows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When someone tries to get or achieve something that is difficult or </a:t>
            </a:r>
            <a:r>
              <a:rPr lang="en-US" altLang="ko-KR" sz="1600" dirty="0" smtClean="0"/>
              <a:t>impossible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My brother doesn’t think realistically. He’ll never get a decent job if he just </a:t>
            </a:r>
            <a:r>
              <a:rPr lang="en-US" altLang="ko-KR" sz="1400" b="1" i="1" dirty="0"/>
              <a:t>chases rainbows</a:t>
            </a:r>
            <a:r>
              <a:rPr lang="en-US" altLang="ko-KR" sz="1400" i="1" dirty="0"/>
              <a:t> all the time.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To show one’s true colors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reveal one’s true </a:t>
            </a:r>
            <a:r>
              <a:rPr lang="en-US" altLang="ko-KR" sz="1600" dirty="0" smtClean="0"/>
              <a:t>nature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When he got so angry at her in front of everybody, h</a:t>
            </a:r>
            <a:r>
              <a:rPr lang="en-US" altLang="ko-KR" sz="1400" b="1" i="1" dirty="0"/>
              <a:t>e showed his true </a:t>
            </a:r>
            <a:r>
              <a:rPr lang="en-US" altLang="ko-KR" sz="1400" b="1" i="1" dirty="0" smtClean="0"/>
              <a:t>colors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48288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0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With flying colors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0403" y="4275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To complete something with great distinction, and excellent </a:t>
            </a:r>
            <a:r>
              <a:rPr lang="en-US" altLang="ko-KR" sz="1600" dirty="0" smtClean="0"/>
              <a:t>results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I didn’t think she would do so well in the final exam, but she passed it </a:t>
            </a:r>
            <a:r>
              <a:rPr lang="en-US" altLang="ko-KR" sz="1400" b="1" i="1" dirty="0"/>
              <a:t>with flying </a:t>
            </a:r>
            <a:r>
              <a:rPr lang="en-US" altLang="ko-KR" sz="1400" b="1" i="1" dirty="0" smtClean="0"/>
              <a:t>colors</a:t>
            </a:r>
            <a:r>
              <a:rPr lang="en-US" altLang="ko-KR" sz="1400" i="1" dirty="0" smtClean="0"/>
              <a:t>!</a:t>
            </a:r>
            <a:endParaRPr lang="en-US" altLang="ko-KR" sz="1400" dirty="0"/>
          </a:p>
        </p:txBody>
      </p:sp>
      <p:sp>
        <p:nvSpPr>
          <p:cNvPr id="6" name="Rectangle 5"/>
          <p:cNvSpPr/>
          <p:nvPr/>
        </p:nvSpPr>
        <p:spPr>
          <a:xfrm>
            <a:off x="1900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Dyed in the wool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0403" y="22563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someone or something that is permanent (like wool that is dyed a certain </a:t>
            </a:r>
            <a:r>
              <a:rPr lang="en-US" altLang="ko-KR" sz="1600" dirty="0" smtClean="0"/>
              <a:t>color)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My father has always been a </a:t>
            </a:r>
            <a:r>
              <a:rPr lang="en-US" altLang="ko-KR" sz="1400" b="1" i="1" dirty="0"/>
              <a:t>dyed-in-the-wool</a:t>
            </a:r>
            <a:r>
              <a:rPr lang="en-US" altLang="ko-KR" sz="1400" i="1" dirty="0"/>
              <a:t> conservative, and I know he will never change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1900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To paint in bright/dark colors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403" y="40851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dirty="0"/>
              <a:t>To describe something in a flattering (bright) or unflattering (dark) way</a:t>
            </a:r>
          </a:p>
          <a:p>
            <a:r>
              <a:rPr lang="en-US" altLang="ko-KR" sz="1200" i="1" dirty="0"/>
              <a:t>John was struggling financially after moving home, but he </a:t>
            </a:r>
            <a:r>
              <a:rPr lang="en-US" altLang="ko-KR" sz="1200" b="1" i="1" dirty="0"/>
              <a:t>painted everything in the brightest </a:t>
            </a:r>
            <a:r>
              <a:rPr lang="en-US" altLang="ko-KR" sz="1200" b="1" i="1" dirty="0" smtClean="0"/>
              <a:t>colors</a:t>
            </a:r>
            <a:r>
              <a:rPr lang="en-US" altLang="ko-KR" sz="1200" i="1" dirty="0" smtClean="0"/>
              <a:t>, </a:t>
            </a:r>
            <a:r>
              <a:rPr lang="en-US" altLang="ko-KR" sz="1200" i="1" dirty="0"/>
              <a:t>and made it look like he was absolutely fine!</a:t>
            </a:r>
            <a:endParaRPr lang="en-US" altLang="ko-KR" sz="1200" dirty="0"/>
          </a:p>
          <a:p>
            <a:r>
              <a:rPr lang="en-US" altLang="ko-KR" sz="1200" b="1" i="1" dirty="0"/>
              <a:t>She only painted the venue in dark </a:t>
            </a:r>
            <a:r>
              <a:rPr lang="en-US" altLang="ko-KR" sz="1200" b="1" i="1" dirty="0" smtClean="0"/>
              <a:t>colors</a:t>
            </a:r>
            <a:r>
              <a:rPr lang="en-US" altLang="ko-KR" sz="1200" i="1" dirty="0" smtClean="0"/>
              <a:t>, </a:t>
            </a:r>
            <a:r>
              <a:rPr lang="en-US" altLang="ko-KR" sz="1200" i="1" dirty="0"/>
              <a:t>because she wanted to use it for her wedding, and didn’t want me to book it for my wedding</a:t>
            </a:r>
            <a:r>
              <a:rPr lang="en-US" altLang="ko-KR" sz="1200" i="1" dirty="0" smtClean="0"/>
              <a:t>!</a:t>
            </a:r>
            <a:endParaRPr lang="en-US" altLang="ko-KR" sz="1200" dirty="0"/>
          </a:p>
        </p:txBody>
      </p:sp>
      <p:sp>
        <p:nvSpPr>
          <p:cNvPr id="10" name="Rectangle 9"/>
          <p:cNvSpPr/>
          <p:nvPr/>
        </p:nvSpPr>
        <p:spPr>
          <a:xfrm>
            <a:off x="1900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To be kept in the dark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403" y="59139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Keeping a secret from someone, shielding the </a:t>
            </a:r>
            <a:r>
              <a:rPr lang="en-US" altLang="ko-KR" sz="1600" dirty="0" smtClean="0"/>
              <a:t>truth</a:t>
            </a:r>
          </a:p>
          <a:p>
            <a:endParaRPr lang="en-US" altLang="ko-KR" sz="1600" dirty="0"/>
          </a:p>
          <a:p>
            <a:r>
              <a:rPr lang="en-US" altLang="ko-KR" sz="1400" i="1" dirty="0"/>
              <a:t>He </a:t>
            </a:r>
            <a:r>
              <a:rPr lang="en-US" altLang="ko-KR" sz="1400" b="1" i="1" dirty="0"/>
              <a:t>kept everyone in the dark</a:t>
            </a:r>
            <a:r>
              <a:rPr lang="en-US" altLang="ko-KR" sz="1400" i="1" dirty="0"/>
              <a:t> about the true extent of his illness</a:t>
            </a:r>
            <a:r>
              <a:rPr lang="en-US" altLang="ko-KR" sz="1400" i="1" dirty="0" smtClean="0"/>
              <a:t>.</a:t>
            </a:r>
            <a:endParaRPr lang="en-US" altLang="ko-KR" sz="1400" dirty="0"/>
          </a:p>
        </p:txBody>
      </p:sp>
      <p:sp>
        <p:nvSpPr>
          <p:cNvPr id="12" name="Rectangle 11"/>
          <p:cNvSpPr/>
          <p:nvPr/>
        </p:nvSpPr>
        <p:spPr>
          <a:xfrm>
            <a:off x="1900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1"/>
                </a:solidFill>
                <a:latin typeface="MD이솝체" panose="02020603020101020101" pitchFamily="18" charset="-127"/>
                <a:ea typeface="MD이솝체" panose="02020603020101020101" pitchFamily="18" charset="-127"/>
              </a:rPr>
              <a:t>To be green </a:t>
            </a:r>
            <a:endParaRPr lang="ko-KR" altLang="en-US" sz="2000" b="1" dirty="0">
              <a:solidFill>
                <a:schemeClr val="accent1"/>
              </a:solidFill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0403" y="7742713"/>
            <a:ext cx="3200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/>
              <a:t>Used to describe someone who is immature, or </a:t>
            </a:r>
            <a:r>
              <a:rPr lang="en-US" altLang="ko-KR" sz="1600" dirty="0" smtClean="0"/>
              <a:t>inexperienced</a:t>
            </a:r>
          </a:p>
          <a:p>
            <a:endParaRPr lang="en-US" altLang="ko-KR" sz="1600" dirty="0"/>
          </a:p>
          <a:p>
            <a:r>
              <a:rPr lang="en-US" altLang="ko-KR" sz="1400" b="1" i="1" dirty="0"/>
              <a:t>He can be rather green</a:t>
            </a:r>
            <a:r>
              <a:rPr lang="en-US" altLang="ko-KR" sz="1400" i="1" dirty="0"/>
              <a:t> sometimes. I don’t think he’s ready to be promoted to a higher position yet.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6337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2356</Words>
  <Application>Microsoft Office PowerPoint</Application>
  <PresentationFormat>A4 Paper (210x297 mm)</PresentationFormat>
  <Paragraphs>354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MD이솝체</vt:lpstr>
      <vt:lpstr>맑은 고딕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cp:lastPrinted>2019-12-12T08:32:30Z</cp:lastPrinted>
  <dcterms:created xsi:type="dcterms:W3CDTF">2019-12-12T07:40:06Z</dcterms:created>
  <dcterms:modified xsi:type="dcterms:W3CDTF">2019-12-12T08:53:37Z</dcterms:modified>
</cp:coreProperties>
</file>