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2" r:id="rId4"/>
    <p:sldId id="263" r:id="rId5"/>
    <p:sldId id="264" r:id="rId6"/>
    <p:sldId id="293" r:id="rId7"/>
    <p:sldId id="265" r:id="rId8"/>
    <p:sldId id="266" r:id="rId9"/>
    <p:sldId id="261" r:id="rId10"/>
    <p:sldId id="267" r:id="rId11"/>
    <p:sldId id="268" r:id="rId12"/>
    <p:sldId id="269" r:id="rId13"/>
    <p:sldId id="270" r:id="rId14"/>
    <p:sldId id="271" r:id="rId15"/>
    <p:sldId id="272" r:id="rId16"/>
    <p:sldId id="259" r:id="rId17"/>
    <p:sldId id="273" r:id="rId18"/>
    <p:sldId id="274" r:id="rId19"/>
    <p:sldId id="279" r:id="rId20"/>
    <p:sldId id="275" r:id="rId21"/>
    <p:sldId id="299" r:id="rId22"/>
    <p:sldId id="298" r:id="rId23"/>
    <p:sldId id="300" r:id="rId24"/>
    <p:sldId id="280" r:id="rId25"/>
    <p:sldId id="276" r:id="rId26"/>
    <p:sldId id="277" r:id="rId27"/>
    <p:sldId id="281" r:id="rId28"/>
    <p:sldId id="282" r:id="rId29"/>
    <p:sldId id="278" r:id="rId30"/>
    <p:sldId id="287" r:id="rId31"/>
    <p:sldId id="288" r:id="rId32"/>
    <p:sldId id="303" r:id="rId33"/>
    <p:sldId id="283" r:id="rId34"/>
    <p:sldId id="289" r:id="rId35"/>
    <p:sldId id="290" r:id="rId36"/>
    <p:sldId id="258" r:id="rId37"/>
    <p:sldId id="291" r:id="rId3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22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B2CB4-E2A3-4DA1-9A9F-C1B2E60B67EB}" type="datetimeFigureOut">
              <a:rPr lang="ko-KR" altLang="en-US" smtClean="0"/>
              <a:t>2019-12-26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22DF-E365-4966-8A5B-8DE7BAD234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0994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B2CB4-E2A3-4DA1-9A9F-C1B2E60B67EB}" type="datetimeFigureOut">
              <a:rPr lang="ko-KR" altLang="en-US" smtClean="0"/>
              <a:t>2019-12-26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22DF-E365-4966-8A5B-8DE7BAD234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081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B2CB4-E2A3-4DA1-9A9F-C1B2E60B67EB}" type="datetimeFigureOut">
              <a:rPr lang="ko-KR" altLang="en-US" smtClean="0"/>
              <a:t>2019-12-26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22DF-E365-4966-8A5B-8DE7BAD234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088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B2CB4-E2A3-4DA1-9A9F-C1B2E60B67EB}" type="datetimeFigureOut">
              <a:rPr lang="ko-KR" altLang="en-US" smtClean="0"/>
              <a:t>2019-12-26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22DF-E365-4966-8A5B-8DE7BAD234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084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B2CB4-E2A3-4DA1-9A9F-C1B2E60B67EB}" type="datetimeFigureOut">
              <a:rPr lang="ko-KR" altLang="en-US" smtClean="0"/>
              <a:t>2019-12-26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22DF-E365-4966-8A5B-8DE7BAD234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0710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B2CB4-E2A3-4DA1-9A9F-C1B2E60B67EB}" type="datetimeFigureOut">
              <a:rPr lang="ko-KR" altLang="en-US" smtClean="0"/>
              <a:t>2019-12-26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22DF-E365-4966-8A5B-8DE7BAD234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4270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B2CB4-E2A3-4DA1-9A9F-C1B2E60B67EB}" type="datetimeFigureOut">
              <a:rPr lang="ko-KR" altLang="en-US" smtClean="0"/>
              <a:t>2019-12-26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22DF-E365-4966-8A5B-8DE7BAD234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3105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B2CB4-E2A3-4DA1-9A9F-C1B2E60B67EB}" type="datetimeFigureOut">
              <a:rPr lang="ko-KR" altLang="en-US" smtClean="0"/>
              <a:t>2019-12-26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22DF-E365-4966-8A5B-8DE7BAD234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962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B2CB4-E2A3-4DA1-9A9F-C1B2E60B67EB}" type="datetimeFigureOut">
              <a:rPr lang="ko-KR" altLang="en-US" smtClean="0"/>
              <a:t>2019-12-26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22DF-E365-4966-8A5B-8DE7BAD234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2040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B2CB4-E2A3-4DA1-9A9F-C1B2E60B67EB}" type="datetimeFigureOut">
              <a:rPr lang="ko-KR" altLang="en-US" smtClean="0"/>
              <a:t>2019-12-26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22DF-E365-4966-8A5B-8DE7BAD234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5643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B2CB4-E2A3-4DA1-9A9F-C1B2E60B67EB}" type="datetimeFigureOut">
              <a:rPr lang="ko-KR" altLang="en-US" smtClean="0"/>
              <a:t>2019-12-26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22DF-E365-4966-8A5B-8DE7BAD234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338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B2CB4-E2A3-4DA1-9A9F-C1B2E60B67EB}" type="datetimeFigureOut">
              <a:rPr lang="ko-KR" altLang="en-US" smtClean="0"/>
              <a:t>2019-12-26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B22DF-E365-4966-8A5B-8DE7BAD234B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70203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kVZBSKdwQM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PJKxAhLw5I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fcHgUxzgqk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teamtrees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7nJBFjKqAY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eam tre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r="318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1446" y="2919369"/>
            <a:ext cx="9144000" cy="1001654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20,000,000 Trees</a:t>
            </a:r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dirty="0">
              <a:solidFill>
                <a:schemeClr val="tx2">
                  <a:lumMod val="50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509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spc="600" dirty="0" smtClean="0">
                <a:effectLst>
                  <a:glow rad="419100">
                    <a:srgbClr val="042210"/>
                  </a:glow>
                </a:effectLst>
                <a:latin typeface="HY나무L" panose="02030600000101010101" pitchFamily="18" charset="-127"/>
                <a:ea typeface="HY나무L" panose="02030600000101010101" pitchFamily="18" charset="-127"/>
              </a:rPr>
              <a:t>Planting 20,000,000 Trees </a:t>
            </a:r>
            <a:endParaRPr lang="ko-KR" altLang="en-US" sz="6000" b="1" spc="600" dirty="0">
              <a:effectLst>
                <a:glow rad="419100">
                  <a:srgbClr val="042210"/>
                </a:glow>
              </a:effectLst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85461" y="1791477"/>
            <a:ext cx="10021078" cy="4338735"/>
          </a:xfrm>
          <a:prstGeom prst="roundRect">
            <a:avLst/>
          </a:prstGeom>
          <a:solidFill>
            <a:schemeClr val="bg1">
              <a:lumMod val="85000"/>
              <a:lumOff val="15000"/>
              <a:alpha val="6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 smtClean="0"/>
              <a:t>Why is </a:t>
            </a:r>
            <a:r>
              <a:rPr lang="en-US" altLang="ko-KR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Mr. Beast </a:t>
            </a:r>
            <a:r>
              <a:rPr lang="en-US" altLang="ko-KR" sz="6000" dirty="0" smtClean="0"/>
              <a:t>planting </a:t>
            </a:r>
            <a:r>
              <a:rPr lang="en-US" altLang="ko-KR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20,000,000</a:t>
            </a:r>
            <a:r>
              <a:rPr lang="en-US" altLang="ko-KR" sz="6000" dirty="0" smtClean="0"/>
              <a:t> trees? </a:t>
            </a:r>
            <a:endParaRPr lang="ko-KR" altLang="en-US" sz="6000" dirty="0"/>
          </a:p>
        </p:txBody>
      </p:sp>
      <p:sp>
        <p:nvSpPr>
          <p:cNvPr id="6" name="Rounded Rectangle 5"/>
          <p:cNvSpPr/>
          <p:nvPr/>
        </p:nvSpPr>
        <p:spPr>
          <a:xfrm>
            <a:off x="7436497" y="5215813"/>
            <a:ext cx="4525347" cy="1548881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 smtClean="0"/>
              <a:t>20,000,000 subscribers </a:t>
            </a:r>
            <a:endParaRPr lang="ko-KR" altLang="en-US" sz="4800" dirty="0"/>
          </a:p>
        </p:txBody>
      </p:sp>
    </p:spTree>
    <p:extLst>
      <p:ext uri="{BB962C8B-B14F-4D97-AF65-F5344CB8AC3E}">
        <p14:creationId xmlns:p14="http://schemas.microsoft.com/office/powerpoint/2010/main" val="940128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spc="600" dirty="0" smtClean="0">
                <a:effectLst>
                  <a:glow rad="419100">
                    <a:srgbClr val="042210"/>
                  </a:glow>
                </a:effectLst>
                <a:latin typeface="HY나무L" panose="02030600000101010101" pitchFamily="18" charset="-127"/>
                <a:ea typeface="HY나무L" panose="02030600000101010101" pitchFamily="18" charset="-127"/>
              </a:rPr>
              <a:t>Planting 20,000,000 Trees </a:t>
            </a:r>
            <a:endParaRPr lang="ko-KR" altLang="en-US" sz="6000" b="1" spc="600" dirty="0">
              <a:effectLst>
                <a:glow rad="419100">
                  <a:srgbClr val="042210"/>
                </a:glow>
              </a:effectLst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85461" y="1791477"/>
            <a:ext cx="10021078" cy="4338735"/>
          </a:xfrm>
          <a:prstGeom prst="roundRect">
            <a:avLst/>
          </a:prstGeom>
          <a:solidFill>
            <a:schemeClr val="bg1">
              <a:lumMod val="85000"/>
              <a:lumOff val="15000"/>
              <a:alpha val="6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 smtClean="0"/>
              <a:t>What was </a:t>
            </a:r>
            <a:r>
              <a:rPr lang="en-US" altLang="ko-KR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Mark </a:t>
            </a:r>
            <a:r>
              <a:rPr lang="en-US" altLang="ko-KR" sz="60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Rober’s</a:t>
            </a:r>
            <a:r>
              <a:rPr lang="en-US" altLang="ko-KR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plan</a:t>
            </a:r>
            <a:r>
              <a:rPr lang="en-US" altLang="ko-KR" sz="6000" dirty="0" smtClean="0"/>
              <a:t>? </a:t>
            </a:r>
            <a:endParaRPr lang="ko-KR" altLang="en-US" sz="6000" dirty="0"/>
          </a:p>
        </p:txBody>
      </p:sp>
      <p:sp>
        <p:nvSpPr>
          <p:cNvPr id="6" name="Rounded Rectangle 5"/>
          <p:cNvSpPr/>
          <p:nvPr/>
        </p:nvSpPr>
        <p:spPr>
          <a:xfrm>
            <a:off x="7417836" y="5309119"/>
            <a:ext cx="4525347" cy="1231641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 smtClean="0"/>
              <a:t>Drones</a:t>
            </a:r>
            <a:endParaRPr lang="ko-KR" altLang="en-US" sz="4800" dirty="0"/>
          </a:p>
        </p:txBody>
      </p:sp>
    </p:spTree>
    <p:extLst>
      <p:ext uri="{BB962C8B-B14F-4D97-AF65-F5344CB8AC3E}">
        <p14:creationId xmlns:p14="http://schemas.microsoft.com/office/powerpoint/2010/main" val="77076237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spc="600" dirty="0" smtClean="0">
                <a:effectLst>
                  <a:glow rad="419100">
                    <a:srgbClr val="042210"/>
                  </a:glow>
                </a:effectLst>
                <a:latin typeface="HY나무L" panose="02030600000101010101" pitchFamily="18" charset="-127"/>
                <a:ea typeface="HY나무L" panose="02030600000101010101" pitchFamily="18" charset="-127"/>
              </a:rPr>
              <a:t>Planting 20,000,000 Trees </a:t>
            </a:r>
            <a:endParaRPr lang="ko-KR" altLang="en-US" sz="6000" b="1" spc="600" dirty="0">
              <a:effectLst>
                <a:glow rad="419100">
                  <a:srgbClr val="042210"/>
                </a:glow>
              </a:effectLst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85461" y="1791477"/>
            <a:ext cx="10021078" cy="4338735"/>
          </a:xfrm>
          <a:prstGeom prst="roundRect">
            <a:avLst/>
          </a:prstGeom>
          <a:solidFill>
            <a:schemeClr val="bg1">
              <a:lumMod val="85000"/>
              <a:lumOff val="15000"/>
              <a:alpha val="6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 smtClean="0"/>
              <a:t>Where does the </a:t>
            </a:r>
            <a:r>
              <a:rPr lang="en-US" altLang="ko-KR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mass</a:t>
            </a:r>
            <a:r>
              <a:rPr lang="en-US" altLang="ko-KR" sz="6000" dirty="0" smtClean="0"/>
              <a:t> </a:t>
            </a:r>
            <a:r>
              <a:rPr lang="en-US" altLang="ko-KR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of a</a:t>
            </a:r>
            <a:r>
              <a:rPr lang="en-US" altLang="ko-KR" sz="6000" dirty="0" smtClean="0"/>
              <a:t> </a:t>
            </a:r>
            <a:r>
              <a:rPr lang="en-US" altLang="ko-KR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tree</a:t>
            </a:r>
            <a:r>
              <a:rPr lang="en-US" altLang="ko-KR" sz="6000" dirty="0" smtClean="0"/>
              <a:t> come from? </a:t>
            </a:r>
            <a:endParaRPr lang="ko-KR" altLang="en-US" sz="6000" dirty="0"/>
          </a:p>
        </p:txBody>
      </p:sp>
      <p:sp>
        <p:nvSpPr>
          <p:cNvPr id="6" name="Rounded Rectangle 5"/>
          <p:cNvSpPr/>
          <p:nvPr/>
        </p:nvSpPr>
        <p:spPr>
          <a:xfrm>
            <a:off x="7417836" y="5309119"/>
            <a:ext cx="4525347" cy="1231641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 smtClean="0"/>
              <a:t>Air </a:t>
            </a:r>
            <a:endParaRPr lang="ko-KR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10005751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spc="600" dirty="0" smtClean="0">
                <a:effectLst>
                  <a:glow rad="419100">
                    <a:srgbClr val="042210"/>
                  </a:glow>
                </a:effectLst>
                <a:latin typeface="HY나무L" panose="02030600000101010101" pitchFamily="18" charset="-127"/>
                <a:ea typeface="HY나무L" panose="02030600000101010101" pitchFamily="18" charset="-127"/>
              </a:rPr>
              <a:t>Planting 20,000,000 Trees </a:t>
            </a:r>
            <a:endParaRPr lang="ko-KR" altLang="en-US" sz="6000" b="1" spc="600" dirty="0">
              <a:effectLst>
                <a:glow rad="419100">
                  <a:srgbClr val="042210"/>
                </a:glow>
              </a:effectLst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85461" y="1791477"/>
            <a:ext cx="10021078" cy="4338735"/>
          </a:xfrm>
          <a:prstGeom prst="roundRect">
            <a:avLst/>
          </a:prstGeom>
          <a:solidFill>
            <a:schemeClr val="bg1">
              <a:lumMod val="85000"/>
              <a:lumOff val="15000"/>
              <a:alpha val="6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 smtClean="0"/>
              <a:t>Tell me about the </a:t>
            </a:r>
            <a:r>
              <a:rPr lang="en-US" altLang="ko-KR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seed pucks</a:t>
            </a:r>
            <a:r>
              <a:rPr lang="en-US" altLang="ko-KR" sz="6000" dirty="0" smtClean="0"/>
              <a:t>.</a:t>
            </a:r>
            <a:endParaRPr lang="ko-KR" altLang="en-US" sz="6000" dirty="0"/>
          </a:p>
        </p:txBody>
      </p:sp>
      <p:sp>
        <p:nvSpPr>
          <p:cNvPr id="6" name="Rounded Rectangle 5"/>
          <p:cNvSpPr/>
          <p:nvPr/>
        </p:nvSpPr>
        <p:spPr>
          <a:xfrm>
            <a:off x="7417836" y="5309119"/>
            <a:ext cx="4525347" cy="1231641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 err="1" smtClean="0"/>
              <a:t>Seeds+Fertilizer</a:t>
            </a:r>
            <a:endParaRPr lang="ko-KR" altLang="en-US" sz="4800" dirty="0"/>
          </a:p>
        </p:txBody>
      </p:sp>
    </p:spTree>
    <p:extLst>
      <p:ext uri="{BB962C8B-B14F-4D97-AF65-F5344CB8AC3E}">
        <p14:creationId xmlns:p14="http://schemas.microsoft.com/office/powerpoint/2010/main" val="5277419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spc="600" dirty="0" smtClean="0">
                <a:effectLst>
                  <a:glow rad="419100">
                    <a:srgbClr val="042210"/>
                  </a:glow>
                </a:effectLst>
                <a:latin typeface="HY나무L" panose="02030600000101010101" pitchFamily="18" charset="-127"/>
                <a:ea typeface="HY나무L" panose="02030600000101010101" pitchFamily="18" charset="-127"/>
              </a:rPr>
              <a:t>Planting 20,000,000 Trees </a:t>
            </a:r>
            <a:endParaRPr lang="ko-KR" altLang="en-US" sz="6000" b="1" spc="600" dirty="0">
              <a:effectLst>
                <a:glow rad="419100">
                  <a:srgbClr val="042210"/>
                </a:glow>
              </a:effectLst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85461" y="1791477"/>
            <a:ext cx="10021078" cy="4338735"/>
          </a:xfrm>
          <a:prstGeom prst="roundRect">
            <a:avLst/>
          </a:prstGeom>
          <a:solidFill>
            <a:schemeClr val="bg1">
              <a:lumMod val="85000"/>
              <a:lumOff val="15000"/>
              <a:alpha val="6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 smtClean="0"/>
              <a:t>Why do they include the </a:t>
            </a:r>
            <a:r>
              <a:rPr lang="en-US" altLang="ko-KR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ghost pepper </a:t>
            </a:r>
            <a:r>
              <a:rPr lang="en-US" altLang="ko-KR" sz="6000" dirty="0" smtClean="0"/>
              <a:t>in the puck? </a:t>
            </a:r>
            <a:endParaRPr lang="ko-KR" altLang="en-US" sz="6000" dirty="0"/>
          </a:p>
        </p:txBody>
      </p:sp>
      <p:sp>
        <p:nvSpPr>
          <p:cNvPr id="6" name="Rounded Rectangle 5"/>
          <p:cNvSpPr/>
          <p:nvPr/>
        </p:nvSpPr>
        <p:spPr>
          <a:xfrm>
            <a:off x="7417836" y="5187821"/>
            <a:ext cx="4525347" cy="1474238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 smtClean="0"/>
              <a:t>Mammals won’t eat it</a:t>
            </a:r>
            <a:endParaRPr lang="ko-KR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9687959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spc="600" dirty="0" smtClean="0">
                <a:effectLst>
                  <a:glow rad="419100">
                    <a:srgbClr val="042210"/>
                  </a:glow>
                </a:effectLst>
                <a:latin typeface="HY나무L" panose="02030600000101010101" pitchFamily="18" charset="-127"/>
                <a:ea typeface="HY나무L" panose="02030600000101010101" pitchFamily="18" charset="-127"/>
              </a:rPr>
              <a:t>Planting 20,000,000 Trees </a:t>
            </a:r>
            <a:endParaRPr lang="ko-KR" altLang="en-US" sz="6000" b="1" spc="600" dirty="0">
              <a:effectLst>
                <a:glow rad="419100">
                  <a:srgbClr val="042210"/>
                </a:glow>
              </a:effectLst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85461" y="1791477"/>
            <a:ext cx="10021078" cy="4338735"/>
          </a:xfrm>
          <a:prstGeom prst="roundRect">
            <a:avLst/>
          </a:prstGeom>
          <a:solidFill>
            <a:schemeClr val="bg1">
              <a:lumMod val="85000"/>
              <a:lumOff val="15000"/>
              <a:alpha val="6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Olfactory</a:t>
            </a:r>
            <a:r>
              <a:rPr lang="en-US" altLang="ko-KR" sz="6000" dirty="0" smtClean="0"/>
              <a:t> and </a:t>
            </a:r>
            <a:r>
              <a:rPr lang="en-US" altLang="ko-KR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Gustatory</a:t>
            </a:r>
            <a:endParaRPr lang="ko-KR" altLang="en-US" sz="6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417836" y="5309119"/>
            <a:ext cx="4525347" cy="1231641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 smtClean="0"/>
              <a:t>Deterrents    </a:t>
            </a:r>
            <a:endParaRPr lang="ko-KR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82932485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6489" y="1850151"/>
            <a:ext cx="11206065" cy="2387600"/>
          </a:xfrm>
        </p:spPr>
        <p:txBody>
          <a:bodyPr>
            <a:normAutofit/>
          </a:bodyPr>
          <a:lstStyle/>
          <a:p>
            <a:r>
              <a:rPr lang="en-US" altLang="ko-KR" sz="7200" spc="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HOW TO BUILD</a:t>
            </a:r>
            <a:br>
              <a:rPr lang="en-US" altLang="ko-KR" sz="7200" spc="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7200" spc="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A FOREST </a:t>
            </a:r>
            <a:endParaRPr lang="ko-KR" altLang="en-US" sz="7200" spc="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29826"/>
            <a:ext cx="9144000" cy="1655762"/>
          </a:xfrm>
        </p:spPr>
        <p:txBody>
          <a:bodyPr/>
          <a:lstStyle/>
          <a:p>
            <a:r>
              <a:rPr lang="en-US" altLang="ko-KR" dirty="0">
                <a:hlinkClick r:id="rId2"/>
              </a:rPr>
              <a:t>https://</a:t>
            </a:r>
            <a:r>
              <a:rPr lang="en-US" altLang="ko-KR" dirty="0" smtClean="0">
                <a:hlinkClick r:id="rId2"/>
              </a:rPr>
              <a:t>www.youtube.com/watch?v=PkVZBSKdwQM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867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spc="600" dirty="0" smtClean="0">
                <a:effectLst>
                  <a:glow rad="419100">
                    <a:srgbClr val="042210"/>
                  </a:glow>
                </a:effectLst>
                <a:latin typeface="HY나무L" panose="02030600000101010101" pitchFamily="18" charset="-127"/>
                <a:ea typeface="HY나무L" panose="02030600000101010101" pitchFamily="18" charset="-127"/>
              </a:rPr>
              <a:t>Planting 20,000,000 Trees </a:t>
            </a:r>
            <a:endParaRPr lang="ko-KR" altLang="en-US" sz="6000" b="1" spc="600" dirty="0">
              <a:effectLst>
                <a:glow rad="419100">
                  <a:srgbClr val="042210"/>
                </a:glow>
              </a:effectLst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85461" y="1791477"/>
            <a:ext cx="10021078" cy="4338735"/>
          </a:xfrm>
          <a:prstGeom prst="roundRect">
            <a:avLst/>
          </a:prstGeom>
          <a:solidFill>
            <a:schemeClr val="bg1">
              <a:lumMod val="85000"/>
              <a:lumOff val="15000"/>
              <a:alpha val="6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are some factors involved with planting this many seeds? </a:t>
            </a:r>
            <a:endParaRPr lang="ko-KR" altLang="en-US" sz="6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09699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spc="600" dirty="0" smtClean="0">
                <a:effectLst>
                  <a:glow rad="419100">
                    <a:srgbClr val="042210"/>
                  </a:glow>
                </a:effectLst>
                <a:latin typeface="HY나무L" panose="02030600000101010101" pitchFamily="18" charset="-127"/>
                <a:ea typeface="HY나무L" panose="02030600000101010101" pitchFamily="18" charset="-127"/>
              </a:rPr>
              <a:t>Planting 20,000,000 Trees </a:t>
            </a:r>
            <a:endParaRPr lang="ko-KR" altLang="en-US" sz="6000" b="1" spc="600" dirty="0">
              <a:effectLst>
                <a:glow rad="419100">
                  <a:srgbClr val="042210"/>
                </a:glow>
              </a:effectLst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85461" y="1791477"/>
            <a:ext cx="10021078" cy="4338735"/>
          </a:xfrm>
          <a:prstGeom prst="roundRect">
            <a:avLst/>
          </a:prstGeom>
          <a:solidFill>
            <a:schemeClr val="bg1">
              <a:lumMod val="85000"/>
              <a:lumOff val="15000"/>
              <a:alpha val="6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Why is diversity an issue?  </a:t>
            </a:r>
            <a:endParaRPr lang="ko-KR" altLang="en-US" sz="6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9485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3217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6489" y="1850151"/>
            <a:ext cx="11206065" cy="2387600"/>
          </a:xfrm>
        </p:spPr>
        <p:txBody>
          <a:bodyPr>
            <a:normAutofit/>
          </a:bodyPr>
          <a:lstStyle/>
          <a:p>
            <a:r>
              <a:rPr lang="en-US" altLang="ko-KR" sz="7200" spc="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PLANTING 20,000,000</a:t>
            </a:r>
            <a:br>
              <a:rPr lang="en-US" altLang="ko-KR" sz="7200" spc="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7200" spc="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TREES</a:t>
            </a:r>
            <a:endParaRPr lang="ko-KR" altLang="en-US" sz="7200" spc="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29826"/>
            <a:ext cx="9144000" cy="1655762"/>
          </a:xfrm>
        </p:spPr>
        <p:txBody>
          <a:bodyPr/>
          <a:lstStyle/>
          <a:p>
            <a:r>
              <a:rPr lang="en-US" altLang="ko-KR" dirty="0">
                <a:hlinkClick r:id="rId2"/>
              </a:rPr>
              <a:t>https://www.youtube.com/watch?v=HPJKxAhLw5I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106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spc="600" dirty="0" smtClean="0">
                <a:effectLst>
                  <a:glow rad="419100">
                    <a:srgbClr val="042210"/>
                  </a:glow>
                </a:effectLst>
                <a:latin typeface="HY나무L" panose="02030600000101010101" pitchFamily="18" charset="-127"/>
                <a:ea typeface="HY나무L" panose="02030600000101010101" pitchFamily="18" charset="-127"/>
              </a:rPr>
              <a:t>Planting 20,000,000 Trees </a:t>
            </a:r>
            <a:endParaRPr lang="ko-KR" altLang="en-US" sz="6000" b="1" spc="600" dirty="0">
              <a:effectLst>
                <a:glow rad="419100">
                  <a:srgbClr val="042210"/>
                </a:glow>
              </a:effectLst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85461" y="1791477"/>
            <a:ext cx="10021078" cy="4338735"/>
          </a:xfrm>
          <a:prstGeom prst="roundRect">
            <a:avLst/>
          </a:prstGeom>
          <a:solidFill>
            <a:schemeClr val="bg1">
              <a:lumMod val="85000"/>
              <a:lumOff val="15000"/>
              <a:alpha val="6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do you expect with low biodiversity? </a:t>
            </a:r>
            <a:endParaRPr lang="ko-KR" altLang="en-US" sz="6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21965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to Build a Forest - Chin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1194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spc="600" dirty="0" smtClean="0">
                <a:effectLst>
                  <a:glow rad="419100">
                    <a:srgbClr val="042210"/>
                  </a:glow>
                </a:effectLst>
                <a:latin typeface="HY나무L" panose="02030600000101010101" pitchFamily="18" charset="-127"/>
                <a:ea typeface="HY나무L" panose="02030600000101010101" pitchFamily="18" charset="-127"/>
              </a:rPr>
              <a:t>Planting 20,000,000 Trees </a:t>
            </a:r>
            <a:endParaRPr lang="ko-KR" altLang="en-US" sz="6000" b="1" spc="600" dirty="0">
              <a:effectLst>
                <a:glow rad="419100">
                  <a:srgbClr val="042210"/>
                </a:glow>
              </a:effectLst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85461" y="1791477"/>
            <a:ext cx="10021078" cy="4338735"/>
          </a:xfrm>
          <a:prstGeom prst="roundRect">
            <a:avLst/>
          </a:prstGeom>
          <a:solidFill>
            <a:schemeClr val="bg1">
              <a:lumMod val="85000"/>
              <a:lumOff val="15000"/>
              <a:alpha val="6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was the purpose of the Great Green Wall? </a:t>
            </a:r>
            <a:endParaRPr lang="ko-KR" altLang="en-US" sz="6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011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spc="600" dirty="0" smtClean="0">
                <a:effectLst>
                  <a:glow rad="419100">
                    <a:srgbClr val="042210"/>
                  </a:glow>
                </a:effectLst>
                <a:latin typeface="HY나무L" panose="02030600000101010101" pitchFamily="18" charset="-127"/>
                <a:ea typeface="HY나무L" panose="02030600000101010101" pitchFamily="18" charset="-127"/>
              </a:rPr>
              <a:t>Planting 20,000,000 Trees </a:t>
            </a:r>
            <a:endParaRPr lang="ko-KR" altLang="en-US" sz="6000" b="1" spc="600" dirty="0">
              <a:effectLst>
                <a:glow rad="419100">
                  <a:srgbClr val="042210"/>
                </a:glow>
              </a:effectLst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85461" y="1791477"/>
            <a:ext cx="10021078" cy="4338735"/>
          </a:xfrm>
          <a:prstGeom prst="roundRect">
            <a:avLst/>
          </a:prstGeom>
          <a:solidFill>
            <a:schemeClr val="bg1">
              <a:lumMod val="85000"/>
              <a:lumOff val="15000"/>
              <a:alpha val="6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Why did the Great Green Wall fail? </a:t>
            </a:r>
            <a:endParaRPr lang="ko-KR" altLang="en-US" sz="6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7125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5526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spc="600" dirty="0" smtClean="0">
                <a:effectLst>
                  <a:glow rad="419100">
                    <a:srgbClr val="042210"/>
                  </a:glow>
                </a:effectLst>
                <a:latin typeface="HY나무L" panose="02030600000101010101" pitchFamily="18" charset="-127"/>
                <a:ea typeface="HY나무L" panose="02030600000101010101" pitchFamily="18" charset="-127"/>
              </a:rPr>
              <a:t>Planting 20,000,000 Trees </a:t>
            </a:r>
            <a:endParaRPr lang="ko-KR" altLang="en-US" sz="6000" b="1" spc="600" dirty="0">
              <a:effectLst>
                <a:glow rad="419100">
                  <a:srgbClr val="042210"/>
                </a:glow>
              </a:effectLst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85461" y="1791477"/>
            <a:ext cx="10021078" cy="4338735"/>
          </a:xfrm>
          <a:prstGeom prst="roundRect">
            <a:avLst/>
          </a:prstGeom>
          <a:solidFill>
            <a:schemeClr val="bg1">
              <a:lumMod val="85000"/>
              <a:lumOff val="15000"/>
              <a:alpha val="6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How can you choose the types of trees to plant? </a:t>
            </a:r>
            <a:endParaRPr lang="ko-KR" altLang="en-US" sz="6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49678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spc="600" dirty="0" smtClean="0">
                <a:effectLst>
                  <a:glow rad="419100">
                    <a:srgbClr val="042210"/>
                  </a:glow>
                </a:effectLst>
                <a:latin typeface="HY나무L" panose="02030600000101010101" pitchFamily="18" charset="-127"/>
                <a:ea typeface="HY나무L" panose="02030600000101010101" pitchFamily="18" charset="-127"/>
              </a:rPr>
              <a:t>Planting 20,000,000 Trees </a:t>
            </a:r>
            <a:endParaRPr lang="ko-KR" altLang="en-US" sz="6000" b="1" spc="600" dirty="0">
              <a:effectLst>
                <a:glow rad="419100">
                  <a:srgbClr val="042210"/>
                </a:glow>
              </a:effectLst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85461" y="1791477"/>
            <a:ext cx="10021078" cy="4338735"/>
          </a:xfrm>
          <a:prstGeom prst="roundRect">
            <a:avLst/>
          </a:prstGeom>
          <a:solidFill>
            <a:schemeClr val="bg1">
              <a:lumMod val="85000"/>
              <a:lumOff val="15000"/>
              <a:alpha val="6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Where should you plant the trees?</a:t>
            </a:r>
            <a:endParaRPr lang="ko-KR" altLang="en-US" sz="6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89824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9501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627" r="12525"/>
          <a:stretch/>
        </p:blipFill>
        <p:spPr>
          <a:xfrm>
            <a:off x="0" y="0"/>
            <a:ext cx="912534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86596" y="3067052"/>
            <a:ext cx="26132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Green is forest</a:t>
            </a:r>
            <a:endParaRPr lang="ko-KR" alt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9817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spc="600" dirty="0" smtClean="0">
                <a:effectLst>
                  <a:glow rad="419100">
                    <a:srgbClr val="042210"/>
                  </a:glow>
                </a:effectLst>
                <a:latin typeface="HY나무L" panose="02030600000101010101" pitchFamily="18" charset="-127"/>
                <a:ea typeface="HY나무L" panose="02030600000101010101" pitchFamily="18" charset="-127"/>
              </a:rPr>
              <a:t>Planting 20,000,000 Trees </a:t>
            </a:r>
            <a:endParaRPr lang="ko-KR" altLang="en-US" sz="6000" b="1" spc="600" dirty="0">
              <a:effectLst>
                <a:glow rad="419100">
                  <a:srgbClr val="042210"/>
                </a:glow>
              </a:effectLst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85461" y="1791477"/>
            <a:ext cx="10021078" cy="4338735"/>
          </a:xfrm>
          <a:prstGeom prst="roundRect">
            <a:avLst/>
          </a:prstGeom>
          <a:solidFill>
            <a:schemeClr val="bg1">
              <a:lumMod val="85000"/>
              <a:lumOff val="15000"/>
              <a:alpha val="6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How does building a road through a forest affect it? </a:t>
            </a:r>
            <a:endParaRPr lang="ko-KR" altLang="en-US" sz="6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7028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spc="600" dirty="0" smtClean="0">
                <a:effectLst>
                  <a:glow rad="419100">
                    <a:srgbClr val="042210"/>
                  </a:glow>
                </a:effectLst>
                <a:latin typeface="HY나무L" panose="02030600000101010101" pitchFamily="18" charset="-127"/>
                <a:ea typeface="HY나무L" panose="02030600000101010101" pitchFamily="18" charset="-127"/>
              </a:rPr>
              <a:t>Planting 20,000,000 Trees </a:t>
            </a:r>
            <a:endParaRPr lang="ko-KR" altLang="en-US" sz="6000" b="1" spc="600" dirty="0">
              <a:effectLst>
                <a:glow rad="419100">
                  <a:srgbClr val="042210"/>
                </a:glow>
              </a:effectLst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85461" y="1791477"/>
            <a:ext cx="10021078" cy="4338735"/>
          </a:xfrm>
          <a:prstGeom prst="roundRect">
            <a:avLst/>
          </a:prstGeom>
          <a:solidFill>
            <a:schemeClr val="bg1">
              <a:lumMod val="85000"/>
              <a:lumOff val="15000"/>
              <a:alpha val="6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 smtClean="0"/>
              <a:t>How can you </a:t>
            </a:r>
            <a:r>
              <a:rPr lang="en-US" altLang="ko-KR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test</a:t>
            </a:r>
            <a:r>
              <a:rPr lang="en-US" altLang="ko-KR" sz="6000" dirty="0" smtClean="0"/>
              <a:t> if a tree is planted well? </a:t>
            </a:r>
            <a:endParaRPr lang="ko-KR" altLang="en-US" sz="6000" dirty="0"/>
          </a:p>
        </p:txBody>
      </p:sp>
      <p:sp>
        <p:nvSpPr>
          <p:cNvPr id="6" name="Rounded Rectangle 5"/>
          <p:cNvSpPr/>
          <p:nvPr/>
        </p:nvSpPr>
        <p:spPr>
          <a:xfrm>
            <a:off x="7417836" y="5309119"/>
            <a:ext cx="4525347" cy="1231641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 smtClean="0"/>
              <a:t>The Pull Test </a:t>
            </a:r>
            <a:endParaRPr lang="ko-KR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4365962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9083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9689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spc="600" dirty="0" smtClean="0">
                <a:effectLst>
                  <a:glow rad="419100">
                    <a:srgbClr val="042210"/>
                  </a:glow>
                </a:effectLst>
                <a:latin typeface="HY나무L" panose="02030600000101010101" pitchFamily="18" charset="-127"/>
                <a:ea typeface="HY나무L" panose="02030600000101010101" pitchFamily="18" charset="-127"/>
              </a:rPr>
              <a:t>Planting 20,000,000 Trees </a:t>
            </a:r>
            <a:endParaRPr lang="ko-KR" altLang="en-US" sz="6000" b="1" spc="600" dirty="0">
              <a:effectLst>
                <a:glow rad="419100">
                  <a:srgbClr val="042210"/>
                </a:glow>
              </a:effectLst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85461" y="1791477"/>
            <a:ext cx="10021078" cy="4338735"/>
          </a:xfrm>
          <a:prstGeom prst="roundRect">
            <a:avLst/>
          </a:prstGeom>
          <a:solidFill>
            <a:schemeClr val="bg1">
              <a:lumMod val="85000"/>
              <a:lumOff val="15000"/>
              <a:alpha val="6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Where in the world should we plant these trees? </a:t>
            </a:r>
            <a:endParaRPr lang="ko-KR" altLang="en-US" sz="6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75013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spc="600" dirty="0" smtClean="0">
                <a:effectLst>
                  <a:glow rad="419100">
                    <a:srgbClr val="042210"/>
                  </a:glow>
                </a:effectLst>
                <a:latin typeface="HY나무L" panose="02030600000101010101" pitchFamily="18" charset="-127"/>
                <a:ea typeface="HY나무L" panose="02030600000101010101" pitchFamily="18" charset="-127"/>
              </a:rPr>
              <a:t>Planting 20,000,000 Trees </a:t>
            </a:r>
            <a:endParaRPr lang="ko-KR" altLang="en-US" sz="6000" b="1" spc="600" dirty="0">
              <a:effectLst>
                <a:glow rad="419100">
                  <a:srgbClr val="042210"/>
                </a:glow>
              </a:effectLst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85461" y="1791477"/>
            <a:ext cx="10021078" cy="4338735"/>
          </a:xfrm>
          <a:prstGeom prst="roundRect">
            <a:avLst/>
          </a:prstGeom>
          <a:solidFill>
            <a:schemeClr val="bg1">
              <a:lumMod val="85000"/>
              <a:lumOff val="15000"/>
              <a:alpha val="6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If we want to reduce co2, what is better than a forest? </a:t>
            </a:r>
            <a:endParaRPr lang="ko-KR" altLang="en-US" sz="6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5264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03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6300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6489" y="1850151"/>
            <a:ext cx="11206065" cy="2387600"/>
          </a:xfrm>
        </p:spPr>
        <p:txBody>
          <a:bodyPr>
            <a:normAutofit/>
          </a:bodyPr>
          <a:lstStyle/>
          <a:p>
            <a:r>
              <a:rPr lang="en-US" altLang="ko-KR" sz="7200" spc="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Saving vs Planting </a:t>
            </a:r>
            <a:br>
              <a:rPr lang="en-US" altLang="ko-KR" sz="7200" spc="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7200" spc="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Trees</a:t>
            </a:r>
            <a:endParaRPr lang="ko-KR" altLang="en-US" sz="7200" spc="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29826"/>
            <a:ext cx="9144000" cy="1655762"/>
          </a:xfrm>
        </p:spPr>
        <p:txBody>
          <a:bodyPr/>
          <a:lstStyle/>
          <a:p>
            <a:r>
              <a:rPr lang="en-US" altLang="ko-KR" dirty="0">
                <a:hlinkClick r:id="rId2"/>
              </a:rPr>
              <a:t>https://</a:t>
            </a:r>
            <a:r>
              <a:rPr lang="en-US" altLang="ko-KR" dirty="0" smtClean="0">
                <a:hlinkClick r:id="rId2"/>
              </a:rPr>
              <a:t>www.youtube.com/watch?v=LfcHgUxzgqk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194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team tre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r="318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83954" y="5567404"/>
            <a:ext cx="4946226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ko-KR" sz="4000" dirty="0">
                <a:hlinkClick r:id="rId3"/>
              </a:rPr>
              <a:t>https://teamtrees.org/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7215744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spc="600" dirty="0" smtClean="0">
                <a:effectLst>
                  <a:glow rad="419100">
                    <a:srgbClr val="042210"/>
                  </a:glow>
                </a:effectLst>
                <a:latin typeface="HY나무L" panose="02030600000101010101" pitchFamily="18" charset="-127"/>
                <a:ea typeface="HY나무L" panose="02030600000101010101" pitchFamily="18" charset="-127"/>
              </a:rPr>
              <a:t>Planting 20,000,000 Trees </a:t>
            </a:r>
            <a:endParaRPr lang="ko-KR" altLang="en-US" sz="6000" b="1" spc="600" dirty="0">
              <a:effectLst>
                <a:glow rad="419100">
                  <a:srgbClr val="042210"/>
                </a:glow>
              </a:effectLst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85461" y="1791477"/>
            <a:ext cx="10021078" cy="4338735"/>
          </a:xfrm>
          <a:prstGeom prst="roundRect">
            <a:avLst/>
          </a:prstGeom>
          <a:solidFill>
            <a:schemeClr val="bg1">
              <a:lumMod val="85000"/>
              <a:lumOff val="15000"/>
              <a:alpha val="6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 smtClean="0"/>
              <a:t>Does </a:t>
            </a:r>
            <a:r>
              <a:rPr lang="en-US" altLang="ko-KR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talking to trees </a:t>
            </a:r>
            <a:r>
              <a:rPr lang="en-US" altLang="ko-KR" sz="6000" dirty="0" smtClean="0"/>
              <a:t>make them grow faster? </a:t>
            </a:r>
            <a:endParaRPr lang="ko-KR" altLang="en-US" sz="6000" dirty="0"/>
          </a:p>
        </p:txBody>
      </p:sp>
      <p:sp>
        <p:nvSpPr>
          <p:cNvPr id="6" name="Rounded Rectangle 5"/>
          <p:cNvSpPr/>
          <p:nvPr/>
        </p:nvSpPr>
        <p:spPr>
          <a:xfrm>
            <a:off x="7417836" y="5309119"/>
            <a:ext cx="4525347" cy="1231641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 smtClean="0"/>
              <a:t>Maybe</a:t>
            </a:r>
            <a:endParaRPr lang="ko-KR" altLang="en-US" sz="4800" dirty="0"/>
          </a:p>
        </p:txBody>
      </p:sp>
    </p:spTree>
    <p:extLst>
      <p:ext uri="{BB962C8B-B14F-4D97-AF65-F5344CB8AC3E}">
        <p14:creationId xmlns:p14="http://schemas.microsoft.com/office/powerpoint/2010/main" val="50950452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spc="600" dirty="0" smtClean="0">
                <a:effectLst>
                  <a:glow rad="419100">
                    <a:srgbClr val="042210"/>
                  </a:glow>
                </a:effectLst>
                <a:latin typeface="HY나무L" panose="02030600000101010101" pitchFamily="18" charset="-127"/>
                <a:ea typeface="HY나무L" panose="02030600000101010101" pitchFamily="18" charset="-127"/>
              </a:rPr>
              <a:t>Planting 20,000,000 Trees </a:t>
            </a:r>
            <a:endParaRPr lang="ko-KR" altLang="en-US" sz="6000" b="1" spc="600" dirty="0">
              <a:effectLst>
                <a:glow rad="419100">
                  <a:srgbClr val="042210"/>
                </a:glow>
              </a:effectLst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85461" y="1791477"/>
            <a:ext cx="10021078" cy="4338735"/>
          </a:xfrm>
          <a:prstGeom prst="roundRect">
            <a:avLst/>
          </a:prstGeom>
          <a:solidFill>
            <a:schemeClr val="bg1">
              <a:lumMod val="85000"/>
              <a:lumOff val="15000"/>
              <a:alpha val="6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 smtClean="0"/>
              <a:t>Why does Chris think it’s </a:t>
            </a:r>
            <a:r>
              <a:rPr lang="en-US" altLang="ko-KR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weird</a:t>
            </a:r>
            <a:r>
              <a:rPr lang="en-US" altLang="ko-KR" sz="6000" dirty="0" smtClean="0"/>
              <a:t> to use </a:t>
            </a:r>
            <a:r>
              <a:rPr lang="en-US" altLang="ko-KR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mulch</a:t>
            </a:r>
            <a:r>
              <a:rPr lang="en-US" altLang="ko-KR" sz="6000" dirty="0" smtClean="0"/>
              <a:t>? </a:t>
            </a:r>
            <a:endParaRPr lang="ko-KR" altLang="en-US" sz="6000" dirty="0"/>
          </a:p>
        </p:txBody>
      </p:sp>
      <p:sp>
        <p:nvSpPr>
          <p:cNvPr id="6" name="Rounded Rectangle 5"/>
          <p:cNvSpPr/>
          <p:nvPr/>
        </p:nvSpPr>
        <p:spPr>
          <a:xfrm>
            <a:off x="7417836" y="5309119"/>
            <a:ext cx="4525347" cy="1231641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 smtClean="0"/>
              <a:t>Dead relatives</a:t>
            </a:r>
            <a:endParaRPr lang="ko-KR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16823524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spc="600" dirty="0" smtClean="0">
                <a:effectLst>
                  <a:glow rad="419100">
                    <a:srgbClr val="042210"/>
                  </a:glow>
                </a:effectLst>
                <a:latin typeface="HY나무L" panose="02030600000101010101" pitchFamily="18" charset="-127"/>
                <a:ea typeface="HY나무L" panose="02030600000101010101" pitchFamily="18" charset="-127"/>
              </a:rPr>
              <a:t>Planting 20,000,000 Trees </a:t>
            </a:r>
            <a:endParaRPr lang="ko-KR" altLang="en-US" sz="6000" b="1" spc="600" dirty="0">
              <a:effectLst>
                <a:glow rad="419100">
                  <a:srgbClr val="042210"/>
                </a:glow>
              </a:effectLst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85461" y="1791477"/>
            <a:ext cx="10021078" cy="4338735"/>
          </a:xfrm>
          <a:prstGeom prst="roundRect">
            <a:avLst/>
          </a:prstGeom>
          <a:solidFill>
            <a:schemeClr val="bg1">
              <a:lumMod val="85000"/>
              <a:lumOff val="15000"/>
              <a:alpha val="6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 smtClean="0"/>
              <a:t>How many </a:t>
            </a:r>
            <a:r>
              <a:rPr lang="en-US" altLang="ko-KR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trees</a:t>
            </a:r>
            <a:r>
              <a:rPr lang="en-US" altLang="ko-KR" sz="6000" dirty="0" smtClean="0"/>
              <a:t> did they plant? </a:t>
            </a:r>
            <a:endParaRPr lang="ko-KR" altLang="en-US" sz="6000" dirty="0"/>
          </a:p>
        </p:txBody>
      </p:sp>
      <p:sp>
        <p:nvSpPr>
          <p:cNvPr id="6" name="Rounded Rectangle 5"/>
          <p:cNvSpPr/>
          <p:nvPr/>
        </p:nvSpPr>
        <p:spPr>
          <a:xfrm>
            <a:off x="7417836" y="5309119"/>
            <a:ext cx="4525347" cy="1231641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 smtClean="0"/>
              <a:t>300</a:t>
            </a:r>
            <a:endParaRPr lang="ko-KR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55778519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spc="600" dirty="0" smtClean="0">
                <a:effectLst>
                  <a:glow rad="419100">
                    <a:srgbClr val="042210"/>
                  </a:glow>
                </a:effectLst>
                <a:latin typeface="HY나무L" panose="02030600000101010101" pitchFamily="18" charset="-127"/>
                <a:ea typeface="HY나무L" panose="02030600000101010101" pitchFamily="18" charset="-127"/>
              </a:rPr>
              <a:t>Planting 20,000,000 Trees </a:t>
            </a:r>
            <a:endParaRPr lang="ko-KR" altLang="en-US" sz="6000" b="1" spc="600" dirty="0">
              <a:effectLst>
                <a:glow rad="419100">
                  <a:srgbClr val="042210"/>
                </a:glow>
              </a:effectLst>
              <a:latin typeface="HY나무L" panose="02030600000101010101" pitchFamily="18" charset="-127"/>
              <a:ea typeface="HY나무L" panose="02030600000101010101" pitchFamily="18" charset="-127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85461" y="1791477"/>
            <a:ext cx="10021078" cy="4338735"/>
          </a:xfrm>
          <a:prstGeom prst="roundRect">
            <a:avLst/>
          </a:prstGeom>
          <a:solidFill>
            <a:schemeClr val="bg1">
              <a:lumMod val="85000"/>
              <a:lumOff val="15000"/>
              <a:alpha val="6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 smtClean="0"/>
              <a:t>Now how many </a:t>
            </a:r>
            <a:r>
              <a:rPr lang="en-US" altLang="ko-KR" sz="6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trees</a:t>
            </a:r>
            <a:r>
              <a:rPr lang="en-US" altLang="ko-KR" sz="6000" dirty="0" smtClean="0"/>
              <a:t> did they plant? </a:t>
            </a:r>
            <a:endParaRPr lang="ko-KR" altLang="en-US" sz="6000" dirty="0"/>
          </a:p>
        </p:txBody>
      </p:sp>
      <p:sp>
        <p:nvSpPr>
          <p:cNvPr id="6" name="Rounded Rectangle 5"/>
          <p:cNvSpPr/>
          <p:nvPr/>
        </p:nvSpPr>
        <p:spPr>
          <a:xfrm>
            <a:off x="7417836" y="5309119"/>
            <a:ext cx="4525347" cy="1231641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 smtClean="0"/>
              <a:t>1,700</a:t>
            </a:r>
            <a:endParaRPr lang="ko-KR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90704623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57469" y="1250302"/>
            <a:ext cx="10021078" cy="4338735"/>
          </a:xfrm>
          <a:prstGeom prst="roundRect">
            <a:avLst/>
          </a:prstGeom>
          <a:solidFill>
            <a:schemeClr val="bg1">
              <a:lumMod val="85000"/>
              <a:lumOff val="15000"/>
              <a:alpha val="6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anose="02030600000101010101" pitchFamily="18" charset="-127"/>
                <a:ea typeface="HY동녘B" panose="02030600000101010101" pitchFamily="18" charset="-127"/>
              </a:rPr>
              <a:t>How would you plant </a:t>
            </a:r>
          </a:p>
          <a:p>
            <a:pPr algn="ctr"/>
            <a:r>
              <a:rPr lang="en-US" altLang="ko-KR" sz="7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anose="02030600000101010101" pitchFamily="18" charset="-127"/>
                <a:ea typeface="HY동녘B" panose="02030600000101010101" pitchFamily="18" charset="-127"/>
              </a:rPr>
              <a:t>20,000,000 </a:t>
            </a:r>
            <a:r>
              <a:rPr lang="en-US" altLang="ko-KR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anose="02030600000101010101" pitchFamily="18" charset="-127"/>
                <a:ea typeface="HY동녘B" panose="02030600000101010101" pitchFamily="18" charset="-127"/>
              </a:rPr>
              <a:t>trees? </a:t>
            </a:r>
            <a:endParaRPr lang="ko-KR" alt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488523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6489" y="1850151"/>
            <a:ext cx="11206065" cy="2387600"/>
          </a:xfrm>
        </p:spPr>
        <p:txBody>
          <a:bodyPr>
            <a:normAutofit/>
          </a:bodyPr>
          <a:lstStyle/>
          <a:p>
            <a:r>
              <a:rPr lang="en-US" altLang="ko-KR" sz="7200" spc="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USING DRONES TO </a:t>
            </a:r>
            <a:br>
              <a:rPr lang="en-US" altLang="ko-KR" sz="7200" spc="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7200" spc="6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PLANT TREES </a:t>
            </a:r>
            <a:endParaRPr lang="ko-KR" altLang="en-US" sz="7200" spc="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29826"/>
            <a:ext cx="9144000" cy="1655762"/>
          </a:xfrm>
        </p:spPr>
        <p:txBody>
          <a:bodyPr/>
          <a:lstStyle/>
          <a:p>
            <a:r>
              <a:rPr lang="en-US" altLang="ko-KR" dirty="0">
                <a:hlinkClick r:id="rId2"/>
              </a:rPr>
              <a:t>https://www.youtube.com/watch?v=U7nJBFjKqAY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6721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219</TotalTime>
  <Words>307</Words>
  <Application>Microsoft Office PowerPoint</Application>
  <PresentationFormat>Widescreen</PresentationFormat>
  <Paragraphs>66</Paragraphs>
  <Slides>37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HY헤드라인M</vt:lpstr>
      <vt:lpstr>HY나무L</vt:lpstr>
      <vt:lpstr>HY동녘B</vt:lpstr>
      <vt:lpstr>맑은 고딕</vt:lpstr>
      <vt:lpstr>Arial</vt:lpstr>
      <vt:lpstr>Calibri</vt:lpstr>
      <vt:lpstr>Calibri Light</vt:lpstr>
      <vt:lpstr>Office Theme</vt:lpstr>
      <vt:lpstr>20,000,000 Trees </vt:lpstr>
      <vt:lpstr>PLANTING 20,000,000 TREES</vt:lpstr>
      <vt:lpstr>Planting 20,000,000 Trees </vt:lpstr>
      <vt:lpstr>Planting 20,000,000 Trees </vt:lpstr>
      <vt:lpstr>Planting 20,000,000 Trees </vt:lpstr>
      <vt:lpstr>Planting 20,000,000 Trees </vt:lpstr>
      <vt:lpstr>Planting 20,000,000 Trees </vt:lpstr>
      <vt:lpstr>PowerPoint Presentation</vt:lpstr>
      <vt:lpstr>USING DRONES TO  PLANT TREES </vt:lpstr>
      <vt:lpstr>Planting 20,000,000 Trees </vt:lpstr>
      <vt:lpstr>Planting 20,000,000 Trees </vt:lpstr>
      <vt:lpstr>Planting 20,000,000 Trees </vt:lpstr>
      <vt:lpstr>Planting 20,000,000 Trees </vt:lpstr>
      <vt:lpstr>Planting 20,000,000 Trees </vt:lpstr>
      <vt:lpstr>Planting 20,000,000 Trees </vt:lpstr>
      <vt:lpstr>HOW TO BUILD A FOREST </vt:lpstr>
      <vt:lpstr>Planting 20,000,000 Trees </vt:lpstr>
      <vt:lpstr>Planting 20,000,000 Trees </vt:lpstr>
      <vt:lpstr>PowerPoint Presentation</vt:lpstr>
      <vt:lpstr>Planting 20,000,000 Trees </vt:lpstr>
      <vt:lpstr>PowerPoint Presentation</vt:lpstr>
      <vt:lpstr>Planting 20,000,000 Trees </vt:lpstr>
      <vt:lpstr>Planting 20,000,000 Trees </vt:lpstr>
      <vt:lpstr>PowerPoint Presentation</vt:lpstr>
      <vt:lpstr>Planting 20,000,000 Trees </vt:lpstr>
      <vt:lpstr>Planting 20,000,000 Trees </vt:lpstr>
      <vt:lpstr>PowerPoint Presentation</vt:lpstr>
      <vt:lpstr>PowerPoint Presentation</vt:lpstr>
      <vt:lpstr>Planting 20,000,000 Trees </vt:lpstr>
      <vt:lpstr>PowerPoint Presentation</vt:lpstr>
      <vt:lpstr>PowerPoint Presentation</vt:lpstr>
      <vt:lpstr>Planting 20,000,000 Trees </vt:lpstr>
      <vt:lpstr>Planting 20,000,000 Trees </vt:lpstr>
      <vt:lpstr>PowerPoint Presentation</vt:lpstr>
      <vt:lpstr>PowerPoint Presentation</vt:lpstr>
      <vt:lpstr>Saving vs Planting  Trees</vt:lpstr>
      <vt:lpstr>PowerPoint Presentation</vt:lpstr>
    </vt:vector>
  </TitlesOfParts>
  <Company>공주교대컴퓨터과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20,000,000 Trees</dc:title>
  <dc:creator>user</dc:creator>
  <cp:lastModifiedBy>Tippy</cp:lastModifiedBy>
  <cp:revision>22</cp:revision>
  <dcterms:created xsi:type="dcterms:W3CDTF">2019-12-20T05:41:33Z</dcterms:created>
  <dcterms:modified xsi:type="dcterms:W3CDTF">2019-12-26T13:51:50Z</dcterms:modified>
</cp:coreProperties>
</file>