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90" r:id="rId16"/>
    <p:sldId id="264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3" r:id="rId27"/>
    <p:sldId id="304" r:id="rId28"/>
    <p:sldId id="291" r:id="rId29"/>
    <p:sldId id="292" r:id="rId30"/>
    <p:sldId id="305" r:id="rId31"/>
    <p:sldId id="307" r:id="rId32"/>
    <p:sldId id="308" r:id="rId33"/>
    <p:sldId id="310" r:id="rId34"/>
    <p:sldId id="309" r:id="rId35"/>
    <p:sldId id="312" r:id="rId36"/>
    <p:sldId id="274" r:id="rId37"/>
    <p:sldId id="275" r:id="rId38"/>
    <p:sldId id="276" r:id="rId39"/>
    <p:sldId id="277" r:id="rId40"/>
    <p:sldId id="279" r:id="rId41"/>
    <p:sldId id="280" r:id="rId42"/>
    <p:sldId id="281" r:id="rId43"/>
    <p:sldId id="282" r:id="rId44"/>
    <p:sldId id="284" r:id="rId45"/>
    <p:sldId id="286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95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44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1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46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00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9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33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96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4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72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1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CBF44-3ED6-404E-8920-DBD4117A2054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9FC7-A0B4-427A-AE9C-4B630D16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502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jX9xttiUcMQ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Autofit/>
          </a:bodyPr>
          <a:lstStyle/>
          <a:p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Intrinsic Motivation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3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Edward Deci 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2121046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ko-KR" sz="3200" dirty="0" smtClean="0"/>
              <a:t>Multiple puzzles or </a:t>
            </a:r>
            <a:r>
              <a:rPr lang="en-US" altLang="ko-KR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IQ Test</a:t>
            </a:r>
            <a:r>
              <a:rPr lang="en-US" altLang="ko-KR" sz="3200" dirty="0" smtClean="0"/>
              <a:t> questions</a:t>
            </a:r>
          </a:p>
          <a:p>
            <a:endParaRPr lang="en-US" altLang="ko-KR" sz="3200" dirty="0"/>
          </a:p>
          <a:p>
            <a:r>
              <a:rPr lang="en-US" altLang="ko-KR" sz="3200" dirty="0" smtClean="0"/>
              <a:t>½ were paid a </a:t>
            </a:r>
            <a:r>
              <a:rPr lang="en-US" altLang="ko-KR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flat fee</a:t>
            </a:r>
          </a:p>
          <a:p>
            <a:r>
              <a:rPr lang="en-US" altLang="ko-KR" sz="3200" dirty="0" smtClean="0"/>
              <a:t>½ were paid </a:t>
            </a:r>
            <a:r>
              <a:rPr lang="en-US" altLang="ko-KR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based on performance</a:t>
            </a:r>
          </a:p>
          <a:p>
            <a:endParaRPr lang="en-US" altLang="ko-KR" sz="3200" dirty="0"/>
          </a:p>
          <a:p>
            <a:r>
              <a:rPr lang="en-US" altLang="ko-KR" sz="3200" dirty="0" smtClean="0"/>
              <a:t>After the test, he let them stay in the room </a:t>
            </a:r>
          </a:p>
          <a:p>
            <a:endParaRPr lang="en-US" altLang="ko-KR" sz="3200" dirty="0"/>
          </a:p>
          <a:p>
            <a:r>
              <a:rPr lang="en-US" altLang="ko-KR" sz="3200" dirty="0" smtClean="0"/>
              <a:t>Measured how many </a:t>
            </a:r>
            <a:r>
              <a:rPr lang="en-US" altLang="ko-KR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continued answering the questions </a:t>
            </a:r>
            <a:endParaRPr lang="ko-KR" alt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Image result for soma 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94" y="1690688"/>
            <a:ext cx="4371585" cy="327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225" cy="1905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896361" y="5000909"/>
            <a:ext cx="4399548" cy="519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</a:rPr>
              <a:t>SOMA cube</a:t>
            </a:r>
            <a:endParaRPr lang="ko-KR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818" y="2877707"/>
            <a:ext cx="10644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Who answered additional questions? </a:t>
            </a:r>
            <a:endParaRPr lang="ko-KR" alt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7016" y="3735960"/>
            <a:ext cx="202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/>
              <a:t>Flat fee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856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432" y="402688"/>
            <a:ext cx="10269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0" i="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Lepper</a:t>
            </a:r>
            <a:r>
              <a:rPr lang="en-US" altLang="ko-KR" sz="3200" b="0" i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et al. found that </a:t>
            </a:r>
            <a:r>
              <a:rPr lang="en-US" altLang="ko-KR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children</a:t>
            </a:r>
            <a:r>
              <a:rPr lang="en-US" altLang="ko-KR" sz="3200" b="0" i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who </a:t>
            </a:r>
            <a:r>
              <a:rPr lang="en-US" altLang="ko-KR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were told </a:t>
            </a:r>
            <a:r>
              <a:rPr lang="en-US" altLang="ko-KR" sz="3200" b="0" i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that they would </a:t>
            </a:r>
            <a:r>
              <a:rPr lang="en-US" altLang="ko-KR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receive a reward in exchange for drawing </a:t>
            </a:r>
            <a:r>
              <a:rPr lang="en-US" altLang="ko-KR" sz="3200" b="0" i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— something they had </a:t>
            </a:r>
            <a:r>
              <a:rPr lang="en-US" altLang="ko-KR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previously</a:t>
            </a:r>
            <a:r>
              <a:rPr lang="en-US" altLang="ko-KR" sz="3200" b="0" i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shown to be intrinsically </a:t>
            </a:r>
            <a:r>
              <a:rPr lang="en-US" altLang="ko-KR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interested in </a:t>
            </a:r>
            <a:r>
              <a:rPr lang="en-US" altLang="ko-KR" sz="3200" b="0" i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— subsequently </a:t>
            </a:r>
            <a:r>
              <a:rPr lang="en-US" altLang="ko-KR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became less interested in drawing</a:t>
            </a:r>
            <a:r>
              <a:rPr lang="en-US" altLang="ko-KR" sz="3200" b="0" i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after the reward was given, compared to those who received a reward unexpectedly or who received no reward at all.</a:t>
            </a:r>
          </a:p>
          <a:p>
            <a: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ko-KR" alt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06" b="89776" l="4153" r="89776">
                        <a14:foregroundMark x1="11022" y1="71086" x2="41693" y2="70288"/>
                        <a14:foregroundMark x1="40895" y1="78754" x2="44409" y2="78435"/>
                        <a14:foregroundMark x1="39457" y1="79073" x2="39457" y2="79073"/>
                        <a14:foregroundMark x1="44728" y1="78435" x2="44728" y2="78435"/>
                        <a14:foregroundMark x1="49681" y1="75240" x2="72684" y2="72684"/>
                        <a14:foregroundMark x1="53994" y1="70767" x2="67412" y2="77955"/>
                        <a14:foregroundMark x1="49361" y1="76038" x2="66933" y2="77157"/>
                        <a14:foregroundMark x1="76198" y1="69968" x2="71565" y2="69968"/>
                        <a14:foregroundMark x1="68530" y1="69169" x2="60863" y2="68850"/>
                        <a14:foregroundMark x1="75080" y1="65655" x2="69649" y2="66134"/>
                        <a14:foregroundMark x1="41693" y1="45847" x2="43291" y2="53035"/>
                        <a14:foregroundMark x1="25559" y1="61821" x2="22204" y2="59265"/>
                        <a14:foregroundMark x1="24441" y1="74121" x2="32109" y2="76518"/>
                        <a14:foregroundMark x1="57029" y1="71406" x2="67412" y2="72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79" y="3002279"/>
            <a:ext cx="4231005" cy="42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617" y="499404"/>
            <a:ext cx="101990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Kruglanski</a:t>
            </a:r>
            <a:r>
              <a:rPr lang="en-US" altLang="ko-KR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et al. found that if high school students were </a:t>
            </a:r>
            <a:r>
              <a:rPr lang="en-US" altLang="ko-KR" sz="3600" dirty="0">
                <a:solidFill>
                  <a:schemeClr val="tx1">
                    <a:lumMod val="95000"/>
                  </a:schemeClr>
                </a:solidFill>
              </a:rPr>
              <a:t>promised an extrinsic incentive before </a:t>
            </a:r>
            <a:r>
              <a:rPr lang="en-US" altLang="ko-KR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engaging in a variety of tasks, the students showed </a:t>
            </a:r>
            <a:r>
              <a:rPr lang="en-US" altLang="ko-KR" sz="3600" dirty="0">
                <a:solidFill>
                  <a:schemeClr val="tx1">
                    <a:lumMod val="95000"/>
                  </a:schemeClr>
                </a:solidFill>
              </a:rPr>
              <a:t>less creativity and </a:t>
            </a:r>
            <a:r>
              <a:rPr lang="en-US" altLang="ko-KR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subsequently reported </a:t>
            </a:r>
            <a:r>
              <a:rPr lang="en-US" altLang="ko-KR" sz="3600" dirty="0">
                <a:solidFill>
                  <a:schemeClr val="tx1">
                    <a:lumMod val="95000"/>
                  </a:schemeClr>
                </a:solidFill>
              </a:rPr>
              <a:t>enjoying</a:t>
            </a:r>
            <a:r>
              <a:rPr lang="en-US" altLang="ko-KR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the task less compared to those who were not promised payment at the outset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endParaRPr lang="en-US" altLang="ko-KR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95" b="100000" l="0" r="100000">
                        <a14:backgroundMark x1="29162" y1="33451" x2="3306" y2="56814"/>
                        <a14:backgroundMark x1="51004" y1="69912" x2="22668" y2="95929"/>
                        <a14:backgroundMark x1="49587" y1="63186" x2="73672" y2="98407"/>
                        <a14:backgroundMark x1="78749" y1="68673" x2="99646" y2="82655"/>
                        <a14:backgroundMark x1="55254" y1="53805" x2="55254" y2="53805"/>
                        <a14:backgroundMark x1="49233" y1="47080" x2="49233" y2="4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43" y="2815110"/>
            <a:ext cx="6060757" cy="40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554" y="597877"/>
            <a:ext cx="10668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0" i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In a follow-up study that replicated the basic pattern of results from 1971, Deci later found that </a:t>
            </a:r>
            <a:r>
              <a:rPr lang="en-US" altLang="ko-KR" sz="36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offering verbal praise</a:t>
            </a:r>
            <a:r>
              <a:rPr lang="en-US" altLang="ko-KR" sz="3600" b="0" i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as a reward for task completion </a:t>
            </a:r>
            <a:r>
              <a:rPr lang="en-US" altLang="ko-KR" sz="36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did not have a similar backfiring</a:t>
            </a:r>
            <a:r>
              <a:rPr lang="en-US" altLang="ko-KR" sz="3600" b="0" i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effect as offering a monetary reward had.</a:t>
            </a:r>
          </a:p>
          <a:p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ko-KR" altLang="en-US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3383280"/>
            <a:ext cx="463296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7552" y="2322928"/>
            <a:ext cx="10269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chemeClr val="tx1">
                    <a:lumMod val="95000"/>
                  </a:schemeClr>
                </a:solidFill>
              </a:rPr>
              <a:t>Crowding out occurs when: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Previously intrinsically motivated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Rewards are known in advance (expected)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Rewards are tangible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ANAGRAMS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6" t="7719" r="27237" b="60702"/>
          <a:stretch/>
        </p:blipFill>
        <p:spPr>
          <a:xfrm>
            <a:off x="2839452" y="4132748"/>
            <a:ext cx="6801852" cy="16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6821" y="733168"/>
            <a:ext cx="171431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CAT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263" y="733168"/>
            <a:ext cx="174951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ACT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91" y="1656498"/>
            <a:ext cx="4181475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cting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35" y="2608683"/>
            <a:ext cx="4275909" cy="31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5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6468" y="733168"/>
            <a:ext cx="171502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TAR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0865" y="733168"/>
            <a:ext cx="171431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RAT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mage result for 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50" y="2534653"/>
            <a:ext cx="5812950" cy="389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3595" y="733168"/>
            <a:ext cx="280076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THERE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7639" y="733168"/>
            <a:ext cx="280076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THREE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mage result for ther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9" y="1899067"/>
            <a:ext cx="4528719" cy="45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hree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31" y="3249027"/>
            <a:ext cx="64267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112948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Intrinsic Motivation </a:t>
            </a:r>
            <a:br>
              <a:rPr lang="en-US" altLang="ko-KR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r>
              <a:rPr lang="en-US" altLang="ko-KR" sz="6000" dirty="0" err="1" smtClean="0">
                <a:latin typeface="Arial Black" panose="020B0A04020102020204" pitchFamily="34" charset="0"/>
              </a:rPr>
              <a:t>vs</a:t>
            </a:r>
            <a:r>
              <a:rPr lang="en-US" altLang="ko-KR" sz="6000" dirty="0" smtClean="0">
                <a:latin typeface="Arial Black" panose="020B0A04020102020204" pitchFamily="34" charset="0"/>
              </a:rPr>
              <a:t> </a:t>
            </a:r>
            <a:br>
              <a:rPr lang="en-US" altLang="ko-KR" sz="6000" dirty="0" smtClean="0">
                <a:latin typeface="Arial Black" panose="020B0A04020102020204" pitchFamily="34" charset="0"/>
              </a:rPr>
            </a:br>
            <a:r>
              <a:rPr lang="en-US" altLang="ko-KR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Extrinsic Motivation</a:t>
            </a:r>
            <a:endParaRPr lang="ko-KR" altLang="en-US" sz="60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8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4180" y="733168"/>
            <a:ext cx="227959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TACO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4155" y="733168"/>
            <a:ext cx="226773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COAT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Image result for tac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9" y="2632659"/>
            <a:ext cx="47625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coat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88" y="1548364"/>
            <a:ext cx="5565775" cy="54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7416" y="733168"/>
            <a:ext cx="299312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LISTEN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1460" y="733168"/>
            <a:ext cx="299312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SILENT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mage result for listen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80" y="2454442"/>
            <a:ext cx="3235346" cy="32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hh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12" y="1400352"/>
            <a:ext cx="87630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9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se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1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045" y="733168"/>
            <a:ext cx="403187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THE EYES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2089" y="733168"/>
            <a:ext cx="403187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THEY SEE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eyes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8611"/>
            <a:ext cx="5626383" cy="3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8180" y="733168"/>
            <a:ext cx="3031599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VIOLET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7548" y="733168"/>
            <a:ext cx="37209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I LOVE IT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violets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" y="1331495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48" y="2089233"/>
            <a:ext cx="552312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7406" y="733168"/>
            <a:ext cx="283314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EARTH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1450" y="733168"/>
            <a:ext cx="283314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HEART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earth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heart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4924"/>
            <a:ext cx="619125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541" y="733168"/>
            <a:ext cx="264687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BINGE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4585" y="733168"/>
            <a:ext cx="264687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BEGIN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bing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9" y="1848601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egi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61711"/>
            <a:ext cx="5839326" cy="399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4045" y="733168"/>
            <a:ext cx="3519874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REDRUM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2157" y="733168"/>
            <a:ext cx="353173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2"/>
                </a:solidFill>
                <a:latin typeface="Arial Black" panose="020B0A04020102020204" pitchFamily="34" charset="0"/>
                <a:ea typeface="MD솔체" panose="02020603020101020101" pitchFamily="18" charset="-127"/>
              </a:rPr>
              <a:t>MURDER</a:t>
            </a:r>
            <a:endParaRPr lang="ko-KR" altLang="en-US" sz="5400" dirty="0">
              <a:solidFill>
                <a:schemeClr val="bg2"/>
              </a:solidFill>
              <a:latin typeface="Arial Black" panose="020B0A04020102020204" pitchFamily="34" charset="0"/>
              <a:ea typeface="MD솔체" panose="02020603020101020101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1823605"/>
            <a:ext cx="8950036" cy="50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easy ana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19" y="720811"/>
            <a:ext cx="7612707" cy="5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Anagrams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3600" dirty="0" smtClean="0"/>
              <a:t>Harter (1978)</a:t>
            </a:r>
          </a:p>
          <a:p>
            <a:endParaRPr lang="en-US" altLang="ko-KR" sz="3600" dirty="0"/>
          </a:p>
          <a:p>
            <a:r>
              <a:rPr lang="en-US" altLang="ko-KR" sz="3600" dirty="0" smtClean="0"/>
              <a:t>Anagram task </a:t>
            </a:r>
          </a:p>
          <a:p>
            <a:endParaRPr lang="en-US" altLang="ko-KR" sz="3600" dirty="0"/>
          </a:p>
          <a:p>
            <a:r>
              <a:rPr lang="en-US" altLang="ko-KR" sz="3600" dirty="0" smtClean="0"/>
              <a:t>Some children were told that it was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simply a word game</a:t>
            </a:r>
            <a:r>
              <a:rPr lang="en-US" altLang="ko-KR" sz="3600" dirty="0" smtClean="0"/>
              <a:t> that they might enjoy </a:t>
            </a:r>
            <a:endParaRPr lang="en-US" altLang="ko-KR" sz="3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altLang="ko-KR" sz="3600" dirty="0" smtClean="0"/>
              <a:t>Some children were told they would be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graded on performance </a:t>
            </a:r>
            <a:endParaRPr lang="en-US" altLang="ko-KR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ko-KR" alt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7" b="100000" l="54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43694"/>
            <a:ext cx="228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Results  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Performance Test </a:t>
            </a:r>
          </a:p>
          <a:p>
            <a:pPr lvl="1"/>
            <a: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Avoided challenge (</a:t>
            </a:r>
            <a:r>
              <a:rPr lang="en-US" altLang="ko-KR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easier anagrams</a:t>
            </a:r>
            <a: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1"/>
            <a: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Less pleasure (</a:t>
            </a:r>
            <a:r>
              <a:rPr lang="en-US" altLang="ko-KR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smiling</a:t>
            </a:r>
            <a: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1"/>
            <a: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Perceived comparable anagrams to be </a:t>
            </a:r>
            <a:r>
              <a:rPr lang="en-US" altLang="ko-KR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more difficult </a:t>
            </a:r>
          </a:p>
          <a:p>
            <a:pPr lvl="1"/>
            <a: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Said they preferred easier anagrams to </a:t>
            </a:r>
            <a:r>
              <a:rPr lang="en-US" altLang="ko-KR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avoid bad grades</a:t>
            </a:r>
            <a: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</a:p>
          <a:p>
            <a:pPr lvl="1"/>
            <a: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Threat of bad grades made them </a:t>
            </a:r>
            <a:r>
              <a:rPr lang="en-US" altLang="ko-KR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nervous or anxious </a:t>
            </a:r>
            <a:endParaRPr lang="en-US" altLang="ko-KR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950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The Candle Problem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1825625"/>
            <a:ext cx="10761372" cy="4351338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Attach the candle to the wall </a:t>
            </a:r>
          </a:p>
          <a:p>
            <a:endParaRPr lang="en-US" altLang="ko-KR" sz="4400" dirty="0"/>
          </a:p>
          <a:p>
            <a:r>
              <a:rPr lang="en-US" altLang="ko-KR" sz="4400" dirty="0" smtClean="0"/>
              <a:t>Light the candle</a:t>
            </a:r>
          </a:p>
          <a:p>
            <a:endParaRPr lang="en-US" altLang="ko-KR" sz="4400" dirty="0"/>
          </a:p>
          <a:p>
            <a:r>
              <a:rPr lang="en-US" altLang="ko-KR" sz="4400" dirty="0" smtClean="0"/>
              <a:t>No wax can drop on the floor</a:t>
            </a:r>
            <a:endParaRPr lang="ko-KR" altLang="en-US" sz="4400" dirty="0"/>
          </a:p>
        </p:txBody>
      </p:sp>
      <p:pic>
        <p:nvPicPr>
          <p:cNvPr id="2050" name="Picture 2" descr="https://upload.wikimedia.org/wikipedia/commons/d/d6/Gen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481262"/>
            <a:ext cx="34861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67650" y="2481262"/>
            <a:ext cx="3486150" cy="36957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Click to reveal answer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915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List 1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1524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MUG</a:t>
            </a:r>
          </a:p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NIGHT</a:t>
            </a:r>
          </a:p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VASES</a:t>
            </a:r>
          </a:p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VECTOR </a:t>
            </a:r>
            <a:endParaRPr lang="ko-KR" alt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69724" y="1825625"/>
            <a:ext cx="52315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GUM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THING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COVERT</a:t>
            </a:r>
            <a:endParaRPr lang="ko-KR" alt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0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Feedback: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4924"/>
            <a:ext cx="3859924" cy="17310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5400" dirty="0" smtClean="0">
                <a:solidFill>
                  <a:srgbClr val="00B0F0"/>
                </a:solidFill>
              </a:rPr>
              <a:t>Good for you</a:t>
            </a:r>
            <a:endParaRPr lang="ko-KR" altLang="en-US" sz="54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50727" y="4188290"/>
            <a:ext cx="3859924" cy="1731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rgbClr val="FFC000"/>
                </a:solidFill>
              </a:rPr>
              <a:t>Good you, you must be smart</a:t>
            </a:r>
            <a:endParaRPr lang="ko-KR" altLang="en-US" sz="5400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32834" y="2170386"/>
            <a:ext cx="3859924" cy="233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rgbClr val="92D050"/>
                </a:solidFill>
              </a:rPr>
              <a:t>Good for you, you must have worked really hard. </a:t>
            </a:r>
            <a:endParaRPr lang="ko-KR" altLang="en-US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List 2 (experience failure) 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1524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MARCHING</a:t>
            </a:r>
          </a:p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NAMELESS</a:t>
            </a:r>
          </a:p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LICENSED</a:t>
            </a:r>
          </a:p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TEACHING</a:t>
            </a:r>
          </a:p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THICKENS</a:t>
            </a:r>
            <a:endParaRPr lang="ko-KR" alt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69724" y="1825625"/>
            <a:ext cx="52315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CHARMING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SALESMAN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SILENCED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CHEATING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KITCHENS </a:t>
            </a:r>
            <a:endParaRPr lang="ko-KR" alt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List 3 (after experiencing failure) 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1524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HOST</a:t>
            </a:r>
          </a:p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INCH</a:t>
            </a:r>
          </a:p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FIBER</a:t>
            </a:r>
          </a:p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GLARE</a:t>
            </a:r>
          </a:p>
          <a:p>
            <a:pPr marL="0" indent="0" algn="r">
              <a:buNone/>
            </a:pPr>
            <a:r>
              <a:rPr lang="en-US" altLang="ko-KR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SISTERS</a:t>
            </a:r>
            <a:endParaRPr lang="ko-KR" alt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69724" y="1825625"/>
            <a:ext cx="52315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SHOT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BRIEF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LARGE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RESISTS </a:t>
            </a:r>
            <a:endParaRPr lang="ko-KR" alt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Results: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2834" y="199450"/>
            <a:ext cx="3859924" cy="17310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5400" dirty="0" smtClean="0">
                <a:solidFill>
                  <a:srgbClr val="00B0F0"/>
                </a:solidFill>
              </a:rPr>
              <a:t>Good for you</a:t>
            </a:r>
            <a:endParaRPr lang="ko-KR" altLang="en-US" sz="54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32834" y="272340"/>
            <a:ext cx="3859924" cy="1731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rgbClr val="FFC000"/>
                </a:solidFill>
              </a:rPr>
              <a:t>Good you, you must be smart</a:t>
            </a:r>
            <a:endParaRPr lang="ko-KR" altLang="en-US" sz="5400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39400" y="199450"/>
            <a:ext cx="3859924" cy="233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5400" dirty="0" smtClean="0">
                <a:solidFill>
                  <a:srgbClr val="92D050"/>
                </a:solidFill>
              </a:rPr>
              <a:t>Good for you, you must have worked really hard. </a:t>
            </a:r>
            <a:endParaRPr lang="ko-KR" altLang="en-US" sz="5400" dirty="0">
              <a:solidFill>
                <a:srgbClr val="92D05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876" y="1930537"/>
            <a:ext cx="0" cy="407612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159876" y="6006662"/>
            <a:ext cx="71457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 rot="16200000">
            <a:off x="-47297" y="3232286"/>
            <a:ext cx="3501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Problems solved</a:t>
            </a:r>
            <a:endParaRPr lang="ko-KR" altLang="en-US" sz="28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43781" y="6099447"/>
            <a:ext cx="3501915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List #1</a:t>
            </a:r>
            <a:endParaRPr lang="ko-KR" altLang="en-US" sz="28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45672" y="6081712"/>
            <a:ext cx="3501915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List #2</a:t>
            </a:r>
            <a:endParaRPr lang="ko-KR" altLang="en-US" sz="28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515710" y="3895067"/>
            <a:ext cx="4317125" cy="0"/>
          </a:xfrm>
          <a:prstGeom prst="line">
            <a:avLst/>
          </a:prstGeom>
          <a:ln w="57150">
            <a:solidFill>
              <a:schemeClr val="accent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562772" y="3900403"/>
            <a:ext cx="4270062" cy="1168157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486349" y="2628790"/>
            <a:ext cx="4346485" cy="1266849"/>
          </a:xfrm>
          <a:prstGeom prst="line">
            <a:avLst/>
          </a:prstGeom>
          <a:ln w="57150">
            <a:solidFill>
              <a:srgbClr val="92D05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Anagrams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Todd </a:t>
            </a:r>
            <a:r>
              <a:rPr lang="en-US" altLang="ko-KR" sz="3600" dirty="0" err="1" smtClean="0"/>
              <a:t>Zakrajsek</a:t>
            </a:r>
            <a:r>
              <a:rPr lang="en-US" altLang="ko-KR" sz="3600" dirty="0" smtClean="0"/>
              <a:t> </a:t>
            </a:r>
          </a:p>
          <a:p>
            <a:endParaRPr lang="en-US" altLang="ko-KR" sz="3600" dirty="0" smtClean="0"/>
          </a:p>
          <a:p>
            <a:endParaRPr lang="en-US" altLang="ko-KR" sz="3600" dirty="0"/>
          </a:p>
          <a:p>
            <a:endParaRPr lang="en-US" altLang="ko-KR" sz="3600" dirty="0" smtClean="0"/>
          </a:p>
          <a:p>
            <a:r>
              <a:rPr lang="en-US" altLang="ko-KR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32:47</a:t>
            </a:r>
            <a:endParaRPr lang="en-US" altLang="ko-KR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altLang="ko-KR" sz="3600" dirty="0">
                <a:hlinkClick r:id="rId2"/>
              </a:rPr>
              <a:t>https://www.youtube.com/watch?v=jX9xttiUcMQ</a:t>
            </a:r>
            <a:endParaRPr lang="ko-KR" altLang="en-US" sz="3600" dirty="0"/>
          </a:p>
        </p:txBody>
      </p:sp>
      <p:pic>
        <p:nvPicPr>
          <p:cNvPr id="1026" name="Picture 2" descr="Image result for zakrajs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20" y="1273303"/>
            <a:ext cx="4063380" cy="349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Motivation </a:t>
            </a:r>
            <a:endParaRPr lang="ko-KR" alt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Controlled vs Autonomous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708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Motivation</a:t>
            </a:r>
            <a:endParaRPr lang="ko-KR" altLang="en-US" sz="48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Historical view – only amount of motivation matters</a:t>
            </a:r>
          </a:p>
          <a:p>
            <a:pPr lvl="1"/>
            <a:r>
              <a:rPr lang="en-US" altLang="ko-KR" sz="3200" dirty="0" smtClean="0">
                <a:solidFill>
                  <a:schemeClr val="tx1">
                    <a:lumMod val="85000"/>
                  </a:schemeClr>
                </a:solidFill>
              </a:rPr>
              <a:t>A bigger carrot or stick </a:t>
            </a:r>
          </a:p>
          <a:p>
            <a:endParaRPr lang="en-US" altLang="ko-KR" sz="3600" dirty="0" smtClean="0"/>
          </a:p>
          <a:p>
            <a:r>
              <a:rPr lang="en-US" altLang="ko-KR" sz="3600" dirty="0" smtClean="0"/>
              <a:t>Quality of behavior NOT Quantity of behavior </a:t>
            </a:r>
          </a:p>
          <a:p>
            <a:pPr lvl="1"/>
            <a:r>
              <a:rPr lang="en-US" altLang="ko-KR" sz="3200" dirty="0" smtClean="0">
                <a:solidFill>
                  <a:schemeClr val="tx1">
                    <a:lumMod val="85000"/>
                  </a:schemeClr>
                </a:solidFill>
              </a:rPr>
              <a:t>Memorization vs Understanding (concepts)</a:t>
            </a:r>
            <a:endParaRPr lang="en-US" altLang="ko-KR" sz="32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altLang="ko-KR" sz="3600" dirty="0" smtClean="0"/>
          </a:p>
          <a:p>
            <a:endParaRPr lang="en-US" altLang="ko-KR" sz="3600" dirty="0"/>
          </a:p>
          <a:p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844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Controlled Motivation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Seduced </a:t>
            </a:r>
          </a:p>
          <a:p>
            <a:r>
              <a:rPr lang="en-US" altLang="ko-KR" sz="3600" dirty="0" smtClean="0"/>
              <a:t>Coerced</a:t>
            </a:r>
          </a:p>
          <a:p>
            <a:r>
              <a:rPr lang="en-US" altLang="ko-KR" sz="3600" dirty="0" smtClean="0"/>
              <a:t>Pressured </a:t>
            </a:r>
            <a:endParaRPr lang="en-US" altLang="ko-KR" sz="3600" dirty="0"/>
          </a:p>
          <a:p>
            <a:endParaRPr lang="en-US" altLang="ko-KR" sz="3600" dirty="0" smtClean="0"/>
          </a:p>
          <a:p>
            <a:r>
              <a:rPr lang="en-US" altLang="ko-KR" sz="3600" dirty="0" smtClean="0"/>
              <a:t>Take short cuts </a:t>
            </a:r>
          </a:p>
          <a:p>
            <a:endParaRPr lang="en-US" altLang="ko-KR" sz="3600" dirty="0"/>
          </a:p>
          <a:p>
            <a:endParaRPr lang="ko-KR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18" y="2528094"/>
            <a:ext cx="4445000" cy="294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39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Autonomous Motivation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Volition and choice</a:t>
            </a:r>
          </a:p>
          <a:p>
            <a:r>
              <a:rPr lang="en-US" altLang="ko-KR" sz="3600" dirty="0" smtClean="0"/>
              <a:t>Endorsement</a:t>
            </a:r>
          </a:p>
          <a:p>
            <a:r>
              <a:rPr lang="en-US" altLang="ko-KR" sz="3600" dirty="0" smtClean="0"/>
              <a:t>Interesting / enjoyably </a:t>
            </a:r>
          </a:p>
          <a:p>
            <a:r>
              <a:rPr lang="en-US" altLang="ko-KR" sz="3600" dirty="0" smtClean="0"/>
              <a:t>Deeply Valued </a:t>
            </a:r>
          </a:p>
          <a:p>
            <a:endParaRPr lang="en-US" altLang="ko-KR" sz="3600" dirty="0"/>
          </a:p>
          <a:p>
            <a:endParaRPr lang="en-US" altLang="ko-KR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31" y="2341418"/>
            <a:ext cx="4908869" cy="3533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73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The Candle Problem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Karl </a:t>
            </a:r>
            <a:r>
              <a:rPr lang="en-US" altLang="ko-KR" sz="4000" dirty="0" err="1" smtClean="0"/>
              <a:t>Duncker</a:t>
            </a:r>
            <a:r>
              <a:rPr lang="en-US" altLang="ko-KR" sz="4000" dirty="0" smtClean="0"/>
              <a:t> (1945) </a:t>
            </a:r>
          </a:p>
          <a:p>
            <a:endParaRPr lang="en-US" altLang="ko-KR" sz="4000" dirty="0"/>
          </a:p>
          <a:p>
            <a:r>
              <a:rPr lang="en-US" altLang="ko-KR" sz="4000" dirty="0" smtClean="0"/>
              <a:t>Test creative solutions </a:t>
            </a:r>
          </a:p>
          <a:p>
            <a:pPr lvl="1"/>
            <a:r>
              <a:rPr lang="en-US" altLang="ko-KR" sz="3600" dirty="0" smtClean="0"/>
              <a:t>When tacks were left outside of the box, the solution was easily found. </a:t>
            </a:r>
          </a:p>
          <a:p>
            <a:pPr lvl="1"/>
            <a:endParaRPr lang="ko-KR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9" b="100000" l="1875" r="100000">
                        <a14:foregroundMark x1="53125" y1="11290" x2="40938" y2="23387"/>
                        <a14:foregroundMark x1="39688" y1="27688" x2="40313" y2="41129"/>
                        <a14:foregroundMark x1="37500" y1="40054" x2="39688" y2="18280"/>
                        <a14:foregroundMark x1="40938" y1="18280" x2="50625" y2="11290"/>
                        <a14:foregroundMark x1="55313" y1="61022" x2="54375" y2="94892"/>
                        <a14:foregroundMark x1="15937" y1="86022" x2="12188" y2="99462"/>
                        <a14:foregroundMark x1="25625" y1="87097" x2="18750" y2="98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0" y="3279267"/>
            <a:ext cx="3078480" cy="35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Autonomous Motivation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Creativity</a:t>
            </a:r>
          </a:p>
          <a:p>
            <a:r>
              <a:rPr lang="en-US" altLang="ko-KR" sz="3600" dirty="0" smtClean="0"/>
              <a:t>Problem Solving</a:t>
            </a:r>
          </a:p>
          <a:p>
            <a:r>
              <a:rPr lang="en-US" altLang="ko-KR" sz="3600" dirty="0" smtClean="0"/>
              <a:t>Performance</a:t>
            </a:r>
          </a:p>
          <a:p>
            <a:r>
              <a:rPr lang="en-US" altLang="ko-KR" sz="3600" dirty="0" smtClean="0"/>
              <a:t>Positive Emotions</a:t>
            </a:r>
          </a:p>
          <a:p>
            <a:r>
              <a:rPr lang="en-US" altLang="ko-KR" sz="3600" dirty="0" smtClean="0"/>
              <a:t>Psychological &amp; Physical Wellness </a:t>
            </a:r>
          </a:p>
          <a:p>
            <a:endParaRPr lang="en-US" altLang="ko-KR" sz="3600" dirty="0"/>
          </a:p>
          <a:p>
            <a:endParaRPr lang="ko-KR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41" y="1541318"/>
            <a:ext cx="40005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49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Autonomy Supportive 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>
                    <a:lumMod val="85000"/>
                  </a:schemeClr>
                </a:solidFill>
              </a:rPr>
              <a:t>Environment </a:t>
            </a:r>
            <a:endParaRPr lang="ko-KR" altLang="en-US" sz="3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Autonomy Support 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Their perspective </a:t>
            </a:r>
          </a:p>
          <a:p>
            <a:r>
              <a:rPr lang="en-US" altLang="ko-KR" sz="3600" dirty="0" smtClean="0"/>
              <a:t>Choice</a:t>
            </a:r>
          </a:p>
          <a:p>
            <a:r>
              <a:rPr lang="en-US" altLang="ko-KR" sz="3600" dirty="0" smtClean="0"/>
              <a:t>Explore</a:t>
            </a:r>
          </a:p>
          <a:p>
            <a:r>
              <a:rPr lang="en-US" altLang="ko-KR" sz="3600" dirty="0" smtClean="0"/>
              <a:t>Self initiation</a:t>
            </a:r>
          </a:p>
          <a:p>
            <a:r>
              <a:rPr lang="en-US" altLang="ko-KR" sz="3600" dirty="0" smtClean="0"/>
              <a:t>Rationale </a:t>
            </a:r>
          </a:p>
          <a:p>
            <a:endParaRPr lang="en-US" altLang="ko-KR" sz="3600" dirty="0"/>
          </a:p>
          <a:p>
            <a:endParaRPr lang="ko-KR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7" y="3103418"/>
            <a:ext cx="7137833" cy="3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Results in 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Happier </a:t>
            </a:r>
          </a:p>
          <a:p>
            <a:r>
              <a:rPr lang="en-US" altLang="ko-KR" sz="3600" dirty="0" smtClean="0"/>
              <a:t>Deeper / conceptual learning</a:t>
            </a:r>
          </a:p>
          <a:p>
            <a:endParaRPr lang="en-US" altLang="ko-KR" sz="3600" dirty="0"/>
          </a:p>
          <a:p>
            <a:r>
              <a:rPr lang="en-US" altLang="ko-KR" sz="3600" dirty="0" smtClean="0"/>
              <a:t>Confident and competent </a:t>
            </a:r>
          </a:p>
          <a:p>
            <a:endParaRPr lang="en-US" altLang="ko-KR" sz="3600" dirty="0"/>
          </a:p>
          <a:p>
            <a:endParaRPr lang="en-US" altLang="ko-KR" sz="3600" dirty="0" smtClean="0"/>
          </a:p>
          <a:p>
            <a:endParaRPr lang="en-US" altLang="ko-KR" sz="3600" dirty="0"/>
          </a:p>
          <a:p>
            <a:endParaRPr lang="ko-KR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12773"/>
            <a:ext cx="5046518" cy="38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Deci’s Conclusion: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Don’t ask how you can motivate others!</a:t>
            </a:r>
          </a:p>
          <a:p>
            <a:endParaRPr lang="en-US" altLang="ko-KR" sz="3600" dirty="0"/>
          </a:p>
          <a:p>
            <a:r>
              <a:rPr lang="en-US" altLang="ko-KR" sz="3600" dirty="0" smtClean="0"/>
              <a:t>Ask how you can create the conditions within which others will motivate themselves </a:t>
            </a:r>
          </a:p>
          <a:p>
            <a:endParaRPr lang="en-US" altLang="ko-KR" sz="3600" dirty="0"/>
          </a:p>
          <a:p>
            <a:endParaRPr lang="en-US" altLang="ko-KR" sz="3600" dirty="0" smtClean="0"/>
          </a:p>
          <a:p>
            <a:endParaRPr lang="en-US" altLang="ko-KR" sz="3600" dirty="0"/>
          </a:p>
          <a:p>
            <a:endParaRPr lang="ko-KR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24" r="100000">
                        <a14:foregroundMark x1="72659" y1="12734" x2="65169" y2="5993"/>
                        <a14:foregroundMark x1="95506" y1="91760" x2="99625" y2="97004"/>
                        <a14:foregroundMark x1="15356" y1="96255" x2="2622" y2="99625"/>
                        <a14:foregroundMark x1="50562" y1="2996" x2="43071" y2="2622"/>
                        <a14:foregroundMark x1="42697" y1="2622" x2="36330" y2="4120"/>
                        <a14:foregroundMark x1="35206" y1="4869" x2="31086" y2="9738"/>
                        <a14:foregroundMark x1="42322" y1="2247" x2="37828" y2="2996"/>
                        <a14:foregroundMark x1="36330" y1="3745" x2="31086" y2="8240"/>
                        <a14:foregroundMark x1="44569" y1="1124" x2="50187" y2="1873"/>
                        <a14:foregroundMark x1="30712" y1="9363" x2="27715" y2="16105"/>
                        <a14:foregroundMark x1="29963" y1="10861" x2="27715" y2="10861"/>
                        <a14:foregroundMark x1="27715" y1="17603" x2="25843" y2="28090"/>
                        <a14:foregroundMark x1="27715" y1="37453" x2="26217" y2="33708"/>
                        <a14:foregroundMark x1="79026" y1="32210" x2="77528" y2="28090"/>
                        <a14:foregroundMark x1="77154" y1="17978" x2="75655" y2="14981"/>
                        <a14:foregroundMark x1="77528" y1="20974" x2="77528" y2="18352"/>
                        <a14:foregroundMark x1="74906" y1="14232" x2="71910" y2="10487"/>
                        <a14:foregroundMark x1="71910" y1="9738" x2="67041" y2="6367"/>
                        <a14:foregroundMark x1="44195" y1="1873" x2="46442" y2="1873"/>
                        <a14:backgroundMark x1="11985" y1="88764" x2="28090" y2="80899"/>
                        <a14:backgroundMark x1="61049" y1="1498" x2="52809" y2="0"/>
                        <a14:backgroundMark x1="44944" y1="1124" x2="52060" y2="749"/>
                        <a14:backgroundMark x1="25468" y1="12734" x2="29588" y2="7491"/>
                        <a14:backgroundMark x1="26592" y1="13109" x2="29213" y2="8614"/>
                        <a14:backgroundMark x1="35206" y1="2247" x2="45318" y2="0"/>
                        <a14:backgroundMark x1="43446" y1="749" x2="46067" y2="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809999"/>
            <a:ext cx="3048001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Feeling empowered 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3372"/>
            <a:ext cx="10515600" cy="21664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3600" dirty="0" smtClean="0"/>
              <a:t>Can you do it?  </a:t>
            </a:r>
            <a:r>
              <a:rPr lang="en-US" altLang="ko-KR" sz="3600" dirty="0" smtClean="0">
                <a:solidFill>
                  <a:schemeClr val="tx1">
                    <a:lumMod val="85000"/>
                  </a:schemeClr>
                </a:solidFill>
              </a:rPr>
              <a:t>(self-efficacy)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600" dirty="0" smtClean="0"/>
              <a:t>Will it work?  </a:t>
            </a:r>
            <a:r>
              <a:rPr lang="en-US" altLang="ko-KR" sz="3600" dirty="0" smtClean="0">
                <a:solidFill>
                  <a:schemeClr val="tx1">
                    <a:lumMod val="85000"/>
                  </a:schemeClr>
                </a:solidFill>
              </a:rPr>
              <a:t>(response-efficacy)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600" dirty="0" smtClean="0"/>
              <a:t>Is it worth it? </a:t>
            </a:r>
            <a:r>
              <a:rPr lang="en-US" altLang="ko-KR" sz="3600" dirty="0" smtClean="0">
                <a:solidFill>
                  <a:schemeClr val="tx1">
                    <a:lumMod val="85000"/>
                  </a:schemeClr>
                </a:solidFill>
              </a:rPr>
              <a:t>(motivation – consequence) </a:t>
            </a:r>
          </a:p>
        </p:txBody>
      </p:sp>
    </p:spTree>
    <p:extLst>
      <p:ext uri="{BB962C8B-B14F-4D97-AF65-F5344CB8AC3E}">
        <p14:creationId xmlns:p14="http://schemas.microsoft.com/office/powerpoint/2010/main" val="18479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The Candle Problem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 smtClean="0"/>
              <a:t>Glucksburg</a:t>
            </a:r>
            <a:r>
              <a:rPr lang="en-US" altLang="ko-KR" sz="3600" dirty="0" smtClean="0"/>
              <a:t> (1962)</a:t>
            </a:r>
          </a:p>
          <a:p>
            <a:endParaRPr lang="en-US" altLang="ko-KR" sz="3600" dirty="0"/>
          </a:p>
          <a:p>
            <a:r>
              <a:rPr lang="en-US" altLang="ko-KR" sz="3600" dirty="0" smtClean="0"/>
              <a:t>First look at motivation </a:t>
            </a:r>
          </a:p>
          <a:p>
            <a:endParaRPr lang="en-US" altLang="ko-KR" sz="3600" dirty="0"/>
          </a:p>
          <a:p>
            <a:r>
              <a:rPr lang="en-US" altLang="ko-KR" sz="3600" dirty="0" smtClean="0"/>
              <a:t>Some subjects were offered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 PRIZE</a:t>
            </a:r>
          </a:p>
          <a:p>
            <a:r>
              <a:rPr lang="en-US" altLang="ko-KR" sz="3600" dirty="0" smtClean="0"/>
              <a:t>Some subjects were offered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$5.00 </a:t>
            </a:r>
            <a:r>
              <a:rPr lang="en-US" altLang="ko-KR" sz="3600" dirty="0" smtClean="0"/>
              <a:t>to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$10.00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   (depends on how fast they finish)</a:t>
            </a:r>
          </a:p>
          <a:p>
            <a:endParaRPr lang="en-US" altLang="ko-KR" sz="3600" dirty="0"/>
          </a:p>
          <a:p>
            <a:endParaRPr lang="ko-KR" alt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21053" y="6176963"/>
            <a:ext cx="4399548" cy="519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</a:rPr>
              <a:t>$41.00 to $166.00 (2018)</a:t>
            </a:r>
            <a:endParaRPr lang="ko-KR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0" r="100000">
                        <a14:foregroundMark x1="37000" y1="14500" x2="46000" y2="11750"/>
                        <a14:foregroundMark x1="52667" y1="10750" x2="45333" y2="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010" y="365125"/>
            <a:ext cx="2967990" cy="39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08" y="1455088"/>
            <a:ext cx="11908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Offering money is an example of _____________?</a:t>
            </a:r>
            <a:endParaRPr lang="ko-KR" alt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0828" y="2313341"/>
            <a:ext cx="5468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/>
              <a:t>Positive Reinforcement</a:t>
            </a:r>
            <a:endParaRPr lang="ko-KR" alt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65235" y="4222351"/>
            <a:ext cx="10560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Who performed better Money or No Money?</a:t>
            </a:r>
            <a:endParaRPr lang="ko-KR" alt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3244" y="5080604"/>
            <a:ext cx="2583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/>
              <a:t>No Money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197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9102" y="630839"/>
            <a:ext cx="6949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Why did this happen? </a:t>
            </a:r>
            <a:endParaRPr lang="ko-KR" alt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091" y="2475545"/>
            <a:ext cx="116740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Overjustification</a:t>
            </a:r>
            <a:r>
              <a:rPr lang="en-US" altLang="ko-KR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Effect </a:t>
            </a:r>
            <a:r>
              <a:rPr lang="en-US" altLang="ko-KR" sz="4000" dirty="0" smtClean="0"/>
              <a:t>– lowers intrinsic motivation</a:t>
            </a:r>
            <a:br>
              <a:rPr lang="en-US" altLang="ko-KR" sz="4000" dirty="0" smtClean="0"/>
            </a:br>
            <a:r>
              <a:rPr lang="en-US" altLang="ko-KR" sz="4000" dirty="0" smtClean="0"/>
              <a:t>                                                (crowding out) </a:t>
            </a:r>
          </a:p>
          <a:p>
            <a:endParaRPr lang="en-US" altLang="ko-KR" sz="40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altLang="ko-KR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Competition </a:t>
            </a:r>
            <a:r>
              <a:rPr lang="en-US" altLang="ko-KR" sz="4000" dirty="0" smtClean="0"/>
              <a:t>– causes stress </a:t>
            </a:r>
          </a:p>
          <a:p>
            <a:endParaRPr lang="en-US" altLang="ko-KR" sz="40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altLang="ko-KR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Stress </a:t>
            </a:r>
            <a:r>
              <a:rPr lang="en-US" altLang="ko-KR" sz="4000" dirty="0" smtClean="0"/>
              <a:t>– shuts down problem solving (prefrontal cortex)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348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Overjustification</a:t>
            </a:r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Effect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11064240" cy="4351338"/>
          </a:xfrm>
        </p:spPr>
        <p:txBody>
          <a:bodyPr anchor="ctr">
            <a:normAutofit/>
          </a:bodyPr>
          <a:lstStyle/>
          <a:p>
            <a:r>
              <a:rPr lang="en-US" altLang="ko-KR" sz="3200" dirty="0"/>
              <a:t>This process is known as "crowding out" since whatever </a:t>
            </a:r>
            <a:r>
              <a:rPr lang="en-US" altLang="ko-KR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motivation for the task that previously </a:t>
            </a:r>
            <a: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existed </a:t>
            </a:r>
            <a:r>
              <a:rPr lang="en-US" altLang="ko-KR" sz="3200" dirty="0" smtClean="0"/>
              <a:t>— as </a:t>
            </a:r>
            <a:r>
              <a:rPr lang="en-US" altLang="ko-KR" sz="3200" dirty="0"/>
              <a:t>estimated by the control condition that was not offered compensation for the </a:t>
            </a:r>
            <a:r>
              <a:rPr lang="en-US" altLang="ko-KR" sz="3200" dirty="0" smtClean="0"/>
              <a:t>task — </a:t>
            </a:r>
            <a:r>
              <a:rPr lang="en-US" altLang="ko-K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has </a:t>
            </a:r>
            <a:r>
              <a:rPr lang="en-US" altLang="ko-KR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been</a:t>
            </a:r>
            <a:r>
              <a:rPr lang="en-US" altLang="ko-KR" sz="3200" dirty="0"/>
              <a:t> </a:t>
            </a:r>
            <a:r>
              <a:rPr lang="en-US" altLang="ko-KR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crowded out</a:t>
            </a:r>
            <a:r>
              <a:rPr lang="en-US" altLang="ko-KR" sz="3200" dirty="0"/>
              <a:t> by motivation merely based on the payment.</a:t>
            </a:r>
          </a:p>
          <a:p>
            <a:pPr marL="0" indent="0">
              <a:buNone/>
            </a:pPr>
            <a:r>
              <a:rPr lang="en-US" altLang="ko-KR" sz="3200" dirty="0"/>
              <a:t/>
            </a:r>
            <a:br>
              <a:rPr lang="en-US" altLang="ko-KR" sz="3200" dirty="0"/>
            </a:b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520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7739" y="978569"/>
            <a:ext cx="6949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Why did this happen? </a:t>
            </a:r>
            <a:endParaRPr lang="ko-KR" alt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869" y="2958100"/>
            <a:ext cx="824366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 smtClean="0"/>
              <a:t>Operant Conditioning says extrinsic rewards should increase motivation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099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718</Words>
  <Application>Microsoft Office PowerPoint</Application>
  <PresentationFormat>와이드스크린</PresentationFormat>
  <Paragraphs>193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3" baseType="lpstr">
      <vt:lpstr>HY견고딕</vt:lpstr>
      <vt:lpstr>MD솔체</vt:lpstr>
      <vt:lpstr>맑은 고딕</vt:lpstr>
      <vt:lpstr>Arial</vt:lpstr>
      <vt:lpstr>Arial Black</vt:lpstr>
      <vt:lpstr>Calibri</vt:lpstr>
      <vt:lpstr>Calibri Light</vt:lpstr>
      <vt:lpstr>Office Theme</vt:lpstr>
      <vt:lpstr>Intrinsic Motivation</vt:lpstr>
      <vt:lpstr>Intrinsic Motivation  vs  Extrinsic Motivation</vt:lpstr>
      <vt:lpstr>The Candle Problem</vt:lpstr>
      <vt:lpstr>The Candle Problem</vt:lpstr>
      <vt:lpstr>The Candle Problem</vt:lpstr>
      <vt:lpstr>PowerPoint 프레젠테이션</vt:lpstr>
      <vt:lpstr>PowerPoint 프레젠테이션</vt:lpstr>
      <vt:lpstr>Overjustification Effect</vt:lpstr>
      <vt:lpstr>PowerPoint 프레젠테이션</vt:lpstr>
      <vt:lpstr>Edward Deci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ANAGRAMS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Anagrams</vt:lpstr>
      <vt:lpstr>Results  </vt:lpstr>
      <vt:lpstr>List 1</vt:lpstr>
      <vt:lpstr>Feedback:</vt:lpstr>
      <vt:lpstr>List 2 (experience failure) </vt:lpstr>
      <vt:lpstr>List 3 (after experiencing failure) </vt:lpstr>
      <vt:lpstr>Results:</vt:lpstr>
      <vt:lpstr>Anagrams</vt:lpstr>
      <vt:lpstr>Motivation </vt:lpstr>
      <vt:lpstr>Motivation</vt:lpstr>
      <vt:lpstr>Controlled Motivation</vt:lpstr>
      <vt:lpstr>Autonomous Motivation</vt:lpstr>
      <vt:lpstr>Autonomous Motivation</vt:lpstr>
      <vt:lpstr>Autonomy Supportive </vt:lpstr>
      <vt:lpstr>Autonomy Support </vt:lpstr>
      <vt:lpstr>Results in </vt:lpstr>
      <vt:lpstr>Deci’s Conclusion:</vt:lpstr>
      <vt:lpstr>Feeling empowered </vt:lpstr>
    </vt:vector>
  </TitlesOfParts>
  <Company>공주교대컴퓨터과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Intrinsic Motivation</dc:title>
  <dc:creator>user</dc:creator>
  <cp:lastModifiedBy>user</cp:lastModifiedBy>
  <cp:revision>26</cp:revision>
  <dcterms:created xsi:type="dcterms:W3CDTF">2019-12-02T04:40:47Z</dcterms:created>
  <dcterms:modified xsi:type="dcterms:W3CDTF">2019-12-03T05:59:28Z</dcterms:modified>
</cp:coreProperties>
</file>