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1" r:id="rId6"/>
    <p:sldId id="262" r:id="rId7"/>
    <p:sldId id="260" r:id="rId8"/>
    <p:sldId id="266" r:id="rId9"/>
    <p:sldId id="274" r:id="rId10"/>
    <p:sldId id="268" r:id="rId11"/>
    <p:sldId id="267" r:id="rId12"/>
    <p:sldId id="275" r:id="rId13"/>
    <p:sldId id="271" r:id="rId14"/>
    <p:sldId id="276" r:id="rId15"/>
    <p:sldId id="269" r:id="rId16"/>
    <p:sldId id="278" r:id="rId17"/>
    <p:sldId id="288" r:id="rId18"/>
    <p:sldId id="279" r:id="rId19"/>
    <p:sldId id="270" r:id="rId20"/>
    <p:sldId id="280" r:id="rId21"/>
    <p:sldId id="281" r:id="rId22"/>
    <p:sldId id="263" r:id="rId23"/>
    <p:sldId id="289" r:id="rId24"/>
    <p:sldId id="284" r:id="rId25"/>
    <p:sldId id="292" r:id="rId26"/>
    <p:sldId id="264" r:id="rId27"/>
    <p:sldId id="293" r:id="rId28"/>
    <p:sldId id="294" r:id="rId29"/>
    <p:sldId id="287" r:id="rId30"/>
    <p:sldId id="282" r:id="rId31"/>
    <p:sldId id="273" r:id="rId32"/>
    <p:sldId id="272" r:id="rId33"/>
    <p:sldId id="283" r:id="rId34"/>
    <p:sldId id="291" r:id="rId35"/>
    <p:sldId id="290" r:id="rId36"/>
    <p:sldId id="285" r:id="rId3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5924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2580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825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401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2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614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45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645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462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635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140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DD5A-246B-49CC-8BEE-8C49860B39DC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32E01-B786-44ED-AEA7-B010F55550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975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Self-Efficacy </a:t>
            </a:r>
            <a:endParaRPr lang="ko-KR" altLang="en-US" sz="8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Your belief in yourself 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8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lf-Efficacy personal accomplishm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4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Personal Accomplishments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73" y="1825625"/>
            <a:ext cx="10668454" cy="30221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If you did it before, you can do it again 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9015"/>
            <a:ext cx="58293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9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Personal Accomplishments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73" y="1825625"/>
            <a:ext cx="10668454" cy="30221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Self-fulfilling prophecy?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39" y="3944938"/>
            <a:ext cx="3310255" cy="331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lf-Efficacy vicarious experienc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6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Vicarious Experiences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73" y="1825625"/>
            <a:ext cx="10668454" cy="30221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More similar to yourself.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290" name="Picture 2" descr="Image result for watching ot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029710"/>
            <a:ext cx="4242435" cy="28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lf-Efficacy Verbal persua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Verbal Persuasion 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73" y="1825625"/>
            <a:ext cx="10668454" cy="30221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“I know you can do it!”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266" name="Picture 2" descr="Image result for you can do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3982719"/>
            <a:ext cx="4312920" cy="287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74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Verbal Persuasion 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73" y="1825625"/>
            <a:ext cx="10668454" cy="30221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This usually occurs in the form of a “pep talk”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79" y="4070810"/>
            <a:ext cx="3797935" cy="26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Verbal Persuasion 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73" y="1825625"/>
            <a:ext cx="10668454" cy="30221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Credibility of persuader. 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79" y="4070810"/>
            <a:ext cx="3797935" cy="26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4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lf-Efficacy physiological sta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lf-Efficacy introdu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Physiological States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813" y="2404745"/>
            <a:ext cx="7711667" cy="30221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How someone feels.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How can you respond to arousal? 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88" y="3520439"/>
            <a:ext cx="3148511" cy="31485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20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Physiological States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73" y="1825625"/>
            <a:ext cx="7467827" cy="30221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Butterflies in my stomach? 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88" y="3520439"/>
            <a:ext cx="3148511" cy="31485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Self-Efficacy high efficacy effects on students and teach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351358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Self Efficacy influences…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73" y="1825625"/>
            <a:ext cx="10668454" cy="13541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Students aspirations, motivation and achievement.  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3098371"/>
            <a:ext cx="10668454" cy="1354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Teacher self efficacy affects students. 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6"/>
          <a:stretch/>
        </p:blipFill>
        <p:spPr bwMode="auto">
          <a:xfrm>
            <a:off x="0" y="3802898"/>
            <a:ext cx="2880360" cy="305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3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Effects </a:t>
            </a:r>
            <a:endParaRPr lang="ko-KR" altLang="en-US" sz="8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… of high and low self efficacy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6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Self Efficacy predicts outcomes…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73" y="1825624"/>
            <a:ext cx="10668454" cy="399605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8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Motivation</a:t>
            </a:r>
          </a:p>
          <a:p>
            <a:pPr marL="0" indent="0" algn="ctr">
              <a:buNone/>
            </a:pPr>
            <a:r>
              <a:rPr lang="en-US" altLang="ko-KR" sz="48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Learning</a:t>
            </a:r>
          </a:p>
          <a:p>
            <a:pPr marL="0" indent="0" algn="ctr">
              <a:buNone/>
            </a:pPr>
            <a:r>
              <a:rPr lang="en-US" altLang="ko-KR" sz="48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Self-Regulation</a:t>
            </a:r>
          </a:p>
          <a:p>
            <a:pPr marL="0" indent="0" algn="ctr">
              <a:buNone/>
            </a:pPr>
            <a:r>
              <a:rPr lang="en-US" altLang="ko-KR" sz="48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Achievement  </a:t>
            </a:r>
            <a:endParaRPr lang="ko-KR" altLang="en-US" sz="48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098" name="Picture 2" descr="Image result for gold meda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281" y="2427286"/>
            <a:ext cx="1719626" cy="339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56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RISE </a:t>
            </a:r>
            <a:r>
              <a:rPr lang="en-US" altLang="ko-KR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and</a:t>
            </a:r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FALL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89" y="2474458"/>
            <a:ext cx="5551941" cy="39698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4000" dirty="0" smtClean="0">
                <a:solidFill>
                  <a:srgbClr val="6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R</a:t>
            </a:r>
            <a:r>
              <a:rPr lang="en-US" altLang="ko-KR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ecover quickly from disappointment</a:t>
            </a:r>
          </a:p>
          <a:p>
            <a:pPr marL="0" indent="0">
              <a:buNone/>
            </a:pPr>
            <a:r>
              <a:rPr lang="en-US" altLang="ko-KR" sz="4000" dirty="0" smtClean="0">
                <a:solidFill>
                  <a:srgbClr val="6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</a:t>
            </a:r>
            <a:r>
              <a:rPr lang="en-US" altLang="ko-KR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nterests are strong</a:t>
            </a:r>
          </a:p>
          <a:p>
            <a:pPr marL="0" indent="0">
              <a:buNone/>
            </a:pPr>
            <a:r>
              <a:rPr lang="en-US" altLang="ko-KR" sz="4000" dirty="0" smtClean="0">
                <a:solidFill>
                  <a:srgbClr val="6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</a:t>
            </a:r>
            <a:r>
              <a:rPr lang="en-US" altLang="ko-KR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trong sense of commitment </a:t>
            </a:r>
          </a:p>
          <a:p>
            <a:pPr marL="0" indent="0">
              <a:buNone/>
            </a:pPr>
            <a:r>
              <a:rPr lang="en-US" altLang="ko-KR" sz="4000" dirty="0" smtClean="0">
                <a:solidFill>
                  <a:srgbClr val="6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E</a:t>
            </a:r>
            <a:r>
              <a:rPr lang="en-US" altLang="ko-KR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njoy tasks </a:t>
            </a:r>
            <a:endParaRPr lang="ko-KR" altLang="en-US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1774" y="1687512"/>
            <a:ext cx="3781198" cy="786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dirty="0" smtClean="0">
                <a:solidFill>
                  <a:schemeClr val="accent4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Strong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chemeClr val="accent4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Self Efficacy </a:t>
            </a:r>
            <a:endParaRPr lang="ko-KR" altLang="en-US" sz="3200" dirty="0">
              <a:solidFill>
                <a:schemeClr val="accent4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431088" y="1687511"/>
            <a:ext cx="3781198" cy="786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dirty="0" smtClean="0">
                <a:solidFill>
                  <a:schemeClr val="accent4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Weak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chemeClr val="accent4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Self Efficacy </a:t>
            </a:r>
            <a:endParaRPr lang="ko-KR" altLang="en-US" sz="3200" dirty="0">
              <a:solidFill>
                <a:schemeClr val="accent4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25545" y="2583316"/>
            <a:ext cx="5551941" cy="3969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4000" dirty="0" smtClean="0">
                <a:solidFill>
                  <a:srgbClr val="6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F</a:t>
            </a:r>
            <a:r>
              <a:rPr lang="en-US" altLang="ko-KR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ailure inevitable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4000" dirty="0" smtClean="0">
                <a:solidFill>
                  <a:srgbClr val="6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</a:t>
            </a:r>
            <a:r>
              <a:rPr lang="en-US" altLang="ko-KR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void challenges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4000" dirty="0" smtClean="0">
                <a:solidFill>
                  <a:srgbClr val="6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L</a:t>
            </a:r>
            <a:r>
              <a:rPr lang="en-US" altLang="ko-KR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ose confidence in abilities </a:t>
            </a:r>
            <a:endParaRPr lang="en-US" altLang="ko-KR" sz="4000" dirty="0" smtClean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z="4000" dirty="0" smtClean="0">
                <a:solidFill>
                  <a:srgbClr val="6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L</a:t>
            </a:r>
            <a:r>
              <a:rPr lang="en-US" altLang="ko-KR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ack ability to complete tasks </a:t>
            </a:r>
            <a:endParaRPr lang="ko-KR" altLang="en-US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663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High Self Efficacy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89" y="2535418"/>
            <a:ext cx="5551941" cy="3969884"/>
          </a:xfrm>
        </p:spPr>
        <p:txBody>
          <a:bodyPr anchor="t">
            <a:normAutofit/>
          </a:bodyPr>
          <a:lstStyle/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Leads to more positive outcomes</a:t>
            </a:r>
          </a:p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Highly motivated</a:t>
            </a:r>
          </a:p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Choose challenges </a:t>
            </a:r>
          </a:p>
          <a:p>
            <a:endParaRPr lang="en-US" altLang="ko-KR" sz="3200" dirty="0" smtClean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0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1774" y="1687512"/>
            <a:ext cx="3781198" cy="786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dirty="0" smtClean="0">
                <a:solidFill>
                  <a:schemeClr val="accent4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Pros </a:t>
            </a:r>
            <a:endParaRPr lang="ko-KR" altLang="en-US" sz="3200" dirty="0">
              <a:solidFill>
                <a:schemeClr val="accent4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431088" y="1687511"/>
            <a:ext cx="3781198" cy="786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dirty="0" smtClean="0">
                <a:solidFill>
                  <a:schemeClr val="accent4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Cons</a:t>
            </a:r>
            <a:endParaRPr lang="ko-KR" altLang="en-US" sz="3200" dirty="0">
              <a:solidFill>
                <a:schemeClr val="accent4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25545" y="2583316"/>
            <a:ext cx="5551941" cy="3969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Disappointed if they can’t reach those expectations. </a:t>
            </a:r>
          </a:p>
          <a:p>
            <a:endParaRPr lang="en-US" altLang="ko-KR" sz="2000" dirty="0" smtClean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Over confident 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852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Low Self Efficacy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89" y="2535418"/>
            <a:ext cx="5551941" cy="3969884"/>
          </a:xfrm>
        </p:spPr>
        <p:txBody>
          <a:bodyPr anchor="t">
            <a:normAutofit/>
          </a:bodyPr>
          <a:lstStyle/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Great sense of accomplishment </a:t>
            </a:r>
          </a:p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See improvement </a:t>
            </a:r>
          </a:p>
          <a:p>
            <a:endParaRPr lang="en-US" altLang="ko-KR" sz="3200" dirty="0" smtClean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0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1774" y="1687512"/>
            <a:ext cx="3781198" cy="786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dirty="0" smtClean="0">
                <a:solidFill>
                  <a:schemeClr val="accent4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Pros </a:t>
            </a:r>
            <a:endParaRPr lang="ko-KR" altLang="en-US" sz="3200" dirty="0">
              <a:solidFill>
                <a:schemeClr val="accent4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431088" y="1687511"/>
            <a:ext cx="3781198" cy="786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dirty="0" smtClean="0">
                <a:solidFill>
                  <a:schemeClr val="accent4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Cons</a:t>
            </a:r>
            <a:endParaRPr lang="ko-KR" altLang="en-US" sz="3200" dirty="0">
              <a:solidFill>
                <a:schemeClr val="accent4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25545" y="2583316"/>
            <a:ext cx="5551941" cy="3969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Less willing to try new things</a:t>
            </a:r>
          </a:p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Avoid challenges </a:t>
            </a:r>
          </a:p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Rely on external factors 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95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Self-Efficacy people with high and low self efficacy - effec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346583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Hitting a </a:t>
            </a:r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Bulls-Eye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4850" y="1825625"/>
            <a:ext cx="3533775" cy="4351338"/>
          </a:xfrm>
        </p:spPr>
        <p:txBody>
          <a:bodyPr anchor="ctr">
            <a:normAutofit/>
          </a:bodyPr>
          <a:lstStyle/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1m away</a:t>
            </a:r>
          </a:p>
          <a:p>
            <a:endParaRPr lang="en-US" altLang="ko-KR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3m away</a:t>
            </a:r>
          </a:p>
          <a:p>
            <a:endParaRPr lang="en-US" altLang="ko-KR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5m away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776" y="2152185"/>
            <a:ext cx="4895850" cy="4324815"/>
          </a:xfrm>
          <a:prstGeom prst="rect">
            <a:avLst/>
          </a:prstGeom>
        </p:spPr>
      </p:pic>
      <p:pic>
        <p:nvPicPr>
          <p:cNvPr id="1028" name="Picture 4" descr="Image result for 1 to 10 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2115761"/>
            <a:ext cx="2892425" cy="40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5386">
            <a:off x="-2213165" y="6701443"/>
            <a:ext cx="2060575" cy="156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51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-0.13634 L 0.06329 -0.23194 C 0.07435 -0.25185 0.09297 -0.27662 0.11368 -0.3 C 0.13698 -0.32569 0.15665 -0.34328 0.17201 -0.35278 L 0.24402 -0.39768 " pathEditMode="relative" rAng="19680000" ptsTypes="AAA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For Teachers</a:t>
            </a:r>
            <a:endParaRPr lang="ko-KR" altLang="en-US" sz="8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Applying self efficacy theory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7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389" y="1123006"/>
            <a:ext cx="10515600" cy="2073275"/>
          </a:xfrm>
        </p:spPr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1. Opportunity to feel success for work done.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62" y="2583506"/>
            <a:ext cx="10668454" cy="302214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Receiving praise for previous work, more likely to try hard on the next task. </a:t>
            </a:r>
          </a:p>
          <a:p>
            <a:pPr algn="ctr"/>
            <a:r>
              <a:rPr lang="en-US" altLang="ko-KR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Trust in the teacher providing material </a:t>
            </a:r>
            <a:endParaRPr lang="ko-KR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488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060" y="1304239"/>
            <a:ext cx="10515600" cy="1832643"/>
          </a:xfrm>
        </p:spPr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2. Don’t praise them for things that are easy.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633" y="2764739"/>
            <a:ext cx="10668454" cy="302214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Praising effort vs praising ability </a:t>
            </a:r>
          </a:p>
          <a:p>
            <a:pPr algn="ctr"/>
            <a:r>
              <a:rPr lang="en-US" altLang="ko-KR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Likely to continue</a:t>
            </a:r>
          </a:p>
          <a:p>
            <a:pPr algn="ctr"/>
            <a:r>
              <a:rPr lang="en-US" altLang="ko-KR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What if it was easy for them? </a:t>
            </a:r>
            <a:endParaRPr lang="ko-KR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76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11" y="1320715"/>
            <a:ext cx="10515600" cy="2073275"/>
          </a:xfrm>
        </p:spPr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3. Break challenges down into smaller steps.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584" y="2781215"/>
            <a:ext cx="10668454" cy="302214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Breaking tasks down into steps </a:t>
            </a:r>
          </a:p>
          <a:p>
            <a:pPr algn="ctr"/>
            <a:r>
              <a:rPr lang="en-US" altLang="ko-KR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Seeing accomplishments along the way  </a:t>
            </a:r>
            <a:endParaRPr lang="ko-KR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599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636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Try saying this instead: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0960" y="1136822"/>
            <a:ext cx="4907280" cy="572117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altLang="ko-KR" dirty="0" smtClean="0">
                <a:solidFill>
                  <a:schemeClr val="accent6">
                    <a:lumMod val="75000"/>
                  </a:schemeClr>
                </a:solidFill>
              </a:rPr>
              <a:t>I’m not good at this.</a:t>
            </a:r>
          </a:p>
          <a:p>
            <a:pPr marL="0" indent="0" algn="r">
              <a:buNone/>
            </a:pPr>
            <a:r>
              <a:rPr lang="en-US" altLang="ko-KR" dirty="0" smtClean="0">
                <a:solidFill>
                  <a:schemeClr val="accent5">
                    <a:lumMod val="75000"/>
                  </a:schemeClr>
                </a:solidFill>
              </a:rPr>
              <a:t>I’m awesome at this.</a:t>
            </a:r>
          </a:p>
          <a:p>
            <a:pPr marL="0" indent="0" algn="r">
              <a:buNone/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I give up</a:t>
            </a:r>
          </a:p>
          <a:p>
            <a:pPr marL="0" indent="0" algn="r">
              <a:buNone/>
            </a:pPr>
            <a:r>
              <a:rPr lang="en-US" altLang="ko-KR" dirty="0" smtClean="0">
                <a:solidFill>
                  <a:schemeClr val="accent3">
                    <a:lumMod val="75000"/>
                  </a:schemeClr>
                </a:solidFill>
              </a:rPr>
              <a:t>This is too hard</a:t>
            </a:r>
          </a:p>
          <a:p>
            <a:pPr marL="0" indent="0" algn="r">
              <a:buNone/>
            </a:pPr>
            <a:r>
              <a:rPr lang="en-US" altLang="ko-KR" dirty="0" smtClean="0">
                <a:solidFill>
                  <a:schemeClr val="accent2">
                    <a:lumMod val="50000"/>
                  </a:schemeClr>
                </a:solidFill>
              </a:rPr>
              <a:t>I can’t make this any better.</a:t>
            </a:r>
          </a:p>
          <a:p>
            <a:pPr marL="0" indent="0" algn="r">
              <a:buNone/>
            </a:pP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I just can’t do math. </a:t>
            </a:r>
          </a:p>
          <a:p>
            <a:pPr marL="0" indent="0" algn="r">
              <a:buNone/>
            </a:pPr>
            <a:r>
              <a:rPr lang="en-US" altLang="ko-KR" dirty="0" smtClean="0">
                <a:solidFill>
                  <a:srgbClr val="C00000"/>
                </a:solidFill>
              </a:rPr>
              <a:t>I made a mistake</a:t>
            </a:r>
          </a:p>
          <a:p>
            <a:pPr marL="0" indent="0" algn="r">
              <a:buNone/>
            </a:pPr>
            <a:r>
              <a:rPr lang="en-US" altLang="ko-KR" dirty="0" smtClean="0">
                <a:solidFill>
                  <a:srgbClr val="00B0F0"/>
                </a:solidFill>
              </a:rPr>
              <a:t>She’s so smart.  </a:t>
            </a:r>
            <a:br>
              <a:rPr lang="en-US" altLang="ko-KR" dirty="0" smtClean="0">
                <a:solidFill>
                  <a:srgbClr val="00B0F0"/>
                </a:solidFill>
              </a:rPr>
            </a:br>
            <a:r>
              <a:rPr lang="en-US" altLang="ko-KR" dirty="0" smtClean="0">
                <a:solidFill>
                  <a:srgbClr val="00B0F0"/>
                </a:solidFill>
              </a:rPr>
              <a:t>I’ll never be that smart.</a:t>
            </a:r>
          </a:p>
          <a:p>
            <a:pPr marL="0" indent="0" algn="r">
              <a:buNone/>
            </a:pPr>
            <a:r>
              <a:rPr lang="en-US" altLang="ko-KR" dirty="0" smtClean="0">
                <a:solidFill>
                  <a:schemeClr val="accent6">
                    <a:lumMod val="75000"/>
                  </a:schemeClr>
                </a:solidFill>
              </a:rPr>
              <a:t>It’s good enough.</a:t>
            </a:r>
          </a:p>
          <a:p>
            <a:pPr marL="0" indent="0" algn="r">
              <a:buNone/>
            </a:pPr>
            <a:r>
              <a:rPr lang="en-US" altLang="ko-KR" dirty="0" smtClean="0">
                <a:solidFill>
                  <a:schemeClr val="accent2">
                    <a:lumMod val="50000"/>
                  </a:schemeClr>
                </a:solidFill>
              </a:rPr>
              <a:t>Plan A didn’t work.</a:t>
            </a:r>
            <a:endParaRPr lang="ko-KR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46320" y="1136822"/>
            <a:ext cx="7056120" cy="57211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 smtClean="0">
                <a:solidFill>
                  <a:schemeClr val="accent6">
                    <a:lumMod val="75000"/>
                  </a:schemeClr>
                </a:solidFill>
              </a:rPr>
              <a:t>What am I missing?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 smtClean="0">
                <a:solidFill>
                  <a:schemeClr val="accent5">
                    <a:lumMod val="75000"/>
                  </a:schemeClr>
                </a:solidFill>
              </a:rPr>
              <a:t>I’m on the right track.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I’ll use some of the strategies we’ve learned.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 smtClean="0">
                <a:solidFill>
                  <a:schemeClr val="accent3">
                    <a:lumMod val="75000"/>
                  </a:schemeClr>
                </a:solidFill>
              </a:rPr>
              <a:t>This may take some time and effort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 smtClean="0">
                <a:solidFill>
                  <a:schemeClr val="accent2">
                    <a:lumMod val="50000"/>
                  </a:schemeClr>
                </a:solidFill>
              </a:rPr>
              <a:t>I can always improve, so I’ll keep trying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I’m going to train my brain in math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 smtClean="0">
                <a:solidFill>
                  <a:srgbClr val="C00000"/>
                </a:solidFill>
              </a:rPr>
              <a:t>Mistakes help me to learn better.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 smtClean="0">
                <a:solidFill>
                  <a:srgbClr val="00B0F0"/>
                </a:solidFill>
              </a:rPr>
              <a:t>I’m going to figure out how she does it so I can try it!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 smtClean="0">
                <a:solidFill>
                  <a:schemeClr val="accent6">
                    <a:lumMod val="75000"/>
                  </a:schemeClr>
                </a:solidFill>
              </a:rPr>
              <a:t>Is it really my best work?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 smtClean="0">
                <a:solidFill>
                  <a:schemeClr val="accent2">
                    <a:lumMod val="50000"/>
                  </a:schemeClr>
                </a:solidFill>
              </a:rPr>
              <a:t>Good thing the alphabet has 25 more letters </a:t>
            </a:r>
            <a:endParaRPr lang="ko-KR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6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8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Other Influencers</a:t>
            </a:r>
            <a:endParaRPr lang="ko-KR" altLang="en-US" sz="8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...on self efficacy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Self-Efficacy other sources of self-efficac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409643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Self Efficacy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73" y="1825625"/>
            <a:ext cx="10668454" cy="302214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The belief that you can do a task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150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" y="3685134"/>
            <a:ext cx="2572385" cy="301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5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Self-Efficacy  is often confused wit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353145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self confident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6"/>
          <a:stretch/>
        </p:blipFill>
        <p:spPr bwMode="auto">
          <a:xfrm>
            <a:off x="5014146" y="4408824"/>
            <a:ext cx="2163708" cy="21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24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Self Efficacy   </a:t>
            </a:r>
            <a:r>
              <a:rPr lang="en-US" altLang="ko-KR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vs</a:t>
            </a:r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Self Concept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54535"/>
            <a:ext cx="4971370" cy="28189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Specific task 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82430" y="2754535"/>
            <a:ext cx="4971370" cy="2818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General ability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734515" y="3249607"/>
            <a:ext cx="4775314" cy="2323873"/>
          </a:xfrm>
          <a:prstGeom prst="wedgeRoundRectCallout">
            <a:avLst>
              <a:gd name="adj1" fmla="val 7738"/>
              <a:gd name="adj2" fmla="val 6964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I am good at throwing things. </a:t>
            </a:r>
            <a:endParaRPr lang="ko-KR" altLang="en-US" sz="4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034256" y="3249606"/>
            <a:ext cx="4775314" cy="2323873"/>
          </a:xfrm>
          <a:prstGeom prst="wedgeRoundRectCallout">
            <a:avLst>
              <a:gd name="adj1" fmla="val -1076"/>
              <a:gd name="adj2" fmla="val 7089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I can get a bullseye.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41530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34000">
                                      <p:stCondLst>
                                        <p:cond delay="11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1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1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elf confident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6"/>
          <a:stretch/>
        </p:blipFill>
        <p:spPr bwMode="auto">
          <a:xfrm>
            <a:off x="5014146" y="4408824"/>
            <a:ext cx="2163708" cy="21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24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Self Efficacy   </a:t>
            </a:r>
            <a:r>
              <a:rPr lang="en-US" altLang="ko-KR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vs</a:t>
            </a:r>
            <a:r>
              <a:rPr lang="en-US" altLang="ko-KR" sz="4800" dirty="0" smtClean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Self Esteem </a:t>
            </a:r>
            <a:endParaRPr lang="ko-KR" altLang="en-US" sz="48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54535"/>
            <a:ext cx="4971370" cy="281894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Belief in ability </a:t>
            </a:r>
          </a:p>
          <a:p>
            <a:pPr marL="0" indent="0" algn="ctr"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Specific task 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82430" y="2754535"/>
            <a:ext cx="4971370" cy="2818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Overall feeling of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2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</a:t>
            </a:r>
            <a:r>
              <a:rPr lang="en-US" altLang="ko-KR" sz="32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elf-worth</a:t>
            </a:r>
            <a:endParaRPr lang="ko-KR" altLang="en-US" sz="32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734515" y="3249607"/>
            <a:ext cx="4775314" cy="2323873"/>
          </a:xfrm>
          <a:prstGeom prst="wedgeRoundRectCallout">
            <a:avLst>
              <a:gd name="adj1" fmla="val 7738"/>
              <a:gd name="adj2" fmla="val 6964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I am awesome. </a:t>
            </a:r>
            <a:endParaRPr lang="ko-KR" altLang="en-US" sz="4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034256" y="3249606"/>
            <a:ext cx="4775314" cy="2323873"/>
          </a:xfrm>
          <a:prstGeom prst="wedgeRoundRectCallout">
            <a:avLst>
              <a:gd name="adj1" fmla="val -1076"/>
              <a:gd name="adj2" fmla="val 7089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I can get a bullseye.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76511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34000">
                                      <p:stCondLst>
                                        <p:cond delay="11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1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1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472" y="595085"/>
            <a:ext cx="5069114" cy="1110117"/>
          </a:xfrm>
        </p:spPr>
        <p:txBody>
          <a:bodyPr>
            <a:normAutofit/>
          </a:bodyPr>
          <a:lstStyle/>
          <a:p>
            <a:pPr algn="ctr"/>
            <a:r>
              <a:rPr lang="en-US" altLang="ko-KR" sz="4800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Self Esteem</a:t>
            </a:r>
            <a:endParaRPr lang="ko-KR" altLang="en-US" sz="4800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6200000">
            <a:off x="-108859" y="3592284"/>
            <a:ext cx="5069114" cy="1110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Self Efficacy </a:t>
            </a:r>
            <a:endParaRPr lang="ko-KR" altLang="en-US" sz="4800" dirty="0">
              <a:solidFill>
                <a:srgbClr val="C00000"/>
              </a:solidFill>
              <a:latin typeface="Segoe UI Black" panose="020B0A02040204020203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81829" y="1959428"/>
            <a:ext cx="3251200" cy="206477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 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81829" y="4147342"/>
            <a:ext cx="3251200" cy="206477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Underachiever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41886" y="1959428"/>
            <a:ext cx="3251200" cy="206477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Perfectionist 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41886" y="4147342"/>
            <a:ext cx="3251200" cy="206477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Failure Acceptor 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2980757" y="2752327"/>
            <a:ext cx="237557" cy="47897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Up Arrow 13"/>
          <p:cNvSpPr/>
          <p:nvPr/>
        </p:nvSpPr>
        <p:spPr>
          <a:xfrm flipV="1">
            <a:off x="2988015" y="4940241"/>
            <a:ext cx="237557" cy="47897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Up Arrow 14"/>
          <p:cNvSpPr/>
          <p:nvPr/>
        </p:nvSpPr>
        <p:spPr>
          <a:xfrm>
            <a:off x="4742543" y="1418885"/>
            <a:ext cx="237557" cy="47897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Up Arrow 15"/>
          <p:cNvSpPr/>
          <p:nvPr/>
        </p:nvSpPr>
        <p:spPr>
          <a:xfrm flipV="1">
            <a:off x="8248707" y="1465716"/>
            <a:ext cx="237557" cy="478972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85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4 Factors </a:t>
            </a:r>
            <a:endParaRPr lang="ko-KR" altLang="en-US" sz="8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…that affect self efficacy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6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492</Words>
  <Application>Microsoft Office PowerPoint</Application>
  <PresentationFormat>Widescreen</PresentationFormat>
  <Paragraphs>122</Paragraphs>
  <Slides>36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HY견고딕</vt:lpstr>
      <vt:lpstr>맑은 고딕</vt:lpstr>
      <vt:lpstr>Arial</vt:lpstr>
      <vt:lpstr>Segoe UI Black</vt:lpstr>
      <vt:lpstr>Office Theme</vt:lpstr>
      <vt:lpstr>Self-Efficacy </vt:lpstr>
      <vt:lpstr>PowerPoint Presentation</vt:lpstr>
      <vt:lpstr>Hitting a Bulls-Eye</vt:lpstr>
      <vt:lpstr>Self Efficacy </vt:lpstr>
      <vt:lpstr>PowerPoint Presentation</vt:lpstr>
      <vt:lpstr>Self Efficacy   vs   Self Concept</vt:lpstr>
      <vt:lpstr>Self Efficacy   vs   Self Esteem </vt:lpstr>
      <vt:lpstr>Self Esteem</vt:lpstr>
      <vt:lpstr>4 Factors </vt:lpstr>
      <vt:lpstr>PowerPoint Presentation</vt:lpstr>
      <vt:lpstr>Personal Accomplishments </vt:lpstr>
      <vt:lpstr>Personal Accomplishments </vt:lpstr>
      <vt:lpstr>PowerPoint Presentation</vt:lpstr>
      <vt:lpstr>Vicarious Experiences </vt:lpstr>
      <vt:lpstr>PowerPoint Presentation</vt:lpstr>
      <vt:lpstr>Verbal Persuasion  </vt:lpstr>
      <vt:lpstr>Verbal Persuasion  </vt:lpstr>
      <vt:lpstr>Verbal Persuasion  </vt:lpstr>
      <vt:lpstr>PowerPoint Presentation</vt:lpstr>
      <vt:lpstr>Physiological States </vt:lpstr>
      <vt:lpstr>Physiological States </vt:lpstr>
      <vt:lpstr>PowerPoint Presentation</vt:lpstr>
      <vt:lpstr>Self Efficacy influences…</vt:lpstr>
      <vt:lpstr>Effects </vt:lpstr>
      <vt:lpstr>Self Efficacy predicts outcomes…</vt:lpstr>
      <vt:lpstr>RISE and FALL </vt:lpstr>
      <vt:lpstr>High Self Efficacy </vt:lpstr>
      <vt:lpstr>Low Self Efficacy </vt:lpstr>
      <vt:lpstr>PowerPoint Presentation</vt:lpstr>
      <vt:lpstr>For Teachers</vt:lpstr>
      <vt:lpstr>1. Opportunity to feel success for work done. </vt:lpstr>
      <vt:lpstr>2. Don’t praise them for things that are easy. </vt:lpstr>
      <vt:lpstr>3. Break challenges down into smaller steps. </vt:lpstr>
      <vt:lpstr>Try saying this instead:</vt:lpstr>
      <vt:lpstr>Other Influencers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Self-Efficacy</dc:title>
  <dc:creator>user</dc:creator>
  <cp:lastModifiedBy>user</cp:lastModifiedBy>
  <cp:revision>19</cp:revision>
  <dcterms:created xsi:type="dcterms:W3CDTF">2019-12-03T01:20:57Z</dcterms:created>
  <dcterms:modified xsi:type="dcterms:W3CDTF">2019-12-03T05:20:12Z</dcterms:modified>
</cp:coreProperties>
</file>