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9" r:id="rId6"/>
    <p:sldId id="260" r:id="rId7"/>
    <p:sldId id="261" r:id="rId8"/>
    <p:sldId id="262" r:id="rId9"/>
    <p:sldId id="263" r:id="rId10"/>
    <p:sldId id="273" r:id="rId11"/>
    <p:sldId id="274" r:id="rId12"/>
    <p:sldId id="277" r:id="rId13"/>
    <p:sldId id="276" r:id="rId14"/>
    <p:sldId id="278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91" r:id="rId25"/>
    <p:sldId id="265" r:id="rId26"/>
    <p:sldId id="289" r:id="rId27"/>
    <p:sldId id="293" r:id="rId28"/>
    <p:sldId id="294" r:id="rId29"/>
    <p:sldId id="290" r:id="rId30"/>
    <p:sldId id="295" r:id="rId31"/>
    <p:sldId id="292" r:id="rId32"/>
    <p:sldId id="296" r:id="rId33"/>
    <p:sldId id="269" r:id="rId34"/>
    <p:sldId id="297" r:id="rId35"/>
    <p:sldId id="308" r:id="rId36"/>
    <p:sldId id="299" r:id="rId37"/>
    <p:sldId id="305" r:id="rId38"/>
    <p:sldId id="309" r:id="rId39"/>
    <p:sldId id="310" r:id="rId40"/>
    <p:sldId id="315" r:id="rId41"/>
    <p:sldId id="311" r:id="rId42"/>
    <p:sldId id="312" r:id="rId43"/>
    <p:sldId id="313" r:id="rId44"/>
    <p:sldId id="314" r:id="rId45"/>
    <p:sldId id="316" r:id="rId46"/>
    <p:sldId id="317" r:id="rId47"/>
    <p:sldId id="318" r:id="rId48"/>
    <p:sldId id="319" r:id="rId49"/>
    <p:sldId id="320" r:id="rId50"/>
    <p:sldId id="270" r:id="rId51"/>
    <p:sldId id="271" r:id="rId52"/>
    <p:sldId id="272" r:id="rId53"/>
    <p:sldId id="303" r:id="rId54"/>
    <p:sldId id="304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B2D2"/>
    <a:srgbClr val="4DA87C"/>
    <a:srgbClr val="FFFFFF"/>
    <a:srgbClr val="665272"/>
    <a:srgbClr val="EEAE2C"/>
    <a:srgbClr val="67626C"/>
    <a:srgbClr val="2EB898"/>
    <a:srgbClr val="766256"/>
    <a:srgbClr val="75A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A483-2F5B-499E-89AF-95F6F150BBE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E5C56-4DEC-41A5-A94A-7D9E4C546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37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A483-2F5B-499E-89AF-95F6F150BBE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E5C56-4DEC-41A5-A94A-7D9E4C546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52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A483-2F5B-499E-89AF-95F6F150BBE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E5C56-4DEC-41A5-A94A-7D9E4C546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12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A483-2F5B-499E-89AF-95F6F150BBE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E5C56-4DEC-41A5-A94A-7D9E4C546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68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A483-2F5B-499E-89AF-95F6F150BBE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E5C56-4DEC-41A5-A94A-7D9E4C546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6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A483-2F5B-499E-89AF-95F6F150BBE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E5C56-4DEC-41A5-A94A-7D9E4C546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44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A483-2F5B-499E-89AF-95F6F150BBE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E5C56-4DEC-41A5-A94A-7D9E4C546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85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A483-2F5B-499E-89AF-95F6F150BBE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E5C56-4DEC-41A5-A94A-7D9E4C546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1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A483-2F5B-499E-89AF-95F6F150BBE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E5C56-4DEC-41A5-A94A-7D9E4C546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6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A483-2F5B-499E-89AF-95F6F150BBE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E5C56-4DEC-41A5-A94A-7D9E4C546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70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FA483-2F5B-499E-89AF-95F6F150BBE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E5C56-4DEC-41A5-A94A-7D9E4C546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35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FA483-2F5B-499E-89AF-95F6F150BBE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E5C56-4DEC-41A5-A94A-7D9E4C546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011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selfdeterminationtheory.org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nMcdhCR9Ubw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esspuzzles.com/checkmate-worksheets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8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9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8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9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8.png"/><Relationship Id="rId5" Type="http://schemas.openxmlformats.org/officeDocument/2006/relationships/image" Target="../media/image31.png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Self Determination Theory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hlinkClick r:id="rId2"/>
              </a:rPr>
              <a:t>https://selfdeterminationtheory.org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hlinkClick r:id="rId2"/>
              </a:rPr>
              <a:t>/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75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Applications 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For SDT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1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340" y="269684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Where do you think SDT has been applied? 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0581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Education</a:t>
            </a:r>
            <a:endParaRPr lang="en-US" sz="54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992" y="2298879"/>
            <a:ext cx="7317346" cy="411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8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Counseling &amp; Psychotherapy 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025539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3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52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Goals 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045" y="2237703"/>
            <a:ext cx="5449910" cy="408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1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A8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Health 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042" y="1510145"/>
            <a:ext cx="6322677" cy="534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6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62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Parenting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554981"/>
            <a:ext cx="457200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8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Physical Education 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2468518"/>
            <a:ext cx="49530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5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B8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Psychopathology  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13" y="1690688"/>
            <a:ext cx="6493099" cy="486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0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B2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Workplace 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417" y="1634835"/>
            <a:ext cx="5223165" cy="522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6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Self Determination Theory (SDT)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1890s – Classical Conditioning</a:t>
            </a:r>
          </a:p>
          <a:p>
            <a:r>
              <a:rPr lang="en-US" dirty="0" smtClean="0"/>
              <a:t>1940s – Operant Conditioning </a:t>
            </a:r>
          </a:p>
          <a:p>
            <a:r>
              <a:rPr lang="en-US" dirty="0" smtClean="0"/>
              <a:t>1970s – intrinsic </a:t>
            </a:r>
            <a:r>
              <a:rPr lang="en-US" dirty="0" err="1" smtClean="0"/>
              <a:t>vs</a:t>
            </a:r>
            <a:r>
              <a:rPr lang="en-US" dirty="0" smtClean="0"/>
              <a:t> extrinsic </a:t>
            </a:r>
          </a:p>
          <a:p>
            <a:r>
              <a:rPr lang="en-US" dirty="0" smtClean="0"/>
              <a:t>1970s / 1980s – Self Efficacy </a:t>
            </a:r>
          </a:p>
          <a:p>
            <a:r>
              <a:rPr lang="en-US" dirty="0" smtClean="0"/>
              <a:t>1980s – Self Determination Theory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04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36809" y="2794000"/>
            <a:ext cx="7867918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Relationships 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4471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A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Sports and Exercise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248" y="2463486"/>
            <a:ext cx="6733504" cy="345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0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017" y="29537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Environment  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0080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Competence 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Seek to control the outcome and experience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mastery</a:t>
            </a:r>
          </a:p>
        </p:txBody>
      </p:sp>
    </p:spTree>
    <p:extLst>
      <p:ext uri="{BB962C8B-B14F-4D97-AF65-F5344CB8AC3E}">
        <p14:creationId xmlns:p14="http://schemas.microsoft.com/office/powerpoint/2010/main" val="298332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Competence 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When people feel that they have the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necessary skills for success</a:t>
            </a:r>
            <a:r>
              <a:rPr lang="en-US" dirty="0" smtClean="0"/>
              <a:t>, they are more likely to take actions that will help them to achieve their goals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2583" y="4352059"/>
            <a:ext cx="5760059" cy="135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1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Competence 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09" y="1825625"/>
            <a:ext cx="11554691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As someone gains mastery, they will seek similar and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more challenging</a:t>
            </a:r>
            <a:r>
              <a:rPr lang="en-US" dirty="0" smtClean="0"/>
              <a:t> tasks.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u="sng" dirty="0">
                <a:hlinkClick r:id="rId2"/>
              </a:rPr>
              <a:t>https://www.youtube.com/watch?v=nMcdhCR9Ubw</a:t>
            </a:r>
            <a:r>
              <a:rPr lang="en-US" u="sng" dirty="0"/>
              <a:t> 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22000">
            <a:off x="-182882" y="3612091"/>
            <a:ext cx="5469083" cy="306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8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Competence 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3197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How many hours to master something? 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3657600"/>
            <a:ext cx="10515600" cy="1405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5,000 to 10,000 hours </a:t>
            </a:r>
            <a:endParaRPr lang="en-US" sz="5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9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Competence 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3197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In class, this can be up to 10 years of learning.  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2964180"/>
            <a:ext cx="7345680" cy="36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9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5 Levels of Proficiency 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0377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Elementary proficiency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- The person is able to satisfy routine travel needs and minimum courtesy requirements.</a:t>
            </a:r>
          </a:p>
          <a:p>
            <a:pPr lvl="0"/>
            <a:r>
              <a:rPr lang="en-US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Limited working proficiency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- The person is able to satisfy routine social demands and limited work requirements.</a:t>
            </a:r>
          </a:p>
          <a:p>
            <a:pPr lvl="0"/>
            <a:r>
              <a:rPr lang="en-US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Minimum professional proficiency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- The person can speak the language with sufficient structural accuracy and vocabulary to participate effectively in most formal and informal conversations on practical, social, and professional topics.</a:t>
            </a:r>
          </a:p>
          <a:p>
            <a:pPr lvl="0"/>
            <a:r>
              <a:rPr lang="en-US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Full professional proficiency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- The person uses the language fluently and accurately on all levels normally pertinent to professional needs.</a:t>
            </a:r>
          </a:p>
          <a:p>
            <a:pPr lvl="0"/>
            <a:r>
              <a:rPr lang="en-US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Native or bilingual proficiency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-The person has speaking proficiency equivalent to that of an educated native speaker.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06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Competence 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663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Unexpected positive feedback ____________ motivation.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Feedback should include ________ they can get better.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Negative feedback _____________ intrinsic motivation.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It maybe difficult to notice changes in _____________ level.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Competition ______________ the feeling of competence. 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0" y="1690688"/>
            <a:ext cx="1730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increases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278217" y="2723863"/>
            <a:ext cx="9092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how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4324285" y="3757038"/>
            <a:ext cx="1969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decreases 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6961493" y="4732398"/>
            <a:ext cx="2390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competence 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585145" y="5823388"/>
            <a:ext cx="1969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decreases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700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492" y="0"/>
            <a:ext cx="1335819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Richard Ryan &amp; Edward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Deci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6162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Competence 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663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When an event (</a:t>
            </a:r>
            <a:r>
              <a:rPr lang="en-US" dirty="0" err="1" smtClean="0"/>
              <a:t>ie</a:t>
            </a:r>
            <a:r>
              <a:rPr lang="en-US" dirty="0" smtClean="0"/>
              <a:t> positive feedback) increases; perceived competence, interest and engagement ______________.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When an event (criticism) diminishes; perceived competence, interest and engagement ________________.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need for ____________ fuels persistence, sustained effort and attention and the determination to improve.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291102" y="2115276"/>
            <a:ext cx="15706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increase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611411" y="3516212"/>
            <a:ext cx="16796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decrease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312645" y="4573387"/>
            <a:ext cx="2390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competence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6906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Classroom 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Choose appropriate materials (not too hard, not too easy)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Optimal challenges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Meta-cognitive activities </a:t>
            </a:r>
            <a:r>
              <a:rPr lang="en-US" dirty="0" smtClean="0"/>
              <a:t>(to track progress) 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Reward high level students with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additional responsibilities 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48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Classroom Activities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091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Optimally challenging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Clear, understandable </a:t>
            </a:r>
            <a:r>
              <a:rPr lang="en-US" dirty="0" smtClean="0"/>
              <a:t>goals and objectives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Instructions provide useful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tips</a:t>
            </a:r>
            <a:r>
              <a:rPr lang="en-US" dirty="0" smtClean="0"/>
              <a:t> to improve and succeed. 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Guidance</a:t>
            </a:r>
            <a:r>
              <a:rPr lang="en-US" dirty="0" smtClean="0"/>
              <a:t> during the activity. 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Feedback 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2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Chess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Experiment 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9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02" y="4584382"/>
            <a:ext cx="1895475" cy="1895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927" y="4593907"/>
            <a:ext cx="1876425" cy="1885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402" y="4593907"/>
            <a:ext cx="188595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402" y="4603432"/>
            <a:ext cx="1885950" cy="1895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7877" y="4603432"/>
            <a:ext cx="1895475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7877" y="2426017"/>
            <a:ext cx="1924050" cy="191452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24000" y="1280159"/>
            <a:ext cx="6065520" cy="222980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Chess</a:t>
            </a:r>
            <a:endParaRPr lang="en-US" sz="8800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8174" y="3140630"/>
            <a:ext cx="5357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8"/>
              </a:rPr>
              <a:t>https://www.chesspuzzles.com/checkmate-worksheets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412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962" y="1364306"/>
            <a:ext cx="10515600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1 Move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85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Image result for chessboard pn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4794" r="4785" b="4725"/>
          <a:stretch/>
        </p:blipFill>
        <p:spPr bwMode="auto">
          <a:xfrm>
            <a:off x="0" y="0"/>
            <a:ext cx="6886832" cy="685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hess bdt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323" y="82160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hess blt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95" y="3531254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hess kdt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880" y="82161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hess klt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82" y="6063104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hess n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95" y="1772464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Chess n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95" y="4363265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1610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" y="5219998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Chess qdt6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680" y="3544928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Chess rlt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323" y="6063104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72" y="911609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95" y="911608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227" y="1772464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315" y="911607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545" y="1772464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4" descr="Chess n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315" y="3531255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Chess bdt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95" y="2633320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 descr="Chess blt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875" y="3531253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72" y="5219998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315" y="5266633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872" y="5266633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8" descr="Chess rlt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880" y="6063104"/>
            <a:ext cx="708670" cy="7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51290" y="867861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Rectangle 34"/>
          <p:cNvSpPr/>
          <p:nvPr/>
        </p:nvSpPr>
        <p:spPr>
          <a:xfrm>
            <a:off x="4308025" y="6067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Rectangle 35"/>
          <p:cNvSpPr/>
          <p:nvPr/>
        </p:nvSpPr>
        <p:spPr>
          <a:xfrm>
            <a:off x="4328842" y="5143905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Rectangle 36"/>
          <p:cNvSpPr/>
          <p:nvPr/>
        </p:nvSpPr>
        <p:spPr>
          <a:xfrm>
            <a:off x="4328841" y="4298267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Rectangle 37"/>
          <p:cNvSpPr/>
          <p:nvPr/>
        </p:nvSpPr>
        <p:spPr>
          <a:xfrm>
            <a:off x="4314847" y="3428235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Rectangle 38"/>
          <p:cNvSpPr/>
          <p:nvPr/>
        </p:nvSpPr>
        <p:spPr>
          <a:xfrm>
            <a:off x="4328841" y="2573421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Rectangle 39"/>
          <p:cNvSpPr/>
          <p:nvPr/>
        </p:nvSpPr>
        <p:spPr>
          <a:xfrm>
            <a:off x="4344302" y="1696371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Rectangle 40"/>
          <p:cNvSpPr/>
          <p:nvPr/>
        </p:nvSpPr>
        <p:spPr>
          <a:xfrm>
            <a:off x="4344302" y="835515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Rectangle 41"/>
          <p:cNvSpPr/>
          <p:nvPr/>
        </p:nvSpPr>
        <p:spPr>
          <a:xfrm>
            <a:off x="2604103" y="2567379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Rectangle 42"/>
          <p:cNvSpPr/>
          <p:nvPr/>
        </p:nvSpPr>
        <p:spPr>
          <a:xfrm>
            <a:off x="3453967" y="1742832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Rectangle 43"/>
          <p:cNvSpPr/>
          <p:nvPr/>
        </p:nvSpPr>
        <p:spPr>
          <a:xfrm>
            <a:off x="4340911" y="883117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Rectangle 44"/>
          <p:cNvSpPr/>
          <p:nvPr/>
        </p:nvSpPr>
        <p:spPr>
          <a:xfrm>
            <a:off x="5171582" y="11542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7736696" y="1388939"/>
            <a:ext cx="3485386" cy="14757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White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6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1414 -0.25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Image result for chessboard pn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4794" r="4785" b="4725"/>
          <a:stretch/>
        </p:blipFill>
        <p:spPr bwMode="auto">
          <a:xfrm>
            <a:off x="0" y="0"/>
            <a:ext cx="6886832" cy="685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hess bdt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549" y="180760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hess blt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93" y="261384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hess kdt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6" y="60109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hess klt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21" y="610501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hess n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23" y="350352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Chess n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166" y="345487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319" y="435614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2" y="350352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Chess rdt6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22" y="60109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Chess rlt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072" y="610501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550" y="350352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7" y="435614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93" y="522768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8" descr="Chess rlt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7" y="610501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hess blt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550" y="261384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6" descr="Chess rdt6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57" y="60109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550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84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" y="268838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05" y="261384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7736696" y="1388939"/>
            <a:ext cx="3485386" cy="14757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Black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932" y="5158645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Rectangle 26"/>
          <p:cNvSpPr/>
          <p:nvPr/>
        </p:nvSpPr>
        <p:spPr>
          <a:xfrm>
            <a:off x="860796" y="5138234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Rectangle 27"/>
          <p:cNvSpPr/>
          <p:nvPr/>
        </p:nvSpPr>
        <p:spPr>
          <a:xfrm>
            <a:off x="1728463" y="5158645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Rectangle 29"/>
          <p:cNvSpPr/>
          <p:nvPr/>
        </p:nvSpPr>
        <p:spPr>
          <a:xfrm>
            <a:off x="1710660" y="5994118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Rectangle 30"/>
          <p:cNvSpPr/>
          <p:nvPr/>
        </p:nvSpPr>
        <p:spPr>
          <a:xfrm>
            <a:off x="5214549" y="1738570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Rectangle 31"/>
          <p:cNvSpPr/>
          <p:nvPr/>
        </p:nvSpPr>
        <p:spPr>
          <a:xfrm>
            <a:off x="4303581" y="2567873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Rectangle 32"/>
          <p:cNvSpPr/>
          <p:nvPr/>
        </p:nvSpPr>
        <p:spPr>
          <a:xfrm>
            <a:off x="3453360" y="3428729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Rectangle 33"/>
          <p:cNvSpPr/>
          <p:nvPr/>
        </p:nvSpPr>
        <p:spPr>
          <a:xfrm>
            <a:off x="2603001" y="4309079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Rectangle 34"/>
          <p:cNvSpPr/>
          <p:nvPr/>
        </p:nvSpPr>
        <p:spPr>
          <a:xfrm>
            <a:off x="1771557" y="5131467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Rectangle 35"/>
          <p:cNvSpPr/>
          <p:nvPr/>
        </p:nvSpPr>
        <p:spPr>
          <a:xfrm>
            <a:off x="897019" y="5986028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Rectangle 36"/>
          <p:cNvSpPr/>
          <p:nvPr/>
        </p:nvSpPr>
        <p:spPr>
          <a:xfrm>
            <a:off x="3472459" y="4309079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Rectangle 37"/>
          <p:cNvSpPr/>
          <p:nvPr/>
        </p:nvSpPr>
        <p:spPr>
          <a:xfrm>
            <a:off x="2603000" y="5153899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431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-0.07071 0.246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Image result for chessboard pn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4794" r="4785" b="4725"/>
          <a:stretch/>
        </p:blipFill>
        <p:spPr bwMode="auto">
          <a:xfrm>
            <a:off x="0" y="0"/>
            <a:ext cx="6886832" cy="685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hess bdt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684" y="180973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hess kdt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310" y="7658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hess klt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7" y="612011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Chess nlt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600" y="264443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hess p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6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hess p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7" y="518404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Chess q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815" y="348154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Chess q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136" y="264443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Chess rdt6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3" y="7658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6" descr="Chess rdt6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575" y="2853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8" descr="Chess p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62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Chess p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684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Chess p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9" y="1767318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Chess p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646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 descr="Chess p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464" y="516382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8" descr="Chess rlt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575" y="612011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0" descr="Chess p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16" y="2651678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0" descr="Chess p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70" y="518404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Chess blt6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371" y="609062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Chess bdt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7" y="604687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7736696" y="1388939"/>
            <a:ext cx="3485386" cy="14757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White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464612" y="870380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Rectangle 31"/>
          <p:cNvSpPr/>
          <p:nvPr/>
        </p:nvSpPr>
        <p:spPr>
          <a:xfrm>
            <a:off x="5192885" y="-7155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Rectangle 32"/>
          <p:cNvSpPr/>
          <p:nvPr/>
        </p:nvSpPr>
        <p:spPr>
          <a:xfrm>
            <a:off x="6030136" y="2568931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Rectangle 33"/>
          <p:cNvSpPr/>
          <p:nvPr/>
        </p:nvSpPr>
        <p:spPr>
          <a:xfrm>
            <a:off x="6005985" y="1720801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Rectangle 34"/>
          <p:cNvSpPr/>
          <p:nvPr/>
        </p:nvSpPr>
        <p:spPr>
          <a:xfrm>
            <a:off x="6027304" y="871523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Rectangle 35"/>
          <p:cNvSpPr/>
          <p:nvPr/>
        </p:nvSpPr>
        <p:spPr>
          <a:xfrm>
            <a:off x="6020336" y="12726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Rectangle 36"/>
          <p:cNvSpPr/>
          <p:nvPr/>
        </p:nvSpPr>
        <p:spPr>
          <a:xfrm>
            <a:off x="4336150" y="6027249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Rectangle 37"/>
          <p:cNvSpPr/>
          <p:nvPr/>
        </p:nvSpPr>
        <p:spPr>
          <a:xfrm>
            <a:off x="4365544" y="5184044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Rectangle 38"/>
          <p:cNvSpPr/>
          <p:nvPr/>
        </p:nvSpPr>
        <p:spPr>
          <a:xfrm>
            <a:off x="4336150" y="4294658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Rectangle 39"/>
          <p:cNvSpPr/>
          <p:nvPr/>
        </p:nvSpPr>
        <p:spPr>
          <a:xfrm>
            <a:off x="4346688" y="3435295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Rectangle 40"/>
          <p:cNvSpPr/>
          <p:nvPr/>
        </p:nvSpPr>
        <p:spPr>
          <a:xfrm>
            <a:off x="4336149" y="2565354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Rectangle 41"/>
          <p:cNvSpPr/>
          <p:nvPr/>
        </p:nvSpPr>
        <p:spPr>
          <a:xfrm>
            <a:off x="4323537" y="1731236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Rectangle 42"/>
          <p:cNvSpPr/>
          <p:nvPr/>
        </p:nvSpPr>
        <p:spPr>
          <a:xfrm>
            <a:off x="4332833" y="849203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39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-0.07291 -0.25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6" y="-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Image result for chessboard pn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4794" r="4785" b="4725"/>
          <a:stretch/>
        </p:blipFill>
        <p:spPr bwMode="auto">
          <a:xfrm>
            <a:off x="0" y="0"/>
            <a:ext cx="6886832" cy="685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hess blt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92" y="523434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hess kdt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7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hess klt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46" y="6054206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hess ndt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23" y="41489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Chess nl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321" y="436250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hess pd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2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hess pl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59" y="266002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Chess qd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41" y="7658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Chess qlt6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698" y="3466758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Chess rdt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3" y="7658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Chess rlt6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17" y="610226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6" descr="Chess rdt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48" y="41489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Chess bdt60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93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Chess pd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48" y="183017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Chess pd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6" y="270700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Chess pd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182" y="266002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0" descr="Chess pl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47" y="266002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0" descr="Chess pl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434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 descr="Chess pl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92" y="4377609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0" descr="Chess pl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698" y="523434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Chess blt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747" y="266002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7736696" y="1388939"/>
            <a:ext cx="3485386" cy="14757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White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52969" y="2579630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Rectangle 26"/>
          <p:cNvSpPr/>
          <p:nvPr/>
        </p:nvSpPr>
        <p:spPr>
          <a:xfrm flipH="1">
            <a:off x="6017005" y="1756887"/>
            <a:ext cx="860170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Rectangle 27"/>
          <p:cNvSpPr/>
          <p:nvPr/>
        </p:nvSpPr>
        <p:spPr>
          <a:xfrm>
            <a:off x="6026662" y="854442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Rectangle 28"/>
          <p:cNvSpPr/>
          <p:nvPr/>
        </p:nvSpPr>
        <p:spPr>
          <a:xfrm>
            <a:off x="6026662" y="4910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Rectangle 29"/>
          <p:cNvSpPr/>
          <p:nvPr/>
        </p:nvSpPr>
        <p:spPr>
          <a:xfrm>
            <a:off x="868916" y="5165309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Rectangle 30"/>
          <p:cNvSpPr/>
          <p:nvPr/>
        </p:nvSpPr>
        <p:spPr>
          <a:xfrm>
            <a:off x="1754131" y="4304453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Rectangle 31"/>
          <p:cNvSpPr/>
          <p:nvPr/>
        </p:nvSpPr>
        <p:spPr>
          <a:xfrm>
            <a:off x="2607431" y="3429787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Rectangle 32"/>
          <p:cNvSpPr/>
          <p:nvPr/>
        </p:nvSpPr>
        <p:spPr>
          <a:xfrm>
            <a:off x="3476663" y="2590985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Rectangle 33"/>
          <p:cNvSpPr/>
          <p:nvPr/>
        </p:nvSpPr>
        <p:spPr>
          <a:xfrm>
            <a:off x="4324141" y="1715498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Rectangle 34"/>
          <p:cNvSpPr/>
          <p:nvPr/>
        </p:nvSpPr>
        <p:spPr>
          <a:xfrm>
            <a:off x="5160269" y="862258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Rectangle 35"/>
          <p:cNvSpPr/>
          <p:nvPr/>
        </p:nvSpPr>
        <p:spPr>
          <a:xfrm>
            <a:off x="6031814" y="-10699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Rectangle 36"/>
          <p:cNvSpPr/>
          <p:nvPr/>
        </p:nvSpPr>
        <p:spPr>
          <a:xfrm>
            <a:off x="4317756" y="2579630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  <a:ln>
            <a:solidFill>
              <a:srgbClr val="5AB2D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Rectangle 37"/>
          <p:cNvSpPr/>
          <p:nvPr/>
        </p:nvSpPr>
        <p:spPr>
          <a:xfrm>
            <a:off x="5186577" y="1718574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  <a:ln>
            <a:solidFill>
              <a:srgbClr val="5AB2D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Rectangle 38"/>
          <p:cNvSpPr/>
          <p:nvPr/>
        </p:nvSpPr>
        <p:spPr>
          <a:xfrm>
            <a:off x="6010397" y="859387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  <a:ln>
            <a:solidFill>
              <a:srgbClr val="5AB2D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785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0.00078 -0.111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7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Three Psychological Needs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Competence</a:t>
            </a:r>
          </a:p>
          <a:p>
            <a:pPr marL="0" indent="0" algn="ctr">
              <a:buNone/>
            </a:pPr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Relatedness </a:t>
            </a:r>
          </a:p>
          <a:p>
            <a:pPr marL="0" indent="0" algn="ctr">
              <a:buNone/>
            </a:pPr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Autonomy 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2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962" y="1364306"/>
            <a:ext cx="10515600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2 Moves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1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Image result for chessboard pn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4794" r="4785" b="4725"/>
          <a:stretch/>
        </p:blipFill>
        <p:spPr bwMode="auto">
          <a:xfrm>
            <a:off x="0" y="0"/>
            <a:ext cx="6886832" cy="685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hess bdt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359" y="84823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hess blt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358" y="347499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hess kdt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998" y="84823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hess klt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997" y="6081619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hess p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7" y="89243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hess p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9" y="5208758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Chess q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811" y="2601616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Chess q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7" y="270700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Chess rdt6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" y="84823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Chess rlt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542" y="610363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6" descr="Chess rdt6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813" y="84823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8" descr="Chess p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198" y="176152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Chess p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38" y="89243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Chess p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906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Chess p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812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Chess p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7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" descr="Chess p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30" y="3523048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 descr="Chess p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38" y="521120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0" descr="Chess p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905" y="432958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0" descr="Chess p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810" y="520323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0" descr="Chess p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072" y="520323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0" descr="Chess p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129" y="520323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8" descr="Chess rlt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" y="6094026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 descr="Chess blt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809" y="174702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Chess bdt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68" y="179243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2"/>
          <p:cNvSpPr txBox="1">
            <a:spLocks/>
          </p:cNvSpPr>
          <p:nvPr/>
        </p:nvSpPr>
        <p:spPr>
          <a:xfrm>
            <a:off x="7736696" y="1388939"/>
            <a:ext cx="3485386" cy="14757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White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317912" y="853701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Rectangle 39"/>
          <p:cNvSpPr/>
          <p:nvPr/>
        </p:nvSpPr>
        <p:spPr>
          <a:xfrm>
            <a:off x="5166021" y="-7155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Rectangle 40"/>
          <p:cNvSpPr/>
          <p:nvPr/>
        </p:nvSpPr>
        <p:spPr>
          <a:xfrm>
            <a:off x="5166020" y="843959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Rectangle 41"/>
          <p:cNvSpPr/>
          <p:nvPr/>
        </p:nvSpPr>
        <p:spPr>
          <a:xfrm>
            <a:off x="4324141" y="1715498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Rectangle 42"/>
          <p:cNvSpPr/>
          <p:nvPr/>
        </p:nvSpPr>
        <p:spPr>
          <a:xfrm>
            <a:off x="5160232" y="843018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Rectangle 43"/>
          <p:cNvSpPr/>
          <p:nvPr/>
        </p:nvSpPr>
        <p:spPr>
          <a:xfrm>
            <a:off x="6042969" y="-7021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Rectangle 44"/>
          <p:cNvSpPr/>
          <p:nvPr/>
        </p:nvSpPr>
        <p:spPr>
          <a:xfrm>
            <a:off x="3427688" y="15788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Rectangle 45"/>
          <p:cNvSpPr/>
          <p:nvPr/>
        </p:nvSpPr>
        <p:spPr>
          <a:xfrm>
            <a:off x="4310705" y="0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Rectangle 46"/>
          <p:cNvSpPr/>
          <p:nvPr/>
        </p:nvSpPr>
        <p:spPr>
          <a:xfrm>
            <a:off x="5180445" y="-11388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Rectangle 47"/>
          <p:cNvSpPr/>
          <p:nvPr/>
        </p:nvSpPr>
        <p:spPr>
          <a:xfrm>
            <a:off x="6026662" y="-21130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430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13789 -0.25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00143 0.1229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0.00091 -0.8782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Image result for chessboard pn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4794" r="4785" b="4725"/>
          <a:stretch/>
        </p:blipFill>
        <p:spPr bwMode="auto">
          <a:xfrm>
            <a:off x="0" y="0"/>
            <a:ext cx="6886832" cy="685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hess bdt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204" y="436920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hess blt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04" y="606335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hess kdt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258" y="84823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hess klt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44" y="607219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hess n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95" y="177358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Chess n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06" y="436920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3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2" y="5208758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Chess qdt6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509" y="2601616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Chess qlt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45" y="436920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Chess rdt6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3" y="84823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Chess rlt60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855" y="607356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6" descr="Chess rdt6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554" y="84823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11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081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95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46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7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11" y="5186488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05" y="5208758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95" y="5205708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414" y="520323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8" descr="Chess rlt60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3" y="606335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7736696" y="1388939"/>
            <a:ext cx="3485386" cy="14757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Black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flipH="1">
            <a:off x="2591261" y="5994315"/>
            <a:ext cx="860170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Rectangle 27"/>
          <p:cNvSpPr/>
          <p:nvPr/>
        </p:nvSpPr>
        <p:spPr>
          <a:xfrm flipH="1">
            <a:off x="3443416" y="6000921"/>
            <a:ext cx="860170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Rectangle 28"/>
          <p:cNvSpPr/>
          <p:nvPr/>
        </p:nvSpPr>
        <p:spPr>
          <a:xfrm flipH="1">
            <a:off x="4337818" y="5997144"/>
            <a:ext cx="860170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Rectangle 29"/>
          <p:cNvSpPr/>
          <p:nvPr/>
        </p:nvSpPr>
        <p:spPr>
          <a:xfrm flipH="1">
            <a:off x="5176058" y="6037267"/>
            <a:ext cx="860170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Rectangle 30"/>
          <p:cNvSpPr/>
          <p:nvPr/>
        </p:nvSpPr>
        <p:spPr>
          <a:xfrm flipH="1">
            <a:off x="6042692" y="5994315"/>
            <a:ext cx="860170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Rectangle 31"/>
          <p:cNvSpPr/>
          <p:nvPr/>
        </p:nvSpPr>
        <p:spPr>
          <a:xfrm>
            <a:off x="3451542" y="6000921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Rectangle 32"/>
          <p:cNvSpPr/>
          <p:nvPr/>
        </p:nvSpPr>
        <p:spPr>
          <a:xfrm>
            <a:off x="4325119" y="6000921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Rectangle 33"/>
          <p:cNvSpPr/>
          <p:nvPr/>
        </p:nvSpPr>
        <p:spPr>
          <a:xfrm>
            <a:off x="4390504" y="6019005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Rectangle 34"/>
          <p:cNvSpPr/>
          <p:nvPr/>
        </p:nvSpPr>
        <p:spPr>
          <a:xfrm>
            <a:off x="5184468" y="6010682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Rectangle 35"/>
          <p:cNvSpPr/>
          <p:nvPr/>
        </p:nvSpPr>
        <p:spPr>
          <a:xfrm>
            <a:off x="6036228" y="4308228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Rectangle 36"/>
          <p:cNvSpPr/>
          <p:nvPr/>
        </p:nvSpPr>
        <p:spPr>
          <a:xfrm>
            <a:off x="5162760" y="5169084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Rectangle 37"/>
          <p:cNvSpPr/>
          <p:nvPr/>
        </p:nvSpPr>
        <p:spPr>
          <a:xfrm>
            <a:off x="4326244" y="6014214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Rectangle 39"/>
          <p:cNvSpPr/>
          <p:nvPr/>
        </p:nvSpPr>
        <p:spPr>
          <a:xfrm>
            <a:off x="6030675" y="6029940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538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7722 0.5143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67" y="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0.07305 0.2467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-0.0056 0.8731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4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7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Image result for chessboard pn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4794" r="4785" b="4725"/>
          <a:stretch/>
        </p:blipFill>
        <p:spPr bwMode="auto">
          <a:xfrm>
            <a:off x="0" y="0"/>
            <a:ext cx="6886832" cy="685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hess bdt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278" y="6834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hess blt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277" y="346396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hess kdt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7" y="6834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hess klt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186" y="613521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hess n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23" y="6834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Chess n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409" y="2605016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" y="85948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679" y="349813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Chess qdt6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376" y="6834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Chess qlt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6" y="2605016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Chess rdt6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" y="6834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Chess rlt60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598" y="613521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6" descr="Chess rdt6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597" y="6834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63" y="85948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214" y="85948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348" y="85948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93" y="85948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599" y="1786236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597" y="349813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Chess blt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476" y="349813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" y="5232199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58" y="5232199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80" y="519664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91" y="521003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6" y="5232199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8" descr="Chess rlt60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8" y="607230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6" descr="Chess n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21" y="607230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Chess bdt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44" y="1786236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Chess n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467" y="88067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7736696" y="1388939"/>
            <a:ext cx="3485386" cy="14757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White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38398" y="1717201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Rectangle 34"/>
          <p:cNvSpPr/>
          <p:nvPr/>
        </p:nvSpPr>
        <p:spPr>
          <a:xfrm>
            <a:off x="6046700" y="839130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Rectangle 35"/>
          <p:cNvSpPr/>
          <p:nvPr/>
        </p:nvSpPr>
        <p:spPr>
          <a:xfrm>
            <a:off x="6026662" y="19819"/>
            <a:ext cx="856735" cy="860856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Rectangle 36"/>
          <p:cNvSpPr/>
          <p:nvPr/>
        </p:nvSpPr>
        <p:spPr>
          <a:xfrm>
            <a:off x="1734980" y="3463961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Rectangle 37"/>
          <p:cNvSpPr/>
          <p:nvPr/>
        </p:nvSpPr>
        <p:spPr>
          <a:xfrm>
            <a:off x="2585372" y="2578057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Rectangle 38"/>
          <p:cNvSpPr/>
          <p:nvPr/>
        </p:nvSpPr>
        <p:spPr>
          <a:xfrm>
            <a:off x="3454521" y="1717201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Rectangle 39"/>
          <p:cNvSpPr/>
          <p:nvPr/>
        </p:nvSpPr>
        <p:spPr>
          <a:xfrm>
            <a:off x="4315500" y="854770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Rectangle 40"/>
          <p:cNvSpPr/>
          <p:nvPr/>
        </p:nvSpPr>
        <p:spPr>
          <a:xfrm>
            <a:off x="5173617" y="0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Rectangle 41"/>
          <p:cNvSpPr/>
          <p:nvPr/>
        </p:nvSpPr>
        <p:spPr>
          <a:xfrm>
            <a:off x="3448942" y="2578057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Rectangle 42"/>
          <p:cNvSpPr/>
          <p:nvPr/>
        </p:nvSpPr>
        <p:spPr>
          <a:xfrm>
            <a:off x="4329199" y="1729893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Rectangle 43"/>
          <p:cNvSpPr/>
          <p:nvPr/>
        </p:nvSpPr>
        <p:spPr>
          <a:xfrm>
            <a:off x="5178228" y="864946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Rectangle 44"/>
          <p:cNvSpPr/>
          <p:nvPr/>
        </p:nvSpPr>
        <p:spPr>
          <a:xfrm>
            <a:off x="6026662" y="67816"/>
            <a:ext cx="856735" cy="860856"/>
          </a:xfrm>
          <a:prstGeom prst="rect">
            <a:avLst/>
          </a:prstGeom>
          <a:solidFill>
            <a:schemeClr val="accent4">
              <a:alpha val="22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Rectangle 45"/>
          <p:cNvSpPr/>
          <p:nvPr/>
        </p:nvSpPr>
        <p:spPr>
          <a:xfrm>
            <a:off x="5178228" y="2578057"/>
            <a:ext cx="856735" cy="860856"/>
          </a:xfrm>
          <a:prstGeom prst="rect">
            <a:avLst/>
          </a:prstGeom>
          <a:solidFill>
            <a:srgbClr val="7030A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Rectangle 46"/>
          <p:cNvSpPr/>
          <p:nvPr/>
        </p:nvSpPr>
        <p:spPr>
          <a:xfrm>
            <a:off x="5189555" y="1726595"/>
            <a:ext cx="856735" cy="860856"/>
          </a:xfrm>
          <a:prstGeom prst="rect">
            <a:avLst/>
          </a:prstGeom>
          <a:solidFill>
            <a:srgbClr val="7030A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Rectangle 47"/>
          <p:cNvSpPr/>
          <p:nvPr/>
        </p:nvSpPr>
        <p:spPr>
          <a:xfrm>
            <a:off x="5199276" y="846951"/>
            <a:ext cx="856735" cy="860856"/>
          </a:xfrm>
          <a:prstGeom prst="rect">
            <a:avLst/>
          </a:prstGeom>
          <a:solidFill>
            <a:srgbClr val="7030A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Rectangle 48"/>
          <p:cNvSpPr/>
          <p:nvPr/>
        </p:nvSpPr>
        <p:spPr>
          <a:xfrm>
            <a:off x="6058436" y="880675"/>
            <a:ext cx="856735" cy="860856"/>
          </a:xfrm>
          <a:prstGeom prst="rect">
            <a:avLst/>
          </a:prstGeom>
          <a:solidFill>
            <a:srgbClr val="7030A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65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00312 -0.1224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0737 0.1319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0737 -0.1305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75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2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Image result for chessboard pn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4794" r="4785" b="4725"/>
          <a:stretch/>
        </p:blipFill>
        <p:spPr bwMode="auto">
          <a:xfrm>
            <a:off x="0" y="0"/>
            <a:ext cx="6886832" cy="685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hess blt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22" y="608381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hess kdt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5" y="10256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hess klt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359" y="613521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hess ndt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64" y="6834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Chess nl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815" y="353810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hess pd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12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hess pl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4" y="523548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Chess qd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39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Chess qlt6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5" y="436441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Chess rdt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5" y="6834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Chess rlt6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4" y="608381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Chess bdt60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798" y="1765406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6" descr="Chess rdt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723" y="6834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Chess pd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7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Chess pd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5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Chess pd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6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" descr="Chess pd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598" y="1765406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 descr="Chess pl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6" y="523548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0" descr="Chess pl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23" y="523548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0" descr="Chess pl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433" y="352590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0" descr="Chess pl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5" y="523548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8" descr="Chess rlt6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405" y="352590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ontent Placeholder 2"/>
          <p:cNvSpPr txBox="1">
            <a:spLocks/>
          </p:cNvSpPr>
          <p:nvPr/>
        </p:nvSpPr>
        <p:spPr>
          <a:xfrm>
            <a:off x="7736696" y="1388939"/>
            <a:ext cx="3485386" cy="14757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White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" name="Picture 30" descr="Chess pl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911" y="523548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Chess pl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596" y="523548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8" descr="Chess pd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722" y="1765406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868706" y="4323441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Rectangle 33"/>
          <p:cNvSpPr/>
          <p:nvPr/>
        </p:nvSpPr>
        <p:spPr>
          <a:xfrm>
            <a:off x="1719098" y="3437537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Rectangle 34"/>
          <p:cNvSpPr/>
          <p:nvPr/>
        </p:nvSpPr>
        <p:spPr>
          <a:xfrm>
            <a:off x="2588247" y="2576681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Rectangle 35"/>
          <p:cNvSpPr/>
          <p:nvPr/>
        </p:nvSpPr>
        <p:spPr>
          <a:xfrm>
            <a:off x="3449226" y="1714250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Rectangle 36"/>
          <p:cNvSpPr/>
          <p:nvPr/>
        </p:nvSpPr>
        <p:spPr>
          <a:xfrm>
            <a:off x="4307343" y="859480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Rectangle 37"/>
          <p:cNvSpPr/>
          <p:nvPr/>
        </p:nvSpPr>
        <p:spPr>
          <a:xfrm>
            <a:off x="5168383" y="33525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Rectangle 38"/>
          <p:cNvSpPr/>
          <p:nvPr/>
        </p:nvSpPr>
        <p:spPr>
          <a:xfrm>
            <a:off x="5186233" y="1714250"/>
            <a:ext cx="856735" cy="860856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Rectangle 39"/>
          <p:cNvSpPr/>
          <p:nvPr/>
        </p:nvSpPr>
        <p:spPr>
          <a:xfrm>
            <a:off x="6032249" y="14643"/>
            <a:ext cx="856735" cy="860856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Rectangle 40"/>
          <p:cNvSpPr/>
          <p:nvPr/>
        </p:nvSpPr>
        <p:spPr>
          <a:xfrm>
            <a:off x="6025118" y="3427668"/>
            <a:ext cx="856735" cy="860856"/>
          </a:xfrm>
          <a:prstGeom prst="rect">
            <a:avLst/>
          </a:prstGeom>
          <a:solidFill>
            <a:srgbClr val="7030A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Rectangle 41"/>
          <p:cNvSpPr/>
          <p:nvPr/>
        </p:nvSpPr>
        <p:spPr>
          <a:xfrm>
            <a:off x="6037473" y="2555068"/>
            <a:ext cx="856735" cy="860856"/>
          </a:xfrm>
          <a:prstGeom prst="rect">
            <a:avLst/>
          </a:prstGeom>
          <a:solidFill>
            <a:srgbClr val="7030A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Rectangle 42"/>
          <p:cNvSpPr/>
          <p:nvPr/>
        </p:nvSpPr>
        <p:spPr>
          <a:xfrm>
            <a:off x="6057977" y="1736468"/>
            <a:ext cx="856735" cy="860856"/>
          </a:xfrm>
          <a:prstGeom prst="rect">
            <a:avLst/>
          </a:prstGeom>
          <a:solidFill>
            <a:srgbClr val="7030A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Rectangle 43"/>
          <p:cNvSpPr/>
          <p:nvPr/>
        </p:nvSpPr>
        <p:spPr>
          <a:xfrm>
            <a:off x="6013942" y="847522"/>
            <a:ext cx="856735" cy="860856"/>
          </a:xfrm>
          <a:prstGeom prst="rect">
            <a:avLst/>
          </a:prstGeom>
          <a:solidFill>
            <a:srgbClr val="7030A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Rectangle 44"/>
          <p:cNvSpPr/>
          <p:nvPr/>
        </p:nvSpPr>
        <p:spPr>
          <a:xfrm>
            <a:off x="6042968" y="-20655"/>
            <a:ext cx="856735" cy="860856"/>
          </a:xfrm>
          <a:prstGeom prst="rect">
            <a:avLst/>
          </a:prstGeom>
          <a:solidFill>
            <a:srgbClr val="7030A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697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07136 -0.26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07279 0.1203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6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1094 0.0018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7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962" y="1364306"/>
            <a:ext cx="10515600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3 Moves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9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Image result for chessboard pn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4794" r="4785" b="4725"/>
          <a:stretch/>
        </p:blipFill>
        <p:spPr bwMode="auto">
          <a:xfrm>
            <a:off x="0" y="0"/>
            <a:ext cx="6886832" cy="685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hess bdt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386" y="9443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hess blt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55" y="3474358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hess kdt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266" y="77958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hess klt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509" y="609126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hess n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386" y="1784396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Chess n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394" y="261427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052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Chess qdt6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37" y="10983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Chess qlt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444" y="6093238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Chess rdt6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" y="6834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Chess rlt60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272" y="6093238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6" descr="Chess rdt6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391" y="9443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35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258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894" y="91165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245" y="91500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Chess n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36" y="2637013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Chess bdt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56" y="262937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75" y="2637013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Chess n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386" y="4383083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96" y="520052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55" y="520052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35" y="4383083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510" y="355707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391" y="520052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11" y="520052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8" descr="Chess rlt60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" y="610226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7736696" y="1388939"/>
            <a:ext cx="3485386" cy="14757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White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26662" y="-688"/>
            <a:ext cx="856735" cy="860856"/>
          </a:xfrm>
          <a:prstGeom prst="rect">
            <a:avLst/>
          </a:prstGeom>
          <a:solidFill>
            <a:srgbClr val="7030A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Rectangle 32"/>
          <p:cNvSpPr/>
          <p:nvPr/>
        </p:nvSpPr>
        <p:spPr>
          <a:xfrm>
            <a:off x="5150051" y="-21268"/>
            <a:ext cx="856735" cy="860856"/>
          </a:xfrm>
          <a:prstGeom prst="rect">
            <a:avLst/>
          </a:prstGeom>
          <a:solidFill>
            <a:srgbClr val="7030A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Rectangle 33"/>
          <p:cNvSpPr/>
          <p:nvPr/>
        </p:nvSpPr>
        <p:spPr>
          <a:xfrm>
            <a:off x="6024257" y="2568587"/>
            <a:ext cx="856735" cy="860856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Rectangle 34"/>
          <p:cNvSpPr/>
          <p:nvPr/>
        </p:nvSpPr>
        <p:spPr>
          <a:xfrm>
            <a:off x="6024256" y="1717694"/>
            <a:ext cx="856735" cy="860856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Rectangle 35"/>
          <p:cNvSpPr/>
          <p:nvPr/>
        </p:nvSpPr>
        <p:spPr>
          <a:xfrm>
            <a:off x="6031814" y="837822"/>
            <a:ext cx="856735" cy="860856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Rectangle 36"/>
          <p:cNvSpPr/>
          <p:nvPr/>
        </p:nvSpPr>
        <p:spPr>
          <a:xfrm>
            <a:off x="6009402" y="18328"/>
            <a:ext cx="856735" cy="860856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Rectangle 37"/>
          <p:cNvSpPr/>
          <p:nvPr/>
        </p:nvSpPr>
        <p:spPr>
          <a:xfrm>
            <a:off x="5176798" y="8820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Rectangle 38"/>
          <p:cNvSpPr/>
          <p:nvPr/>
        </p:nvSpPr>
        <p:spPr>
          <a:xfrm>
            <a:off x="6024945" y="-11861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552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00195 -0.881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4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111E-6 L 0.072 0.006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0.2845 -0.5011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18 -0.0044 L -4.375E-6 -1.48148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45 -0.50115 L 0.28281 -0.756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277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37" grpId="1" animBg="1"/>
      <p:bldP spid="38" grpId="0" animBg="1"/>
      <p:bldP spid="3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Image result for chessboard pn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4794" r="4785" b="4725"/>
          <a:stretch/>
        </p:blipFill>
        <p:spPr bwMode="auto">
          <a:xfrm>
            <a:off x="0" y="0"/>
            <a:ext cx="6886832" cy="685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hess bdt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" y="2634433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hess blt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68" y="4356276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hess kdt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68" y="60109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hess klt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357" y="6086556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hess n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113" y="3472350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Chess n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665" y="520875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6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" y="520875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Chess qdt6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114" y="179812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Chess qlt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742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Chess rdt6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" y="60109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Chess rlt60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486" y="607892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6" descr="Chess rdt6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634433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87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38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762" y="93941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696" y="181674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764" y="181460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099" y="520875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082" y="520875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065" y="520875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8" descr="Chess rlt60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" y="608523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7736696" y="1388939"/>
            <a:ext cx="3485386" cy="14757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Black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48692" y="5152237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Rectangle 26"/>
          <p:cNvSpPr/>
          <p:nvPr/>
        </p:nvSpPr>
        <p:spPr>
          <a:xfrm>
            <a:off x="4301992" y="5152237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Rectangle 27"/>
          <p:cNvSpPr/>
          <p:nvPr/>
        </p:nvSpPr>
        <p:spPr>
          <a:xfrm>
            <a:off x="5183764" y="5139722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Rectangle 28"/>
          <p:cNvSpPr/>
          <p:nvPr/>
        </p:nvSpPr>
        <p:spPr>
          <a:xfrm>
            <a:off x="5221330" y="5988063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Rectangle 30"/>
          <p:cNvSpPr/>
          <p:nvPr/>
        </p:nvSpPr>
        <p:spPr>
          <a:xfrm>
            <a:off x="6044381" y="5152237"/>
            <a:ext cx="856735" cy="860856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Rectangle 31"/>
          <p:cNvSpPr/>
          <p:nvPr/>
        </p:nvSpPr>
        <p:spPr>
          <a:xfrm>
            <a:off x="6044381" y="6004977"/>
            <a:ext cx="856735" cy="860856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Rectangle 32"/>
          <p:cNvSpPr/>
          <p:nvPr/>
        </p:nvSpPr>
        <p:spPr>
          <a:xfrm>
            <a:off x="5204766" y="4286982"/>
            <a:ext cx="856735" cy="860856"/>
          </a:xfrm>
          <a:prstGeom prst="rect">
            <a:avLst/>
          </a:prstGeom>
          <a:solidFill>
            <a:srgbClr val="00B0F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Rectangle 33"/>
          <p:cNvSpPr/>
          <p:nvPr/>
        </p:nvSpPr>
        <p:spPr>
          <a:xfrm>
            <a:off x="6044380" y="2585901"/>
            <a:ext cx="856735" cy="860856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Rectangle 34"/>
          <p:cNvSpPr/>
          <p:nvPr/>
        </p:nvSpPr>
        <p:spPr>
          <a:xfrm>
            <a:off x="6032345" y="3413611"/>
            <a:ext cx="856735" cy="860856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Rectangle 35"/>
          <p:cNvSpPr/>
          <p:nvPr/>
        </p:nvSpPr>
        <p:spPr>
          <a:xfrm>
            <a:off x="5990878" y="4299497"/>
            <a:ext cx="856735" cy="860856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Rectangle 36"/>
          <p:cNvSpPr/>
          <p:nvPr/>
        </p:nvSpPr>
        <p:spPr>
          <a:xfrm>
            <a:off x="6010487" y="5144121"/>
            <a:ext cx="856735" cy="860856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Rectangle 37"/>
          <p:cNvSpPr/>
          <p:nvPr/>
        </p:nvSpPr>
        <p:spPr>
          <a:xfrm>
            <a:off x="6044379" y="6026979"/>
            <a:ext cx="856735" cy="860856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243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07109 0.25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0.06888 -0.0002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28515 0.5076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58" y="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88 -0.00024 L 0.07149 -0.1224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14453 0.0064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7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Image result for chessboard pn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4794" r="4785" b="4725"/>
          <a:stretch/>
        </p:blipFill>
        <p:spPr bwMode="auto">
          <a:xfrm>
            <a:off x="0" y="0"/>
            <a:ext cx="6886832" cy="685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hess bdt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02" y="5324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hess blt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639" y="6014993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hess kdt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45" y="6834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hess klt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43" y="613521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hess n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95" y="6834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Chess n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494" y="610559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2" y="93332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99" y="176946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Chess qdt6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88" y="6834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Chess qlt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6" y="270700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Chess rdt6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2" y="6834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Chess rlt60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702" y="611489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6" descr="Chess rdt6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6" y="6834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Chess nd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180" y="6834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hess bdt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27" y="5324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94" y="93332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44" y="354059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71" y="93332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232" y="93332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Chess pd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5" y="176946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1" y="522523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22" y="522523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26" y="522523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540" y="522523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98" y="522523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703" y="522523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0" descr="Chess p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695" y="349790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Chess blt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310" y="612177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6" descr="Chess n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97" y="610559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8" descr="Chess rlt60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1" y="6090209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7736696" y="1388939"/>
            <a:ext cx="3485386" cy="14757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White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4" name="Picture 26" descr="Chess n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716" y="5324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27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0.00026 -0.124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38778E-17 L 0.00156 0.12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21055 -0.008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1206 L 0.07018 0.120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12431 L 0.07435 -0.249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Image result for chessboard pn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4794" r="4785" b="4725"/>
          <a:stretch/>
        </p:blipFill>
        <p:spPr bwMode="auto">
          <a:xfrm>
            <a:off x="0" y="0"/>
            <a:ext cx="6886832" cy="685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hess blt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283" y="3466019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Chess kdt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359" y="93332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Chess klt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359" y="6025928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Chess ndt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676" y="1798294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Chess nl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2" y="350489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Chess p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2" y="519228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Chess qlt6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5" y="2657573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Chess r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675" y="3511763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Chess bdt6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02" y="5324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Chess ndt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95" y="6834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Chess pdt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2" y="93332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2" descr="Chess qdt6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88" y="6834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6" descr="Chess rdt60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2" y="6834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6" descr="Chess rdt60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6" y="6834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hess bdt6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27" y="53245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Chess pdt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94" y="933321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8" descr="Chess pdt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350" y="2589126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8" descr="Chess pdt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042" y="1740629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8" descr="Chess pdt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5" y="958336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0" descr="Chess p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94" y="519228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0" descr="Chess p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27" y="519228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6" descr="Chess nlt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1" y="519228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 descr="Chess blt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350" y="4362957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0" descr="Chess p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359" y="519228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Chess plt6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237" y="519228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8" descr="Chess rlt6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9" y="6102262"/>
            <a:ext cx="722785" cy="7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7736696" y="1388939"/>
            <a:ext cx="3485386" cy="14757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White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9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00481 -0.128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0.0724 0.1229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1418 -0.003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 0.12291 L 2.70833E-6 -3.33333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0.21511 -0.377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-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11" y="365125"/>
            <a:ext cx="9060378" cy="6028173"/>
          </a:xfrm>
        </p:spPr>
      </p:pic>
    </p:spTree>
    <p:extLst>
      <p:ext uri="{BB962C8B-B14F-4D97-AF65-F5344CB8AC3E}">
        <p14:creationId xmlns:p14="http://schemas.microsoft.com/office/powerpoint/2010/main" val="8142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Session I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377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Questionnaire – number of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years</a:t>
            </a:r>
            <a:r>
              <a:rPr lang="en-US" dirty="0" smtClean="0"/>
              <a:t> playing chess, amount of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enjoyment</a:t>
            </a:r>
            <a:r>
              <a:rPr lang="en-US" dirty="0" smtClean="0"/>
              <a:t> from playing </a:t>
            </a:r>
          </a:p>
          <a:p>
            <a:endParaRPr lang="en-US" dirty="0" smtClean="0"/>
          </a:p>
          <a:p>
            <a:r>
              <a:rPr lang="en-US" dirty="0" smtClean="0"/>
              <a:t>Experimenter left the room for 10 minutes – free time</a:t>
            </a:r>
          </a:p>
          <a:p>
            <a:endParaRPr lang="en-US" dirty="0"/>
          </a:p>
          <a:p>
            <a:r>
              <a:rPr lang="en-US" dirty="0" smtClean="0"/>
              <a:t>In the room – chess-problems, magazines, coffee</a:t>
            </a:r>
          </a:p>
          <a:p>
            <a:endParaRPr lang="en-US" dirty="0"/>
          </a:p>
          <a:p>
            <a:r>
              <a:rPr lang="en-US" dirty="0" smtClean="0"/>
              <a:t>Measured the time spent on chess problems</a:t>
            </a:r>
          </a:p>
          <a:p>
            <a:endParaRPr lang="en-US" dirty="0"/>
          </a:p>
          <a:p>
            <a:r>
              <a:rPr lang="en-US" dirty="0" smtClean="0"/>
              <a:t>Experimenter returned offered one group a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monetary reward </a:t>
            </a:r>
          </a:p>
          <a:p>
            <a:pPr lvl="1"/>
            <a:r>
              <a:rPr lang="en-US" dirty="0" smtClean="0"/>
              <a:t>Only this session</a:t>
            </a:r>
          </a:p>
          <a:p>
            <a:pPr lvl="1"/>
            <a:r>
              <a:rPr lang="en-US" dirty="0" smtClean="0"/>
              <a:t>Not in later sessions </a:t>
            </a:r>
          </a:p>
          <a:p>
            <a:r>
              <a:rPr lang="en-US" dirty="0" smtClean="0"/>
              <a:t>The control group was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not offered a monetary reward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13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Session II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3775"/>
          </a:xfrm>
        </p:spPr>
        <p:txBody>
          <a:bodyPr>
            <a:normAutofit/>
          </a:bodyPr>
          <a:lstStyle/>
          <a:p>
            <a:r>
              <a:rPr lang="en-US" dirty="0" smtClean="0"/>
              <a:t>Filler task</a:t>
            </a:r>
          </a:p>
          <a:p>
            <a:endParaRPr lang="en-US" dirty="0"/>
          </a:p>
          <a:p>
            <a:r>
              <a:rPr lang="en-US" dirty="0" smtClean="0"/>
              <a:t>Experimenter left the room for 10 minutes</a:t>
            </a:r>
          </a:p>
          <a:p>
            <a:pPr lvl="1"/>
            <a:r>
              <a:rPr lang="en-US" dirty="0" smtClean="0"/>
              <a:t>Reminded the group there is no monetary reward</a:t>
            </a:r>
          </a:p>
          <a:p>
            <a:endParaRPr lang="en-US" dirty="0"/>
          </a:p>
          <a:p>
            <a:r>
              <a:rPr lang="en-US" dirty="0" smtClean="0"/>
              <a:t>Measured how long they worked on the chess problems 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386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Results 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3775"/>
          </a:xfrm>
        </p:spPr>
        <p:txBody>
          <a:bodyPr>
            <a:normAutofit/>
          </a:bodyPr>
          <a:lstStyle/>
          <a:p>
            <a:r>
              <a:rPr lang="en-US" dirty="0" smtClean="0"/>
              <a:t>After each session, they completed a questionnaire about how they feel about the task. </a:t>
            </a:r>
          </a:p>
          <a:p>
            <a:pPr lvl="1"/>
            <a:r>
              <a:rPr lang="en-US" dirty="0" smtClean="0"/>
              <a:t>Both said it was interesting </a:t>
            </a:r>
          </a:p>
          <a:p>
            <a:pPr lvl="1"/>
            <a:endParaRPr lang="en-US" dirty="0"/>
          </a:p>
          <a:p>
            <a:r>
              <a:rPr lang="en-US" dirty="0" smtClean="0"/>
              <a:t>Time spent on the task</a:t>
            </a:r>
          </a:p>
          <a:p>
            <a:pPr lvl="1"/>
            <a:r>
              <a:rPr lang="en-US" dirty="0" smtClean="0"/>
              <a:t>Experimental drop had significant drop off </a:t>
            </a:r>
          </a:p>
          <a:p>
            <a:pPr lvl="1"/>
            <a:r>
              <a:rPr lang="en-US" dirty="0" smtClean="0"/>
              <a:t>Control group not as large of a drop off </a:t>
            </a:r>
          </a:p>
        </p:txBody>
      </p:sp>
    </p:spTree>
    <p:extLst>
      <p:ext uri="{BB962C8B-B14F-4D97-AF65-F5344CB8AC3E}">
        <p14:creationId xmlns:p14="http://schemas.microsoft.com/office/powerpoint/2010/main" val="19458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Memorizing Chess Boards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3775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Pros vs Armatures </a:t>
            </a:r>
          </a:p>
          <a:p>
            <a:endParaRPr lang="en-US" dirty="0"/>
          </a:p>
          <a:p>
            <a:r>
              <a:rPr lang="en-US" dirty="0" smtClean="0"/>
              <a:t>Quickly shown a board and asked to remember pieces</a:t>
            </a:r>
          </a:p>
          <a:p>
            <a:endParaRPr lang="en-US" dirty="0"/>
          </a:p>
          <a:p>
            <a:r>
              <a:rPr lang="en-US" dirty="0" smtClean="0"/>
              <a:t>Take board away and have students replicate it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9962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Memorizing Chess Boards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3775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Professional did better (common arrangements)</a:t>
            </a:r>
          </a:p>
          <a:p>
            <a:endParaRPr lang="en-US" dirty="0"/>
          </a:p>
          <a:p>
            <a:r>
              <a:rPr lang="en-US" dirty="0" smtClean="0"/>
              <a:t>Did just as poorly with random boards. </a:t>
            </a:r>
          </a:p>
        </p:txBody>
      </p:sp>
    </p:spTree>
    <p:extLst>
      <p:ext uri="{BB962C8B-B14F-4D97-AF65-F5344CB8AC3E}">
        <p14:creationId xmlns:p14="http://schemas.microsoft.com/office/powerpoint/2010/main" val="356874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Competence 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Seek to control the outcome and experience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mastery</a:t>
            </a:r>
          </a:p>
          <a:p>
            <a:pPr marL="0" indent="0" algn="ctr">
              <a:buNone/>
            </a:pPr>
            <a:r>
              <a:rPr lang="en-US" dirty="0" smtClean="0"/>
              <a:t>(Self efficacy)</a:t>
            </a:r>
          </a:p>
          <a:p>
            <a:pPr marL="0" indent="0" algn="ctr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515" y="3085563"/>
            <a:ext cx="2966434" cy="296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2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Relatedness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Will to interact with, be connected to, and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experience caring </a:t>
            </a:r>
            <a:r>
              <a:rPr lang="en-US" dirty="0" smtClean="0"/>
              <a:t>for others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856" r="918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61" y="3153665"/>
            <a:ext cx="7984901" cy="370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9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Autonomy 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Desire to be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causal agents of one’s own life </a:t>
            </a:r>
            <a:r>
              <a:rPr lang="en-US" dirty="0" smtClean="0"/>
              <a:t>and act in harmony with one’s integrated self. </a:t>
            </a:r>
          </a:p>
          <a:p>
            <a:pPr marL="0" indent="0" algn="ctr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00" b="96000" l="72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3001963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7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288">
                        <a14:foregroundMark x1="18151" y1="95318" x2="80993" y2="93071"/>
                        <a14:foregroundMark x1="24658" y1="81273" x2="14726" y2="96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66" y="365125"/>
            <a:ext cx="6757934" cy="6179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Three Psychological Needs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Competence</a:t>
            </a:r>
          </a:p>
          <a:p>
            <a:pPr marL="0" indent="0">
              <a:buNone/>
            </a:pPr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Relatedness </a:t>
            </a:r>
          </a:p>
          <a:p>
            <a:pPr marL="0" indent="0">
              <a:buNone/>
            </a:pPr>
            <a:r>
              <a:rPr lang="en-US" sz="7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Autonomy </a:t>
            </a:r>
            <a:endParaRPr lang="en-US" sz="7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73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</TotalTime>
  <Words>675</Words>
  <Application>Microsoft Office PowerPoint</Application>
  <PresentationFormat>Widescreen</PresentationFormat>
  <Paragraphs>156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맑은 고딕</vt:lpstr>
      <vt:lpstr>Aharoni</vt:lpstr>
      <vt:lpstr>Algerian</vt:lpstr>
      <vt:lpstr>Arial</vt:lpstr>
      <vt:lpstr>Calibri</vt:lpstr>
      <vt:lpstr>Calibri Light</vt:lpstr>
      <vt:lpstr>Office Theme</vt:lpstr>
      <vt:lpstr>Self Determination Theory</vt:lpstr>
      <vt:lpstr>Self Determination Theory (SDT)</vt:lpstr>
      <vt:lpstr>Richard Ryan &amp; Edward Deci </vt:lpstr>
      <vt:lpstr>Three Psychological Needs</vt:lpstr>
      <vt:lpstr>PowerPoint Presentation</vt:lpstr>
      <vt:lpstr>Competence </vt:lpstr>
      <vt:lpstr>Relatedness</vt:lpstr>
      <vt:lpstr>Autonomy </vt:lpstr>
      <vt:lpstr>Three Psychological Needs</vt:lpstr>
      <vt:lpstr>Applications </vt:lpstr>
      <vt:lpstr>Where do you think SDT has been applied? </vt:lpstr>
      <vt:lpstr>Education</vt:lpstr>
      <vt:lpstr>Counseling &amp; Psychotherapy </vt:lpstr>
      <vt:lpstr>Goals </vt:lpstr>
      <vt:lpstr>Health </vt:lpstr>
      <vt:lpstr>Parenting</vt:lpstr>
      <vt:lpstr>Physical Education </vt:lpstr>
      <vt:lpstr>Psychopathology  </vt:lpstr>
      <vt:lpstr>Workplace </vt:lpstr>
      <vt:lpstr>Relationships </vt:lpstr>
      <vt:lpstr>Sports and Exercise</vt:lpstr>
      <vt:lpstr>Environment  </vt:lpstr>
      <vt:lpstr>Competence </vt:lpstr>
      <vt:lpstr>Competence </vt:lpstr>
      <vt:lpstr>Competence </vt:lpstr>
      <vt:lpstr>Competence </vt:lpstr>
      <vt:lpstr>Competence </vt:lpstr>
      <vt:lpstr>5 Levels of Proficiency </vt:lpstr>
      <vt:lpstr>Competence </vt:lpstr>
      <vt:lpstr>Competence </vt:lpstr>
      <vt:lpstr>Classroom </vt:lpstr>
      <vt:lpstr>Classroom Activities</vt:lpstr>
      <vt:lpstr>Chess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Session I</vt:lpstr>
      <vt:lpstr>Session II</vt:lpstr>
      <vt:lpstr>Results </vt:lpstr>
      <vt:lpstr>Memorizing Chess Boards</vt:lpstr>
      <vt:lpstr>Memorizing Chess Boards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 Determination Theory</dc:title>
  <dc:creator>Tippy</dc:creator>
  <cp:lastModifiedBy>Tippy</cp:lastModifiedBy>
  <cp:revision>48</cp:revision>
  <dcterms:created xsi:type="dcterms:W3CDTF">2019-12-03T13:06:18Z</dcterms:created>
  <dcterms:modified xsi:type="dcterms:W3CDTF">2019-12-04T10:47:47Z</dcterms:modified>
</cp:coreProperties>
</file>