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7" r:id="rId4"/>
    <p:sldId id="257" r:id="rId5"/>
    <p:sldId id="258" r:id="rId6"/>
    <p:sldId id="261" r:id="rId7"/>
    <p:sldId id="265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5" r:id="rId16"/>
    <p:sldId id="274" r:id="rId17"/>
    <p:sldId id="264" r:id="rId18"/>
    <p:sldId id="2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04A0-A8D1-4E3F-8897-E989EC41A313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DFDA-EAC8-4318-B879-DD4DF47D8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76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04A0-A8D1-4E3F-8897-E989EC41A313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DFDA-EAC8-4318-B879-DD4DF47D8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21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04A0-A8D1-4E3F-8897-E989EC41A313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DFDA-EAC8-4318-B879-DD4DF47D8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32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04A0-A8D1-4E3F-8897-E989EC41A313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DFDA-EAC8-4318-B879-DD4DF47D8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60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04A0-A8D1-4E3F-8897-E989EC41A313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DFDA-EAC8-4318-B879-DD4DF47D8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57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04A0-A8D1-4E3F-8897-E989EC41A313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DFDA-EAC8-4318-B879-DD4DF47D8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2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04A0-A8D1-4E3F-8897-E989EC41A313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DFDA-EAC8-4318-B879-DD4DF47D8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77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04A0-A8D1-4E3F-8897-E989EC41A313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DFDA-EAC8-4318-B879-DD4DF47D8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63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04A0-A8D1-4E3F-8897-E989EC41A313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DFDA-EAC8-4318-B879-DD4DF47D8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181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04A0-A8D1-4E3F-8897-E989EC41A313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DFDA-EAC8-4318-B879-DD4DF47D8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56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04A0-A8D1-4E3F-8897-E989EC41A313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DFDA-EAC8-4318-B879-DD4DF47D8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91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E04A0-A8D1-4E3F-8897-E989EC41A313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0DFDA-EAC8-4318-B879-DD4DF47D8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010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Relatedness </a:t>
            </a:r>
            <a:endParaRPr 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Sense of Belonging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22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200" y1="27492" x2="26600" y2="54381"/>
                        <a14:foregroundMark x1="44800" y1="6042" x2="55600" y2="30211"/>
                        <a14:foregroundMark x1="50000" y1="39577" x2="48800" y2="45921"/>
                        <a14:foregroundMark x1="85000" y1="30211" x2="78400" y2="47734"/>
                        <a14:foregroundMark x1="68600" y1="55891" x2="65600" y2="61631"/>
                        <a14:foregroundMark x1="32400" y1="55589" x2="32000" y2="59215"/>
                        <a14:foregroundMark x1="43400" y1="69789" x2="56200" y2="84290"/>
                        <a14:foregroundMark x1="20400" y1="38066" x2="26200" y2="43505"/>
                        <a14:foregroundMark x1="62600" y1="19335" x2="37400" y2="19033"/>
                        <a14:backgroundMark x1="29600" y1="50755" x2="29400" y2="53776"/>
                        <a14:backgroundMark x1="67000" y1="62236" x2="64200" y2="61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0" y="419404"/>
            <a:ext cx="4260850" cy="2820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094944" y="4154487"/>
            <a:ext cx="850207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Communities change how we think. </a:t>
            </a:r>
          </a:p>
          <a:p>
            <a:pPr algn="ctr"/>
            <a:r>
              <a:rPr lang="en-US" sz="4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“new normal”</a:t>
            </a:r>
            <a:endParaRPr lang="en-US" sz="4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46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200" y1="27492" x2="26600" y2="54381"/>
                        <a14:foregroundMark x1="44800" y1="6042" x2="55600" y2="30211"/>
                        <a14:foregroundMark x1="50000" y1="39577" x2="48800" y2="45921"/>
                        <a14:foregroundMark x1="85000" y1="30211" x2="78400" y2="47734"/>
                        <a14:foregroundMark x1="68600" y1="55891" x2="65600" y2="61631"/>
                        <a14:foregroundMark x1="32400" y1="55589" x2="32000" y2="59215"/>
                        <a14:foregroundMark x1="43400" y1="69789" x2="56200" y2="84290"/>
                        <a14:foregroundMark x1="20400" y1="38066" x2="26200" y2="43505"/>
                        <a14:foregroundMark x1="62600" y1="19335" x2="37400" y2="19033"/>
                        <a14:backgroundMark x1="29600" y1="50755" x2="29400" y2="53776"/>
                        <a14:backgroundMark x1="67000" y1="62236" x2="64200" y2="61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0" y="419404"/>
            <a:ext cx="4260850" cy="2820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4520" y="4179887"/>
            <a:ext cx="108637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The way we know we belong is through stories</a:t>
            </a:r>
            <a:endParaRPr lang="en-US" sz="4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79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200" y1="27492" x2="26600" y2="54381"/>
                        <a14:foregroundMark x1="44800" y1="6042" x2="55600" y2="30211"/>
                        <a14:foregroundMark x1="50000" y1="39577" x2="48800" y2="45921"/>
                        <a14:foregroundMark x1="85000" y1="30211" x2="78400" y2="47734"/>
                        <a14:foregroundMark x1="68600" y1="55891" x2="65600" y2="61631"/>
                        <a14:foregroundMark x1="32400" y1="55589" x2="32000" y2="59215"/>
                        <a14:foregroundMark x1="43400" y1="69789" x2="56200" y2="84290"/>
                        <a14:foregroundMark x1="20400" y1="38066" x2="26200" y2="43505"/>
                        <a14:foregroundMark x1="62600" y1="19335" x2="37400" y2="19033"/>
                        <a14:backgroundMark x1="29600" y1="50755" x2="29400" y2="53776"/>
                        <a14:backgroundMark x1="67000" y1="62236" x2="64200" y2="61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0" y="419404"/>
            <a:ext cx="4260850" cy="2820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8127" y="1015663"/>
            <a:ext cx="7907486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The call to adventure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The refusal of the call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Meeting the mentor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Crossing the threshold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 road of trials (friends and tools)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Sacred battle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Atonement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Refusal of return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Return with the new knowledge</a:t>
            </a:r>
            <a:endParaRPr lang="en-US" sz="4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4196" y="0"/>
            <a:ext cx="48875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Universal Story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87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200" y1="27492" x2="26600" y2="54381"/>
                        <a14:foregroundMark x1="44800" y1="6042" x2="55600" y2="30211"/>
                        <a14:foregroundMark x1="50000" y1="39577" x2="48800" y2="45921"/>
                        <a14:foregroundMark x1="85000" y1="30211" x2="78400" y2="47734"/>
                        <a14:foregroundMark x1="68600" y1="55891" x2="65600" y2="61631"/>
                        <a14:foregroundMark x1="32400" y1="55589" x2="32000" y2="59215"/>
                        <a14:foregroundMark x1="43400" y1="69789" x2="56200" y2="84290"/>
                        <a14:foregroundMark x1="20400" y1="38066" x2="26200" y2="43505"/>
                        <a14:foregroundMark x1="62600" y1="19335" x2="37400" y2="19033"/>
                        <a14:backgroundMark x1="29600" y1="50755" x2="29400" y2="53776"/>
                        <a14:backgroundMark x1="67000" y1="62236" x2="64200" y2="61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0" y="419404"/>
            <a:ext cx="4260850" cy="2820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276764" y="3240087"/>
            <a:ext cx="45636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Collaboration 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71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200" y1="27492" x2="26600" y2="54381"/>
                        <a14:foregroundMark x1="44800" y1="6042" x2="55600" y2="30211"/>
                        <a14:foregroundMark x1="50000" y1="39577" x2="48800" y2="45921"/>
                        <a14:foregroundMark x1="85000" y1="30211" x2="78400" y2="47734"/>
                        <a14:foregroundMark x1="68600" y1="55891" x2="65600" y2="61631"/>
                        <a14:foregroundMark x1="32400" y1="55589" x2="32000" y2="59215"/>
                        <a14:foregroundMark x1="43400" y1="69789" x2="56200" y2="84290"/>
                        <a14:foregroundMark x1="20400" y1="38066" x2="26200" y2="43505"/>
                        <a14:foregroundMark x1="62600" y1="19335" x2="37400" y2="19033"/>
                        <a14:backgroundMark x1="29600" y1="50755" x2="29400" y2="53776"/>
                        <a14:backgroundMark x1="67000" y1="62236" x2="64200" y2="61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0" y="419404"/>
            <a:ext cx="4260850" cy="2820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550732" y="4154487"/>
            <a:ext cx="55905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Project based activities </a:t>
            </a:r>
            <a:endParaRPr lang="en-US" sz="4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21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447164"/>
          </a:xfrm>
        </p:spPr>
        <p:txBody>
          <a:bodyPr anchor="ctr">
            <a:normAutofit/>
          </a:bodyPr>
          <a:lstStyle/>
          <a:p>
            <a:r>
              <a:rPr lang="en-US" sz="72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Lost at Sea</a:t>
            </a:r>
            <a:endParaRPr lang="en-US" sz="72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26" name="Picture 2" descr="Image result for sexta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365" y="4202545"/>
            <a:ext cx="2193636" cy="2193636"/>
          </a:xfrm>
          <a:prstGeom prst="rect">
            <a:avLst/>
          </a:prstGeom>
          <a:noFill/>
          <a:effectLst>
            <a:glow rad="533400">
              <a:schemeClr val="tx1">
                <a:alpha val="9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94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447164"/>
          </a:xfrm>
        </p:spPr>
        <p:txBody>
          <a:bodyPr anchor="ctr">
            <a:normAutofit/>
          </a:bodyPr>
          <a:lstStyle/>
          <a:p>
            <a:r>
              <a:rPr lang="en-US" sz="72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Group Timeline</a:t>
            </a:r>
            <a:endParaRPr lang="en-US" sz="72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814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447164"/>
          </a:xfrm>
        </p:spPr>
        <p:txBody>
          <a:bodyPr anchor="ctr">
            <a:normAutofit/>
          </a:bodyPr>
          <a:lstStyle/>
          <a:p>
            <a:r>
              <a:rPr lang="en-US" sz="72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Let’s plan a vacation!</a:t>
            </a:r>
            <a:endParaRPr lang="en-US" sz="72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68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8761" y="346364"/>
            <a:ext cx="8507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Goal:  </a:t>
            </a:r>
            <a:r>
              <a:rPr lang="en-US" sz="4400" dirty="0" smtClean="0"/>
              <a:t>To create an exciting itinerary 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3855463" y="1620981"/>
            <a:ext cx="4466864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Work together</a:t>
            </a:r>
          </a:p>
          <a:p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Use brochures </a:t>
            </a:r>
          </a:p>
          <a:p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Make a presentation</a:t>
            </a:r>
          </a:p>
          <a:p>
            <a:endParaRPr lang="en-US" sz="3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Considerations: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Cost (hotel, activities)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Distance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Time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Enjoyment 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9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 is Self Determination Theor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0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200" y1="27492" x2="26600" y2="54381"/>
                        <a14:foregroundMark x1="44800" y1="6042" x2="55600" y2="30211"/>
                        <a14:foregroundMark x1="50000" y1="39577" x2="48800" y2="45921"/>
                        <a14:foregroundMark x1="85000" y1="30211" x2="78400" y2="47734"/>
                        <a14:foregroundMark x1="68600" y1="55891" x2="65600" y2="61631"/>
                        <a14:foregroundMark x1="32400" y1="55589" x2="32000" y2="59215"/>
                        <a14:foregroundMark x1="43400" y1="69789" x2="56200" y2="84290"/>
                        <a14:foregroundMark x1="20400" y1="38066" x2="26200" y2="43505"/>
                        <a14:foregroundMark x1="62600" y1="19335" x2="37400" y2="19033"/>
                        <a14:backgroundMark x1="29600" y1="50755" x2="29400" y2="53776"/>
                        <a14:backgroundMark x1="67000" y1="62236" x2="64200" y2="61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0" y="419404"/>
            <a:ext cx="4260850" cy="2820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768740" y="3981965"/>
            <a:ext cx="16050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BUT</a:t>
            </a:r>
            <a:endParaRPr lang="en-US" sz="48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3766" y="2232613"/>
            <a:ext cx="56350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all 3 needs are met,</a:t>
            </a:r>
          </a:p>
          <a:p>
            <a:pPr algn="ctr"/>
            <a:r>
              <a:rPr lang="en-US" sz="40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40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utonomy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the strongest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857" y="5195455"/>
            <a:ext cx="85788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</a:t>
            </a:r>
            <a:r>
              <a:rPr lang="en-US" sz="40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relatedness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missing, autonomy and </a:t>
            </a:r>
          </a:p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competence mean nothing 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556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6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75854" y="1233055"/>
            <a:ext cx="4336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Motivation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3527" y="1233055"/>
            <a:ext cx="4508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Decrease Motivation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4833" y="3335925"/>
            <a:ext cx="2018694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Empathy</a:t>
            </a:r>
            <a:endParaRPr lang="en-US" sz="4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4498" y="3335925"/>
            <a:ext cx="281936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Not involved</a:t>
            </a:r>
            <a:endParaRPr lang="en-US" sz="4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7507" y="3335925"/>
            <a:ext cx="4037580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“cold” interactions</a:t>
            </a:r>
            <a:endParaRPr lang="en-US" sz="4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33951" y="3028148"/>
            <a:ext cx="3084691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Acknowledge </a:t>
            </a:r>
          </a:p>
          <a:p>
            <a:pPr algn="ctr"/>
            <a:r>
              <a:rPr lang="en-US" sz="4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Emotions</a:t>
            </a:r>
            <a:endParaRPr lang="en-US" sz="4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14354" y="3335924"/>
            <a:ext cx="189500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Warmth</a:t>
            </a:r>
            <a:endParaRPr lang="en-US" sz="4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13505" y="3335923"/>
            <a:ext cx="234134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Teamwork</a:t>
            </a:r>
            <a:endParaRPr lang="en-US" sz="4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67767" y="3028146"/>
            <a:ext cx="2826094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Opinions are</a:t>
            </a:r>
          </a:p>
          <a:p>
            <a:pPr algn="ctr"/>
            <a:r>
              <a:rPr lang="en-US" sz="4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Ignored</a:t>
            </a:r>
            <a:endParaRPr lang="en-US" sz="4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9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-0.26823 -0.168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1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0.29518 -0.1548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3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30651 -0.002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2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0.27304 -0.0025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25794 0.2034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4" y="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-0.28425 0.3509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19" y="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31159 0.2296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34146" y="1242073"/>
            <a:ext cx="7107382" cy="562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 smtClean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higher </a:t>
            </a:r>
            <a:r>
              <a:rPr lang="en-US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educational expectations </a:t>
            </a:r>
            <a:endParaRPr lang="en-US" sz="2400" dirty="0" smtClean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 smtClean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higher </a:t>
            </a:r>
            <a:r>
              <a:rPr lang="en-US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academic expectations</a:t>
            </a:r>
            <a:endParaRPr lang="en-US" sz="2400" dirty="0" smtClean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 smtClean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stronger </a:t>
            </a:r>
            <a:r>
              <a:rPr lang="en-US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motivation</a:t>
            </a:r>
            <a:r>
              <a:rPr lang="en-US" sz="2800" dirty="0" smtClean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to learn</a:t>
            </a:r>
            <a:endParaRPr lang="en-US" sz="2400" dirty="0" smtClean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less absenteeism </a:t>
            </a:r>
            <a:endParaRPr lang="en-US" sz="2400" dirty="0" smtClean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 smtClean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greater </a:t>
            </a:r>
            <a:r>
              <a:rPr lang="en-US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social competence</a:t>
            </a:r>
            <a:endParaRPr lang="en-US" sz="2400" dirty="0" smtClean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 smtClean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fewer conduct problems </a:t>
            </a:r>
            <a:endParaRPr lang="en-US" sz="2400" dirty="0" smtClean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reduced drug use </a:t>
            </a:r>
            <a:r>
              <a:rPr lang="en-US" sz="2800" dirty="0" smtClean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and delinquency </a:t>
            </a:r>
            <a:endParaRPr lang="en-US" sz="2400" dirty="0" smtClean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 smtClean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greater commitment to </a:t>
            </a:r>
            <a:r>
              <a:rPr lang="en-US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democratic</a:t>
            </a:r>
            <a:r>
              <a:rPr lang="en-US" sz="2800" dirty="0" smtClean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values</a:t>
            </a:r>
            <a:endParaRPr lang="en-US" sz="2400" dirty="0" smtClean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 smtClean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more </a:t>
            </a:r>
            <a:r>
              <a:rPr lang="en-US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persistence</a:t>
            </a:r>
            <a:r>
              <a:rPr lang="en-US" sz="2800" dirty="0" smtClean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on difficult tasks</a:t>
            </a:r>
            <a:endParaRPr lang="en-US" sz="2400" dirty="0" smtClean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 smtClean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more </a:t>
            </a:r>
            <a:r>
              <a:rPr lang="en-US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participation</a:t>
            </a:r>
            <a:r>
              <a:rPr lang="en-US" sz="2800" dirty="0" smtClean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and </a:t>
            </a:r>
            <a:r>
              <a:rPr lang="en-US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engagement</a:t>
            </a:r>
            <a:r>
              <a:rPr lang="en-US" sz="2800" dirty="0" smtClean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in class</a:t>
            </a:r>
            <a:endParaRPr lang="en-US" sz="2400" dirty="0" smtClean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 smtClean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higher levels of </a:t>
            </a:r>
            <a:r>
              <a:rPr lang="en-US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agency </a:t>
            </a:r>
            <a:endParaRPr lang="en-US" sz="2400" dirty="0" smtClean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800" dirty="0" smtClean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more likely to </a:t>
            </a:r>
            <a:r>
              <a:rPr lang="en-US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act ethically and altruistically   </a:t>
            </a: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3104" y="193964"/>
            <a:ext cx="80584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Relatedness outcomes:</a:t>
            </a:r>
            <a:endParaRPr lang="en-US" sz="48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42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8528" y="1191491"/>
            <a:ext cx="109921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How can we increase relatedness?</a:t>
            </a:r>
            <a:endParaRPr lang="en-US" sz="4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8575" y="3006437"/>
            <a:ext cx="66720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Teacher to Student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081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8528" y="1191491"/>
            <a:ext cx="109921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How can we increase relatedness?</a:t>
            </a:r>
            <a:endParaRPr lang="en-US" sz="4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38127" y="3006437"/>
            <a:ext cx="66929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to Student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327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8528" y="1191491"/>
            <a:ext cx="109921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How can we increase relatedness?</a:t>
            </a:r>
            <a:endParaRPr lang="en-US" sz="4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9812" y="3006437"/>
            <a:ext cx="79896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to Community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936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200" y1="27492" x2="26600" y2="54381"/>
                        <a14:foregroundMark x1="44800" y1="6042" x2="55600" y2="30211"/>
                        <a14:foregroundMark x1="50000" y1="39577" x2="48800" y2="45921"/>
                        <a14:foregroundMark x1="85000" y1="30211" x2="78400" y2="47734"/>
                        <a14:foregroundMark x1="68600" y1="55891" x2="65600" y2="61631"/>
                        <a14:foregroundMark x1="32400" y1="55589" x2="32000" y2="59215"/>
                        <a14:foregroundMark x1="43400" y1="69789" x2="56200" y2="84290"/>
                        <a14:foregroundMark x1="20400" y1="38066" x2="26200" y2="43505"/>
                        <a14:foregroundMark x1="62600" y1="19335" x2="37400" y2="19033"/>
                        <a14:backgroundMark x1="29600" y1="50755" x2="29400" y2="53776"/>
                        <a14:backgroundMark x1="67000" y1="62236" x2="64200" y2="61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0" y="419404"/>
            <a:ext cx="4260850" cy="2820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503361" y="3240087"/>
            <a:ext cx="41104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Collectivism 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753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218</TotalTime>
  <Words>220</Words>
  <Application>Microsoft Office PowerPoint</Application>
  <PresentationFormat>와이드스크린</PresentationFormat>
  <Paragraphs>66</Paragraphs>
  <Slides>18</Slides>
  <Notes>0</Notes>
  <HiddenSlides>1</HiddenSlides>
  <MMClips>1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26" baseType="lpstr">
      <vt:lpstr>Malgun Gothic</vt:lpstr>
      <vt:lpstr>Arial</vt:lpstr>
      <vt:lpstr>Arial Black</vt:lpstr>
      <vt:lpstr>Calibri</vt:lpstr>
      <vt:lpstr>Calibri Light</vt:lpstr>
      <vt:lpstr>Symbol</vt:lpstr>
      <vt:lpstr>Times New Roman</vt:lpstr>
      <vt:lpstr>Office Theme</vt:lpstr>
      <vt:lpstr>Relatedness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Lost at Sea</vt:lpstr>
      <vt:lpstr>Group Timeline</vt:lpstr>
      <vt:lpstr>Let’s plan a vacation!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Relatedness </dc:title>
  <dc:creator>Tippy</dc:creator>
  <cp:lastModifiedBy>user</cp:lastModifiedBy>
  <cp:revision>17</cp:revision>
  <dcterms:created xsi:type="dcterms:W3CDTF">2019-12-04T12:07:10Z</dcterms:created>
  <dcterms:modified xsi:type="dcterms:W3CDTF">2019-12-05T01:53:27Z</dcterms:modified>
</cp:coreProperties>
</file>