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07" r:id="rId3"/>
    <p:sldId id="257" r:id="rId4"/>
    <p:sldId id="258" r:id="rId5"/>
    <p:sldId id="261" r:id="rId6"/>
    <p:sldId id="259" r:id="rId7"/>
    <p:sldId id="262" r:id="rId8"/>
    <p:sldId id="260" r:id="rId9"/>
    <p:sldId id="263" r:id="rId10"/>
    <p:sldId id="265" r:id="rId11"/>
    <p:sldId id="268" r:id="rId12"/>
    <p:sldId id="267" r:id="rId13"/>
    <p:sldId id="269" r:id="rId14"/>
    <p:sldId id="266" r:id="rId15"/>
    <p:sldId id="270" r:id="rId16"/>
    <p:sldId id="272" r:id="rId17"/>
    <p:sldId id="297" r:id="rId18"/>
    <p:sldId id="271" r:id="rId19"/>
    <p:sldId id="298" r:id="rId20"/>
    <p:sldId id="274" r:id="rId21"/>
    <p:sldId id="301" r:id="rId22"/>
    <p:sldId id="273" r:id="rId23"/>
    <p:sldId id="299" r:id="rId24"/>
    <p:sldId id="276" r:id="rId25"/>
    <p:sldId id="296" r:id="rId26"/>
    <p:sldId id="277" r:id="rId27"/>
    <p:sldId id="295" r:id="rId28"/>
    <p:sldId id="278" r:id="rId29"/>
    <p:sldId id="300" r:id="rId30"/>
    <p:sldId id="279" r:id="rId31"/>
    <p:sldId id="302" r:id="rId32"/>
    <p:sldId id="264" r:id="rId33"/>
    <p:sldId id="280" r:id="rId34"/>
    <p:sldId id="303" r:id="rId35"/>
    <p:sldId id="281" r:id="rId36"/>
    <p:sldId id="304" r:id="rId37"/>
    <p:sldId id="294" r:id="rId38"/>
    <p:sldId id="309" r:id="rId39"/>
    <p:sldId id="305" r:id="rId40"/>
    <p:sldId id="306" r:id="rId41"/>
    <p:sldId id="310" r:id="rId42"/>
    <p:sldId id="311" r:id="rId43"/>
    <p:sldId id="312" r:id="rId4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76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74BA-99C3-47FC-86B5-6B2EAE42D11F}" type="datetimeFigureOut">
              <a:rPr lang="ko-KR" altLang="en-US" smtClean="0"/>
              <a:t>2019-12-06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3A6C-E2E8-4B23-BDEB-FC98274F76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4052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74BA-99C3-47FC-86B5-6B2EAE42D11F}" type="datetimeFigureOut">
              <a:rPr lang="ko-KR" altLang="en-US" smtClean="0"/>
              <a:t>2019-12-06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3A6C-E2E8-4B23-BDEB-FC98274F76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5244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74BA-99C3-47FC-86B5-6B2EAE42D11F}" type="datetimeFigureOut">
              <a:rPr lang="ko-KR" altLang="en-US" smtClean="0"/>
              <a:t>2019-12-06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3A6C-E2E8-4B23-BDEB-FC98274F76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4272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74BA-99C3-47FC-86B5-6B2EAE42D11F}" type="datetimeFigureOut">
              <a:rPr lang="ko-KR" altLang="en-US" smtClean="0"/>
              <a:t>2019-12-06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3A6C-E2E8-4B23-BDEB-FC98274F76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52384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74BA-99C3-47FC-86B5-6B2EAE42D11F}" type="datetimeFigureOut">
              <a:rPr lang="ko-KR" altLang="en-US" smtClean="0"/>
              <a:t>2019-12-06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3A6C-E2E8-4B23-BDEB-FC98274F76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57759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74BA-99C3-47FC-86B5-6B2EAE42D11F}" type="datetimeFigureOut">
              <a:rPr lang="ko-KR" altLang="en-US" smtClean="0"/>
              <a:t>2019-12-06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3A6C-E2E8-4B23-BDEB-FC98274F76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0932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74BA-99C3-47FC-86B5-6B2EAE42D11F}" type="datetimeFigureOut">
              <a:rPr lang="ko-KR" altLang="en-US" smtClean="0"/>
              <a:t>2019-12-06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3A6C-E2E8-4B23-BDEB-FC98274F76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06214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74BA-99C3-47FC-86B5-6B2EAE42D11F}" type="datetimeFigureOut">
              <a:rPr lang="ko-KR" altLang="en-US" smtClean="0"/>
              <a:t>2019-12-06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3A6C-E2E8-4B23-BDEB-FC98274F76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94926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74BA-99C3-47FC-86B5-6B2EAE42D11F}" type="datetimeFigureOut">
              <a:rPr lang="ko-KR" altLang="en-US" smtClean="0"/>
              <a:t>2019-12-06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3A6C-E2E8-4B23-BDEB-FC98274F76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2096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74BA-99C3-47FC-86B5-6B2EAE42D11F}" type="datetimeFigureOut">
              <a:rPr lang="ko-KR" altLang="en-US" smtClean="0"/>
              <a:t>2019-12-06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3A6C-E2E8-4B23-BDEB-FC98274F76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4175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74BA-99C3-47FC-86B5-6B2EAE42D11F}" type="datetimeFigureOut">
              <a:rPr lang="ko-KR" altLang="en-US" smtClean="0"/>
              <a:t>2019-12-06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2C3A6C-E2E8-4B23-BDEB-FC98274F76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728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Click to 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A74BA-99C3-47FC-86B5-6B2EAE42D11F}" type="datetimeFigureOut">
              <a:rPr lang="ko-KR" altLang="en-US" smtClean="0"/>
              <a:t>2019-12-06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C3A6C-E2E8-4B23-BDEB-FC98274F764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18384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8000" dirty="0" smtClean="0">
                <a:latin typeface="HY동녘B" panose="02030600000101010101" pitchFamily="18" charset="-127"/>
                <a:ea typeface="HY동녘B" panose="02030600000101010101" pitchFamily="18" charset="-127"/>
              </a:rPr>
              <a:t>Finland </a:t>
            </a:r>
            <a:endParaRPr lang="ko-KR" altLang="en-US" sz="8000" dirty="0"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578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314" t="9129" r="6719" b="39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62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2873458" y="2985919"/>
            <a:ext cx="6858000" cy="886159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latin typeface="HY동녘B" panose="02030600000101010101" pitchFamily="18" charset="-127"/>
                <a:ea typeface="HY동녘B" panose="02030600000101010101" pitchFamily="18" charset="-127"/>
              </a:rPr>
              <a:t>2019 </a:t>
            </a:r>
            <a:r>
              <a:rPr lang="en-US" altLang="ko-KR" dirty="0" err="1" smtClean="0">
                <a:latin typeface="HY동녘B" panose="02030600000101010101" pitchFamily="18" charset="-127"/>
                <a:ea typeface="HY동녘B" panose="02030600000101010101" pitchFamily="18" charset="-127"/>
              </a:rPr>
              <a:t>Internations</a:t>
            </a:r>
            <a:endParaRPr lang="ko-KR" altLang="en-US" dirty="0"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98092" y="0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4. Singapore 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98092" y="1696454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11. Canada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14993" y="4254238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37. Korea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798092" y="3423844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16. New Zealand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798092" y="5080790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44. United States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98092" y="2552415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15. Australia 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798092" y="5940380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48. United Kingdom 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798092" y="855961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8. Finland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1830213" y="2833991"/>
            <a:ext cx="6857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Quality of Life </a:t>
            </a:r>
            <a:endParaRPr lang="ko-KR" altLang="en-US" sz="7200" dirty="0">
              <a:latin typeface="Segoe UI Black" panose="020B0A02040204020203" pitchFamily="34" charset="0"/>
            </a:endParaRPr>
          </a:p>
        </p:txBody>
      </p:sp>
      <p:pic>
        <p:nvPicPr>
          <p:cNvPr id="1026" name="australia" descr="Image result for Australia fla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55" y="20600"/>
            <a:ext cx="1411845" cy="70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canada" descr="Image result for canada  fla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54" y="747123"/>
            <a:ext cx="1411845" cy="84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finaland" descr="Image result for finland fl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54" y="1609983"/>
            <a:ext cx="1411845" cy="86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korea" descr="Image result for korea fla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" b="10983"/>
          <a:stretch/>
        </p:blipFill>
        <p:spPr bwMode="auto">
          <a:xfrm>
            <a:off x="10780154" y="2493220"/>
            <a:ext cx="1411846" cy="96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newzealand" descr="Image result for new zealand fla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54" y="3475937"/>
            <a:ext cx="1411846" cy="70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singapore" descr="Image result for singapore fla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53" y="4202460"/>
            <a:ext cx="1426989" cy="95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united kingdom" descr="Image result for uk fla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52" y="5174386"/>
            <a:ext cx="1405901" cy="84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usa" descr="Image result for usa fla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25039" r="1726" b="22184"/>
          <a:stretch/>
        </p:blipFill>
        <p:spPr bwMode="auto">
          <a:xfrm>
            <a:off x="10746477" y="6038799"/>
            <a:ext cx="1439576" cy="79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01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352927"/>
            <a:ext cx="12191999" cy="16198096"/>
            <a:chOff x="0" y="-352927"/>
            <a:chExt cx="12191999" cy="16198096"/>
          </a:xfrm>
        </p:grpSpPr>
        <p:pic>
          <p:nvPicPr>
            <p:cNvPr id="2050" name="Picture 2" descr="https://cms-internationsgmbh.netdna-ssl.com/cdn/image/2000w/public/cms-media/public/EI2019_Quality-of-Life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52927"/>
              <a:ext cx="12191999" cy="16198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832574" y="8808821"/>
              <a:ext cx="1067145" cy="219075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3278315" y="11276828"/>
              <a:ext cx="1067145" cy="219075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215104" y="3775502"/>
              <a:ext cx="1067145" cy="219075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728174" y="10839448"/>
              <a:ext cx="1067145" cy="219075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623775" y="10444805"/>
              <a:ext cx="1067145" cy="219075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9053039" y="6391016"/>
              <a:ext cx="1067145" cy="219075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0527612" y="9636723"/>
              <a:ext cx="1067145" cy="219075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1150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00156 -0.95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4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2873458" y="2985919"/>
            <a:ext cx="6858000" cy="886159"/>
          </a:xfrm>
        </p:spPr>
        <p:txBody>
          <a:bodyPr>
            <a:noAutofit/>
          </a:bodyPr>
          <a:lstStyle/>
          <a:p>
            <a:pPr algn="ctr"/>
            <a:r>
              <a:rPr lang="en-US" altLang="ko-KR" sz="3200" dirty="0" smtClean="0">
                <a:latin typeface="HY동녘B" panose="02030600000101010101" pitchFamily="18" charset="-127"/>
                <a:ea typeface="HY동녘B" panose="02030600000101010101" pitchFamily="18" charset="-127"/>
              </a:rPr>
              <a:t>2013 Economist Intelligence Unit</a:t>
            </a:r>
            <a:endParaRPr lang="ko-KR" altLang="en-US" sz="3200" dirty="0"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67000" y="866273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6. Singapore 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667000" y="2567883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9. Canada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667000" y="5135766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19. Korea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667000" y="1711922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7. New Zealand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667000" y="4279805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16. United States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667000" y="3636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2. Australia 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667000" y="5991727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27. United Kingdom 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667000" y="3423844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11. Finland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1830213" y="2833991"/>
            <a:ext cx="6857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Quality of Life </a:t>
            </a:r>
            <a:endParaRPr lang="ko-KR" altLang="en-US" sz="7200" dirty="0">
              <a:latin typeface="Segoe UI Black" panose="020B0A02040204020203" pitchFamily="34" charset="0"/>
            </a:endParaRPr>
          </a:p>
        </p:txBody>
      </p:sp>
      <p:pic>
        <p:nvPicPr>
          <p:cNvPr id="1026" name="australia" descr="Image result for Australia fla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55" y="20600"/>
            <a:ext cx="1411845" cy="70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canada" descr="Image result for canada  fla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54" y="747123"/>
            <a:ext cx="1411845" cy="84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finaland" descr="Image result for finland fl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54" y="1609983"/>
            <a:ext cx="1411845" cy="86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korea" descr="Image result for korea fla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" b="10983"/>
          <a:stretch/>
        </p:blipFill>
        <p:spPr bwMode="auto">
          <a:xfrm>
            <a:off x="10780154" y="2493220"/>
            <a:ext cx="1411846" cy="96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newzealand" descr="Image result for new zealand fla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54" y="3475937"/>
            <a:ext cx="1411846" cy="70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singapore" descr="Image result for singapore fla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53" y="4202460"/>
            <a:ext cx="1426989" cy="95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united kingdom" descr="Image result for uk fla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52" y="5174386"/>
            <a:ext cx="1405901" cy="84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usa" descr="Image result for usa fla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25039" r="1726" b="22184"/>
          <a:stretch/>
        </p:blipFill>
        <p:spPr bwMode="auto">
          <a:xfrm>
            <a:off x="10746477" y="6038799"/>
            <a:ext cx="1439576" cy="79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38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312" y="0"/>
            <a:ext cx="372847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2013" y="0"/>
            <a:ext cx="3703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2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altLang="ko-KR" sz="8000" dirty="0" smtClean="0">
                <a:latin typeface="HY동녘B" panose="02030600000101010101" pitchFamily="18" charset="-127"/>
                <a:ea typeface="HY동녘B" panose="02030600000101010101" pitchFamily="18" charset="-127"/>
              </a:rPr>
              <a:t>True / False</a:t>
            </a:r>
            <a:endParaRPr lang="ko-KR" altLang="en-US" sz="8000" dirty="0"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Finland’s Educational System</a:t>
            </a:r>
            <a:endParaRPr lang="ko-KR" altLang="en-US" dirty="0"/>
          </a:p>
        </p:txBody>
      </p:sp>
      <p:pic>
        <p:nvPicPr>
          <p:cNvPr id="5122" name="Picture 2" descr="Image result for 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9015" r="53381" b="6904"/>
          <a:stretch/>
        </p:blipFill>
        <p:spPr bwMode="auto">
          <a:xfrm>
            <a:off x="834083" y="3895725"/>
            <a:ext cx="2585391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5" t="9217" r="16309" b="7517"/>
          <a:stretch/>
        </p:blipFill>
        <p:spPr bwMode="auto">
          <a:xfrm>
            <a:off x="9227666" y="3907978"/>
            <a:ext cx="2554759" cy="249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06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Finland’s Education System (True / False)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4897" y="2911965"/>
            <a:ext cx="10028903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Students don’t start school until they are 7 years old. </a:t>
            </a:r>
            <a:endParaRPr lang="ko-KR" alt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2" descr="Image result for 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9015" r="53381" b="6904"/>
          <a:stretch/>
        </p:blipFill>
        <p:spPr bwMode="auto">
          <a:xfrm>
            <a:off x="176858" y="4191000"/>
            <a:ext cx="2585391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30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060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606">
                                          <p:cBhvr additive="base">
                                            <p:cTn id="7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606">
                                          <p:cBhvr additive="base">
                                            <p:cTn id="8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405" y="2428613"/>
            <a:ext cx="10709190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Additionally, classes don’t start until </a:t>
            </a:r>
            <a:r>
              <a:rPr lang="en-US" altLang="ko-KR" sz="4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9:00</a:t>
            </a:r>
            <a:r>
              <a:rPr lang="en-US" altLang="ko-KR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– 9:45 and classes finish </a:t>
            </a:r>
            <a:r>
              <a:rPr lang="en-US" altLang="ko-KR" sz="4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2:00</a:t>
            </a:r>
            <a:r>
              <a:rPr lang="en-US" altLang="ko-KR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– 2:45.</a:t>
            </a:r>
          </a:p>
          <a:p>
            <a:pPr algn="ctr"/>
            <a:r>
              <a:rPr lang="en-US" altLang="ko-KR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Of these 5 hours, </a:t>
            </a:r>
            <a:r>
              <a:rPr lang="en-US" altLang="ko-KR" sz="4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75 minutes is break time</a:t>
            </a:r>
            <a:r>
              <a:rPr lang="en-US" altLang="ko-KR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53533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Finland’s Education System (True / False)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4897" y="2911965"/>
            <a:ext cx="10028903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Students are not required to do homework</a:t>
            </a:r>
            <a:endParaRPr lang="ko-KR" alt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2" descr="Image result for 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5" t="9217" r="16309" b="7517"/>
          <a:stretch/>
        </p:blipFill>
        <p:spPr bwMode="auto">
          <a:xfrm>
            <a:off x="9227666" y="3907978"/>
            <a:ext cx="2554759" cy="249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967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060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606">
                                          <p:cBhvr additive="base">
                                            <p:cTn id="7" dur="33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606">
                                          <p:cBhvr additive="base">
                                            <p:cTn id="8" dur="33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3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3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405" y="2428613"/>
            <a:ext cx="10709190" cy="193899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Finnish student’s have far </a:t>
            </a:r>
            <a:r>
              <a:rPr lang="en-US" altLang="ko-KR" sz="4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less homework </a:t>
            </a:r>
            <a:r>
              <a:rPr lang="en-US" altLang="ko-KR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than in Western countries, and often the homework is </a:t>
            </a:r>
            <a:r>
              <a:rPr lang="en-US" altLang="ko-KR" sz="4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optional</a:t>
            </a:r>
            <a:r>
              <a:rPr lang="en-US" altLang="ko-KR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64140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39333" y="3244334"/>
            <a:ext cx="4913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https://www.youtube.com/watch?v=oZkPgsGLnP4</a:t>
            </a:r>
          </a:p>
        </p:txBody>
      </p:sp>
      <p:pic>
        <p:nvPicPr>
          <p:cNvPr id="3" name="Education in Finlan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Finland’s Education System (True / False)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4897" y="2911965"/>
            <a:ext cx="10028903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They are not evaluated until they are teenagers.</a:t>
            </a:r>
            <a:endParaRPr lang="ko-KR" alt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2" descr="Image result for 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9015" r="53381" b="6904"/>
          <a:stretch/>
        </p:blipFill>
        <p:spPr bwMode="auto">
          <a:xfrm>
            <a:off x="176858" y="4191000"/>
            <a:ext cx="2585391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81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060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606">
                                          <p:cBhvr additive="base">
                                            <p:cTn id="7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606">
                                          <p:cBhvr additive="base">
                                            <p:cTn id="8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405" y="2736389"/>
            <a:ext cx="10709190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Results</a:t>
            </a:r>
            <a:r>
              <a:rPr lang="en-US" altLang="ko-KR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from tests are </a:t>
            </a:r>
            <a:r>
              <a:rPr lang="en-US" altLang="ko-KR" sz="4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not released </a:t>
            </a:r>
            <a:r>
              <a:rPr lang="en-US" altLang="ko-KR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and participation is not mandatory. 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12172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Finland’s Education System (True / False)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4897" y="3327463"/>
            <a:ext cx="10028903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Exams are voluntary. </a:t>
            </a:r>
            <a:endParaRPr lang="ko-KR" alt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2" descr="Image result for 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9015" r="53381" b="6904"/>
          <a:stretch/>
        </p:blipFill>
        <p:spPr bwMode="auto">
          <a:xfrm>
            <a:off x="176858" y="4191000"/>
            <a:ext cx="2585391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97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060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606">
                                          <p:cBhvr additive="base">
                                            <p:cTn id="7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606">
                                          <p:cBhvr additive="base">
                                            <p:cTn id="8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405" y="2120837"/>
            <a:ext cx="10709190" cy="255454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There is only 1 standardized exam taken at the end of high school (</a:t>
            </a:r>
            <a:r>
              <a:rPr lang="en-US" altLang="ko-KR" sz="4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National Matriculation Exam</a:t>
            </a:r>
            <a:r>
              <a:rPr lang="en-US" altLang="ko-KR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 algn="ctr"/>
            <a:r>
              <a:rPr lang="en-US" altLang="ko-KR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However, it is no longer required to enter university. 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75745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Finland’s Education System (True / False)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4897" y="2911965"/>
            <a:ext cx="10028903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There is no competition between students or schools </a:t>
            </a:r>
            <a:endParaRPr lang="ko-KR" alt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2" descr="Image result for 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9015" r="53381" b="6904"/>
          <a:stretch/>
        </p:blipFill>
        <p:spPr bwMode="auto">
          <a:xfrm>
            <a:off x="176858" y="4191000"/>
            <a:ext cx="2585391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29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060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606">
                                          <p:cBhvr additive="base">
                                            <p:cTn id="7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606">
                                          <p:cBhvr additive="base">
                                            <p:cTn id="8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405" y="2736389"/>
            <a:ext cx="10709190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Instead of focusing on competition, Finland focuses on </a:t>
            </a:r>
            <a:r>
              <a:rPr lang="en-US" altLang="ko-KR" sz="4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cooperation</a:t>
            </a:r>
            <a:r>
              <a:rPr lang="en-US" altLang="ko-KR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16245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Finland’s Education System (True / False)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4897" y="2911965"/>
            <a:ext cx="10028903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Finland has one of the best educational systems. </a:t>
            </a:r>
            <a:endParaRPr lang="ko-KR" alt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2" descr="Image result for 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9015" r="53381" b="6904"/>
          <a:stretch/>
        </p:blipFill>
        <p:spPr bwMode="auto">
          <a:xfrm>
            <a:off x="176858" y="4191000"/>
            <a:ext cx="2585391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22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060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606">
                                          <p:cBhvr additive="base">
                                            <p:cTn id="7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606">
                                          <p:cBhvr additive="base">
                                            <p:cTn id="8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405" y="1813059"/>
            <a:ext cx="10709190" cy="31700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000" dirty="0">
                <a:latin typeface="Calibri" panose="020F0502020204030204" pitchFamily="34" charset="0"/>
                <a:cs typeface="Times New Roman" panose="02020603050405020304" pitchFamily="18" charset="0"/>
              </a:rPr>
              <a:t>World Top 20 (2019) ranks Finland </a:t>
            </a:r>
            <a:r>
              <a:rPr lang="en-US" altLang="ko-KR" sz="40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altLang="ko-KR" sz="4000" baseline="300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nd</a:t>
            </a:r>
            <a:r>
              <a:rPr lang="en-US" altLang="ko-KR" sz="40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4000" dirty="0">
                <a:latin typeface="Calibri" panose="020F0502020204030204" pitchFamily="34" charset="0"/>
                <a:cs typeface="Times New Roman" panose="02020603050405020304" pitchFamily="18" charset="0"/>
              </a:rPr>
              <a:t>only to Korea in best educational systems.  </a:t>
            </a:r>
            <a:r>
              <a:rPr lang="en-US" altLang="ko-KR" sz="4000" dirty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But they note the difference in educational philosophy, by mentioning the high rates of depression and mental fatigue present in Korean students.</a:t>
            </a:r>
            <a:endParaRPr lang="ko-KR" altLang="en-US" sz="40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57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Finland’s Education System (True / False)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4897" y="2496467"/>
            <a:ext cx="10028903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Finland tuition is one of the highest in the world for elementary school.  </a:t>
            </a:r>
            <a:endParaRPr lang="ko-KR" alt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2" descr="Image result for 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5" t="9217" r="16309" b="7517"/>
          <a:stretch/>
        </p:blipFill>
        <p:spPr bwMode="auto">
          <a:xfrm>
            <a:off x="9227666" y="3907978"/>
            <a:ext cx="2554759" cy="249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981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060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606">
                                          <p:cBhvr additive="base">
                                            <p:cTn id="7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606">
                                          <p:cBhvr additive="base">
                                            <p:cTn id="8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405" y="2736389"/>
            <a:ext cx="10709190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The educational system is publically funded</a:t>
            </a:r>
            <a:r>
              <a:rPr lang="en-US" altLang="ko-KR" sz="4000" smtClean="0">
                <a:latin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 algn="ctr"/>
            <a:r>
              <a:rPr lang="en-US" altLang="ko-KR" sz="4000" smtClean="0">
                <a:latin typeface="Calibri" panose="020F0502020204030204" pitchFamily="34" charset="0"/>
                <a:cs typeface="Times New Roman" panose="02020603050405020304" pitchFamily="18" charset="0"/>
              </a:rPr>
              <a:t>There </a:t>
            </a:r>
            <a:r>
              <a:rPr lang="en-US" altLang="ko-KR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is </a:t>
            </a:r>
            <a:r>
              <a:rPr lang="en-US" altLang="ko-KR" sz="4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no tuition</a:t>
            </a:r>
            <a:r>
              <a:rPr lang="en-US" altLang="ko-KR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67552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dirty="0" smtClean="0">
                <a:latin typeface="HY동녘B" panose="02030600000101010101" pitchFamily="18" charset="-127"/>
                <a:ea typeface="HY동녘B" panose="02030600000101010101" pitchFamily="18" charset="-127"/>
              </a:rPr>
              <a:t>PISA</a:t>
            </a:r>
            <a:endParaRPr lang="ko-KR" altLang="en-US" dirty="0"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Before 1970s – American style system </a:t>
            </a:r>
          </a:p>
          <a:p>
            <a:endParaRPr lang="en-US" altLang="ko-KR" dirty="0"/>
          </a:p>
          <a:p>
            <a:r>
              <a:rPr lang="en-US" altLang="ko-KR" dirty="0" smtClean="0"/>
              <a:t>First PISA test (2000) – Overall top country</a:t>
            </a:r>
          </a:p>
          <a:p>
            <a:endParaRPr lang="en-US" altLang="ko-KR" dirty="0"/>
          </a:p>
          <a:p>
            <a:r>
              <a:rPr lang="en-US" altLang="ko-KR" dirty="0" smtClean="0"/>
              <a:t>Second PISA test (2003) – Overall top country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16933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Finland’s Education System (True / False)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4897" y="2496467"/>
            <a:ext cx="10028903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The lack of standardization has lead to a large disparity between schools in educational outcomes. </a:t>
            </a:r>
            <a:endParaRPr lang="ko-KR" alt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2" descr="Image result for 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05" t="9217" r="16309" b="7517"/>
          <a:stretch/>
        </p:blipFill>
        <p:spPr bwMode="auto">
          <a:xfrm>
            <a:off x="9227666" y="3907978"/>
            <a:ext cx="2554759" cy="249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515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6060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606">
                                          <p:cBhvr additive="base">
                                            <p:cTn id="7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606">
                                          <p:cBhvr additive="base">
                                            <p:cTn id="8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405" y="2736389"/>
            <a:ext cx="10709190" cy="132343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Finland has one of the lowest disparities between schools according to 2018 PISA results. 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416949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257" t="6486" r="6216" b="3904"/>
          <a:stretch/>
        </p:blipFill>
        <p:spPr>
          <a:xfrm>
            <a:off x="0" y="0"/>
            <a:ext cx="12180816" cy="68580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2807595" y="5834129"/>
            <a:ext cx="1326524" cy="489398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2807595" y="2685245"/>
            <a:ext cx="1326524" cy="489398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20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Finland’s Education System (True / False)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4897" y="2911965"/>
            <a:ext cx="10028903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Finnish teachers are not held accountable</a:t>
            </a:r>
            <a:endParaRPr lang="ko-KR" alt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2" descr="Image result for 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9015" r="53381" b="6904"/>
          <a:stretch/>
        </p:blipFill>
        <p:spPr bwMode="auto">
          <a:xfrm>
            <a:off x="176858" y="4191000"/>
            <a:ext cx="2585391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35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060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606">
                                          <p:cBhvr additive="base">
                                            <p:cTn id="7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606">
                                          <p:cBhvr additive="base">
                                            <p:cTn id="8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405" y="2120837"/>
            <a:ext cx="10709190" cy="255454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“There’s no word for accountability in Finnish… Accountability is something that is left when </a:t>
            </a:r>
            <a:r>
              <a:rPr lang="en-US" altLang="ko-KR" sz="4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responsibility</a:t>
            </a:r>
            <a:r>
              <a:rPr lang="en-US" altLang="ko-KR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has been subtracted.”</a:t>
            </a:r>
          </a:p>
          <a:p>
            <a:pPr algn="ctr"/>
            <a:r>
              <a:rPr lang="en-US" altLang="ko-KR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ko-KR" sz="40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Pasi</a:t>
            </a:r>
            <a:r>
              <a:rPr lang="en-US" altLang="ko-KR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ko-KR" sz="4000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Sahlberg</a:t>
            </a:r>
            <a:r>
              <a:rPr lang="en-US" altLang="ko-KR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9031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ko-KR" sz="4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Finland’s Education System (True / False) </a:t>
            </a:r>
            <a:endParaRPr lang="ko-KR" altLang="en-US" sz="4000" dirty="0">
              <a:latin typeface="Segoe UI Black" panose="020B0A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4897" y="2911965"/>
            <a:ext cx="10028903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Students can have the same teacher for up to 6 years.</a:t>
            </a:r>
            <a:endParaRPr lang="ko-KR" altLang="en-US" sz="5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2" descr="Image result for tru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6" t="9015" r="53381" b="6904"/>
          <a:stretch/>
        </p:blipFill>
        <p:spPr bwMode="auto">
          <a:xfrm>
            <a:off x="176858" y="4191000"/>
            <a:ext cx="2585391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21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060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606">
                                          <p:cBhvr additive="base">
                                            <p:cTn id="7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606">
                                          <p:cBhvr additive="base">
                                            <p:cTn id="8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33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405" y="2120837"/>
            <a:ext cx="10709190" cy="255454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en-US" altLang="ko-KR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Teachers take on the role of a mentor.  </a:t>
            </a:r>
          </a:p>
          <a:p>
            <a:pPr algn="ctr"/>
            <a:r>
              <a:rPr lang="en-US" altLang="ko-KR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It builds trust and bonding. </a:t>
            </a:r>
          </a:p>
          <a:p>
            <a:pPr algn="ctr"/>
            <a:r>
              <a:rPr lang="en-US" altLang="ko-KR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See progress on individual level.  </a:t>
            </a:r>
          </a:p>
          <a:p>
            <a:pPr algn="ctr"/>
            <a:r>
              <a:rPr lang="en-US" altLang="ko-KR" sz="4000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There is no passing along to the next teacher. </a:t>
            </a:r>
            <a:endParaRPr lang="ko-KR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14574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3961" y="852868"/>
            <a:ext cx="11415252" cy="563231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Since the 1980s, Finnish educators have focused on making these basics a priority:</a:t>
            </a:r>
          </a:p>
          <a:p>
            <a:pPr marL="685800" indent="-685800">
              <a:buFontTx/>
              <a:buChar char="-"/>
            </a:pPr>
            <a:r>
              <a:rPr lang="en-US" altLang="ko-KR" sz="4400" dirty="0" smtClean="0"/>
              <a:t>Education should be an instrument to balance out social inequality.  </a:t>
            </a:r>
          </a:p>
          <a:p>
            <a:pPr marL="685800" indent="-685800">
              <a:buFontTx/>
              <a:buChar char="-"/>
            </a:pPr>
            <a:r>
              <a:rPr lang="en-US" altLang="ko-KR" sz="4400" dirty="0" smtClean="0"/>
              <a:t>All students receive free school meals.</a:t>
            </a:r>
          </a:p>
          <a:p>
            <a:pPr marL="685800" indent="-685800">
              <a:buFontTx/>
              <a:buChar char="-"/>
            </a:pPr>
            <a:r>
              <a:rPr lang="en-US" altLang="ko-KR" sz="4400" dirty="0" smtClean="0"/>
              <a:t>Ease of access to health care</a:t>
            </a:r>
          </a:p>
          <a:p>
            <a:pPr marL="685800" indent="-685800">
              <a:buFontTx/>
              <a:buChar char="-"/>
            </a:pPr>
            <a:r>
              <a:rPr lang="en-US" altLang="ko-KR" sz="4400" dirty="0" smtClean="0"/>
              <a:t>Psychological counseling </a:t>
            </a:r>
          </a:p>
          <a:p>
            <a:pPr marL="685800" indent="-685800">
              <a:buFontTx/>
              <a:buChar char="-"/>
            </a:pPr>
            <a:r>
              <a:rPr lang="en-US" altLang="ko-KR" sz="4400" dirty="0" smtClean="0"/>
              <a:t>Individual guidance </a:t>
            </a: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41223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24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9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3961" y="1560755"/>
            <a:ext cx="11415252" cy="42165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Phenomenon-Based Education </a:t>
            </a:r>
          </a:p>
          <a:p>
            <a:pPr marL="685800" indent="-685800">
              <a:buFontTx/>
              <a:buChar char="-"/>
            </a:pPr>
            <a:r>
              <a:rPr lang="en-US" altLang="ko-KR" sz="4400" dirty="0" smtClean="0"/>
              <a:t>Current events </a:t>
            </a:r>
          </a:p>
          <a:p>
            <a:pPr marL="685800" indent="-685800">
              <a:buFontTx/>
              <a:buChar char="-"/>
            </a:pPr>
            <a:r>
              <a:rPr lang="en-US" altLang="ko-KR" sz="4400" dirty="0" smtClean="0"/>
              <a:t>Inter-disciplinary </a:t>
            </a:r>
          </a:p>
          <a:p>
            <a:pPr marL="685800" indent="-685800">
              <a:buFontTx/>
              <a:buChar char="-"/>
            </a:pPr>
            <a:r>
              <a:rPr lang="en-US" altLang="ko-KR" sz="4400" dirty="0" smtClean="0"/>
              <a:t>4 Cs (collaboration, communication, creativity, and critical thinking)</a:t>
            </a:r>
          </a:p>
          <a:p>
            <a:pPr marL="685800" indent="-685800">
              <a:buFontTx/>
              <a:buChar char="-"/>
            </a:pPr>
            <a:endParaRPr lang="ko-KR" altLang="en-US" sz="4400" dirty="0"/>
          </a:p>
        </p:txBody>
      </p:sp>
    </p:spTree>
    <p:extLst>
      <p:ext uri="{BB962C8B-B14F-4D97-AF65-F5344CB8AC3E}">
        <p14:creationId xmlns:p14="http://schemas.microsoft.com/office/powerpoint/2010/main" val="416273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2873458" y="2985919"/>
            <a:ext cx="6858000" cy="886159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latin typeface="HY동녘B" panose="02030600000101010101" pitchFamily="18" charset="-127"/>
                <a:ea typeface="HY동녘B" panose="02030600000101010101" pitchFamily="18" charset="-127"/>
              </a:rPr>
              <a:t>2018 PISA Results</a:t>
            </a:r>
            <a:endParaRPr lang="ko-KR" altLang="en-US" dirty="0"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883213" y="19050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2. Singapore 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883213" y="875011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6. Canada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83213" y="2586933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9. Korea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83213" y="3442894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12. New Zealand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83213" y="4298855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13. United States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83213" y="6010777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16. Australia 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883213" y="5154816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14. United Kingdom 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883213" y="1730972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7. Finland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1707903" y="2497975"/>
            <a:ext cx="68579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5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Reading </a:t>
            </a:r>
            <a:endParaRPr lang="ko-KR" altLang="en-US" sz="11500" dirty="0">
              <a:latin typeface="Segoe UI Black" panose="020B0A02040204020203" pitchFamily="34" charset="0"/>
            </a:endParaRPr>
          </a:p>
        </p:txBody>
      </p:sp>
      <p:pic>
        <p:nvPicPr>
          <p:cNvPr id="1026" name="australia" descr="Image result for Australia fla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55" y="20600"/>
            <a:ext cx="1411845" cy="70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canada" descr="Image result for canada  fla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54" y="747123"/>
            <a:ext cx="1411845" cy="84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finaland" descr="Image result for finland fl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54" y="1609983"/>
            <a:ext cx="1411845" cy="86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korea" descr="Image result for korea fla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" b="10983"/>
          <a:stretch/>
        </p:blipFill>
        <p:spPr bwMode="auto">
          <a:xfrm>
            <a:off x="10780154" y="2493220"/>
            <a:ext cx="1411846" cy="96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newzealand" descr="Image result for new zealand fla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54" y="3475937"/>
            <a:ext cx="1411846" cy="70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singapore" descr="Image result for singapore fla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53" y="4202460"/>
            <a:ext cx="1426989" cy="95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united kingdom" descr="Image result for uk fla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52" y="5174386"/>
            <a:ext cx="1405901" cy="84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usa" descr="Image result for usa fla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25039" r="1726" b="22184"/>
          <a:stretch/>
        </p:blipFill>
        <p:spPr bwMode="auto">
          <a:xfrm>
            <a:off x="10746477" y="6038799"/>
            <a:ext cx="1439576" cy="79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54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48246" y="3244334"/>
            <a:ext cx="4895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https://www.youtube.com/watch?v=4ipk3dWsrXE</a:t>
            </a:r>
          </a:p>
        </p:txBody>
      </p:sp>
      <p:pic>
        <p:nvPicPr>
          <p:cNvPr id="3" name="Finland Replacing Subject with Phenomenon Based Learning (Learning World S6E1, 1 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8855" y="0"/>
            <a:ext cx="124690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449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5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8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0"/>
            <a:ext cx="534389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252" y="0"/>
            <a:ext cx="5343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1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800" y="-1"/>
            <a:ext cx="8851900" cy="684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407" t="11944" r="40156" b="4306"/>
          <a:stretch/>
        </p:blipFill>
        <p:spPr>
          <a:xfrm>
            <a:off x="-1" y="0"/>
            <a:ext cx="486770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963" t="11806" r="35079" b="8472"/>
          <a:stretch/>
        </p:blipFill>
        <p:spPr>
          <a:xfrm>
            <a:off x="4857749" y="0"/>
            <a:ext cx="7334251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03211" y="2152649"/>
            <a:ext cx="5443326" cy="219075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6"/>
          <p:cNvSpPr/>
          <p:nvPr/>
        </p:nvSpPr>
        <p:spPr>
          <a:xfrm>
            <a:off x="-1" y="827881"/>
            <a:ext cx="3209926" cy="86519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/>
          <p:cNvSpPr/>
          <p:nvPr/>
        </p:nvSpPr>
        <p:spPr>
          <a:xfrm>
            <a:off x="5781402" y="1721366"/>
            <a:ext cx="5443326" cy="219075"/>
          </a:xfrm>
          <a:prstGeom prst="rect">
            <a:avLst/>
          </a:prstGeom>
          <a:solidFill>
            <a:schemeClr val="accent5">
              <a:lumMod val="50000"/>
              <a:alpha val="2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/>
        </p:nvSpPr>
        <p:spPr>
          <a:xfrm>
            <a:off x="3948" y="654178"/>
            <a:ext cx="3209926" cy="86519"/>
          </a:xfrm>
          <a:prstGeom prst="rect">
            <a:avLst/>
          </a:prstGeom>
          <a:solidFill>
            <a:schemeClr val="accent5">
              <a:lumMod val="50000"/>
              <a:alpha val="2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280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2873458" y="2985919"/>
            <a:ext cx="6858000" cy="886159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latin typeface="HY동녘B" panose="02030600000101010101" pitchFamily="18" charset="-127"/>
                <a:ea typeface="HY동녘B" panose="02030600000101010101" pitchFamily="18" charset="-127"/>
              </a:rPr>
              <a:t>2018 PISA Results</a:t>
            </a:r>
            <a:endParaRPr lang="ko-KR" altLang="en-US" dirty="0"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33925" y="0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2. Singapore 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33925" y="1711922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11. Canada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33925" y="855961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6. Korea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733925" y="4279805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26. New Zealand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733925" y="5991727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36. United States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33925" y="5135766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28. Australia 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733925" y="3423844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17. United Kingdom 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733925" y="2567883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15. Finland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1768658" y="2767280"/>
            <a:ext cx="6857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Mathematics</a:t>
            </a:r>
            <a:endParaRPr lang="ko-KR" altLang="en-US" sz="8000" dirty="0">
              <a:latin typeface="Segoe UI Black" panose="020B0A02040204020203" pitchFamily="34" charset="0"/>
            </a:endParaRPr>
          </a:p>
        </p:txBody>
      </p:sp>
      <p:pic>
        <p:nvPicPr>
          <p:cNvPr id="1026" name="australia" descr="Image result for Australia fla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55" y="20600"/>
            <a:ext cx="1411845" cy="70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canada" descr="Image result for canada  fla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54" y="747123"/>
            <a:ext cx="1411845" cy="84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finaland" descr="Image result for finland fl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54" y="1609983"/>
            <a:ext cx="1411845" cy="86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korea" descr="Image result for korea fla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" b="10983"/>
          <a:stretch/>
        </p:blipFill>
        <p:spPr bwMode="auto">
          <a:xfrm>
            <a:off x="10780154" y="2493220"/>
            <a:ext cx="1411846" cy="96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newzealand" descr="Image result for new zealand fla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54" y="3475937"/>
            <a:ext cx="1411846" cy="70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singapore" descr="Image result for singapore fla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53" y="4202460"/>
            <a:ext cx="1426989" cy="95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united kingdom" descr="Image result for uk fla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52" y="5174386"/>
            <a:ext cx="1405901" cy="84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usa" descr="Image result for usa fla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25039" r="1726" b="22184"/>
          <a:stretch/>
        </p:blipFill>
        <p:spPr bwMode="auto">
          <a:xfrm>
            <a:off x="10746477" y="6038799"/>
            <a:ext cx="1439576" cy="79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539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6328" t="11805" r="40156" b="3889"/>
          <a:stretch/>
        </p:blipFill>
        <p:spPr>
          <a:xfrm>
            <a:off x="-1" y="0"/>
            <a:ext cx="484692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746" t="6805" r="35157" b="8472"/>
          <a:stretch/>
        </p:blipFill>
        <p:spPr>
          <a:xfrm>
            <a:off x="4838700" y="0"/>
            <a:ext cx="73533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860361" y="1390649"/>
            <a:ext cx="5443326" cy="219075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6"/>
          <p:cNvSpPr/>
          <p:nvPr/>
        </p:nvSpPr>
        <p:spPr>
          <a:xfrm>
            <a:off x="-1" y="665956"/>
            <a:ext cx="3209926" cy="86519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/>
          <p:cNvSpPr/>
          <p:nvPr/>
        </p:nvSpPr>
        <p:spPr>
          <a:xfrm>
            <a:off x="5860361" y="3163527"/>
            <a:ext cx="5443326" cy="219075"/>
          </a:xfrm>
          <a:prstGeom prst="rect">
            <a:avLst/>
          </a:prstGeom>
          <a:solidFill>
            <a:schemeClr val="accent5">
              <a:lumMod val="50000"/>
              <a:alpha val="2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/>
        </p:nvSpPr>
        <p:spPr>
          <a:xfrm>
            <a:off x="0" y="1405501"/>
            <a:ext cx="3209926" cy="86519"/>
          </a:xfrm>
          <a:prstGeom prst="rect">
            <a:avLst/>
          </a:prstGeom>
          <a:solidFill>
            <a:schemeClr val="accent5">
              <a:lumMod val="50000"/>
              <a:alpha val="2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082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 rot="16200000">
            <a:off x="-2873458" y="2985919"/>
            <a:ext cx="6858000" cy="886159"/>
          </a:xfrm>
        </p:spPr>
        <p:txBody>
          <a:bodyPr>
            <a:normAutofit/>
          </a:bodyPr>
          <a:lstStyle/>
          <a:p>
            <a:pPr algn="ctr"/>
            <a:r>
              <a:rPr lang="en-US" altLang="ko-KR" dirty="0" smtClean="0">
                <a:latin typeface="HY동녘B" panose="02030600000101010101" pitchFamily="18" charset="-127"/>
                <a:ea typeface="HY동녘B" panose="02030600000101010101" pitchFamily="18" charset="-127"/>
              </a:rPr>
              <a:t>2018 PISA Results</a:t>
            </a:r>
            <a:endParaRPr lang="ko-KR" altLang="en-US" dirty="0"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98092" y="0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2. Singapore 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798092" y="2567883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8. Canada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98092" y="1711922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7. Korea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798092" y="3423844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12. New Zealand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798092" y="5991727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18. United States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798092" y="5135766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17. Australia 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798092" y="4279805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14. United Kingdom 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798092" y="855961"/>
            <a:ext cx="7805598" cy="866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HY동녘B" panose="02030600000101010101" pitchFamily="18" charset="-127"/>
                <a:ea typeface="HY동녘B" panose="02030600000101010101" pitchFamily="18" charset="-127"/>
              </a:rPr>
              <a:t>6. Finland</a:t>
            </a:r>
            <a:endParaRPr lang="ko-KR" altLang="en-US" dirty="0">
              <a:solidFill>
                <a:schemeClr val="accent2">
                  <a:lumMod val="40000"/>
                  <a:lumOff val="60000"/>
                </a:schemeClr>
              </a:solidFill>
              <a:latin typeface="HY동녘B" panose="02030600000101010101" pitchFamily="18" charset="-127"/>
              <a:ea typeface="HY동녘B" panose="02030600000101010101" pitchFamily="18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1707903" y="2497975"/>
            <a:ext cx="685799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50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Science </a:t>
            </a:r>
            <a:endParaRPr lang="ko-KR" altLang="en-US" sz="11500" dirty="0">
              <a:latin typeface="Segoe UI Black" panose="020B0A02040204020203" pitchFamily="34" charset="0"/>
            </a:endParaRPr>
          </a:p>
        </p:txBody>
      </p:sp>
      <p:pic>
        <p:nvPicPr>
          <p:cNvPr id="1026" name="australia" descr="Image result for Australia fla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55" y="20600"/>
            <a:ext cx="1411845" cy="70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canada" descr="Image result for canada  fla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54" y="747123"/>
            <a:ext cx="1411845" cy="84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finaland" descr="Image result for finland fl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54" y="1609983"/>
            <a:ext cx="1411845" cy="86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korea" descr="Image result for korea fla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" b="10983"/>
          <a:stretch/>
        </p:blipFill>
        <p:spPr bwMode="auto">
          <a:xfrm>
            <a:off x="10780154" y="2493220"/>
            <a:ext cx="1411846" cy="962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newzealand" descr="Image result for new zealand fla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54" y="3475937"/>
            <a:ext cx="1411846" cy="705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singapore" descr="Image result for singapore fla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53" y="4202460"/>
            <a:ext cx="1426989" cy="95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united kingdom" descr="Image result for uk fla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152" y="5174386"/>
            <a:ext cx="1405901" cy="84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usa" descr="Image result for usa fla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" t="25039" r="1726" b="22184"/>
          <a:stretch/>
        </p:blipFill>
        <p:spPr bwMode="auto">
          <a:xfrm>
            <a:off x="10746477" y="6038799"/>
            <a:ext cx="1439576" cy="79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68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6328" t="11806" r="40078" b="4027"/>
          <a:stretch/>
        </p:blipFill>
        <p:spPr>
          <a:xfrm>
            <a:off x="0" y="0"/>
            <a:ext cx="486623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840" t="11388" r="35077" b="8473"/>
          <a:stretch/>
        </p:blipFill>
        <p:spPr>
          <a:xfrm>
            <a:off x="4876799" y="0"/>
            <a:ext cx="73152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03211" y="1238249"/>
            <a:ext cx="5443326" cy="219075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Rectangle 4"/>
          <p:cNvSpPr/>
          <p:nvPr/>
        </p:nvSpPr>
        <p:spPr>
          <a:xfrm>
            <a:off x="-1" y="665956"/>
            <a:ext cx="3209926" cy="86519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ectangle 5"/>
          <p:cNvSpPr/>
          <p:nvPr/>
        </p:nvSpPr>
        <p:spPr>
          <a:xfrm>
            <a:off x="5803211" y="1019174"/>
            <a:ext cx="5443326" cy="219075"/>
          </a:xfrm>
          <a:prstGeom prst="rect">
            <a:avLst/>
          </a:prstGeom>
          <a:solidFill>
            <a:schemeClr val="accent5">
              <a:lumMod val="50000"/>
              <a:alpha val="2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Rectangle 6"/>
          <p:cNvSpPr/>
          <p:nvPr/>
        </p:nvSpPr>
        <p:spPr>
          <a:xfrm>
            <a:off x="3948" y="576901"/>
            <a:ext cx="3209926" cy="86519"/>
          </a:xfrm>
          <a:prstGeom prst="rect">
            <a:avLst/>
          </a:prstGeom>
          <a:solidFill>
            <a:schemeClr val="accent5">
              <a:lumMod val="50000"/>
              <a:alpha val="2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210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243</TotalTime>
  <Words>656</Words>
  <Application>Microsoft Office PowerPoint</Application>
  <PresentationFormat>Widescreen</PresentationFormat>
  <Paragraphs>108</Paragraphs>
  <Slides>43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1" baseType="lpstr">
      <vt:lpstr>HY동녘B</vt:lpstr>
      <vt:lpstr>맑은 고딕</vt:lpstr>
      <vt:lpstr>Arial</vt:lpstr>
      <vt:lpstr>Calibri</vt:lpstr>
      <vt:lpstr>Calibri Light</vt:lpstr>
      <vt:lpstr>Segoe UI Black</vt:lpstr>
      <vt:lpstr>Times New Roman</vt:lpstr>
      <vt:lpstr>Office Theme</vt:lpstr>
      <vt:lpstr>Finland </vt:lpstr>
      <vt:lpstr>PowerPoint Presentation</vt:lpstr>
      <vt:lpstr>PISA</vt:lpstr>
      <vt:lpstr>2018 PISA Results</vt:lpstr>
      <vt:lpstr>PowerPoint Presentation</vt:lpstr>
      <vt:lpstr>2018 PISA Results</vt:lpstr>
      <vt:lpstr>PowerPoint Presentation</vt:lpstr>
      <vt:lpstr>2018 PISA Results</vt:lpstr>
      <vt:lpstr>PowerPoint Presentation</vt:lpstr>
      <vt:lpstr>PowerPoint Presentation</vt:lpstr>
      <vt:lpstr>2019 Internations</vt:lpstr>
      <vt:lpstr>PowerPoint Presentation</vt:lpstr>
      <vt:lpstr>2013 Economist Intelligence Unit</vt:lpstr>
      <vt:lpstr>PowerPoint Presentation</vt:lpstr>
      <vt:lpstr>True / False</vt:lpstr>
      <vt:lpstr>Finland’s Education System (True / False) </vt:lpstr>
      <vt:lpstr>PowerPoint Presentation</vt:lpstr>
      <vt:lpstr>Finland’s Education System (True / False) </vt:lpstr>
      <vt:lpstr>PowerPoint Presentation</vt:lpstr>
      <vt:lpstr>Finland’s Education System (True / False) </vt:lpstr>
      <vt:lpstr>PowerPoint Presentation</vt:lpstr>
      <vt:lpstr>Finland’s Education System (True / False) </vt:lpstr>
      <vt:lpstr>PowerPoint Presentation</vt:lpstr>
      <vt:lpstr>Finland’s Education System (True / False) </vt:lpstr>
      <vt:lpstr>PowerPoint Presentation</vt:lpstr>
      <vt:lpstr>Finland’s Education System (True / False) </vt:lpstr>
      <vt:lpstr>PowerPoint Presentation</vt:lpstr>
      <vt:lpstr>Finland’s Education System (True / False) </vt:lpstr>
      <vt:lpstr>PowerPoint Presentation</vt:lpstr>
      <vt:lpstr>Finland’s Education System (True / False) </vt:lpstr>
      <vt:lpstr>PowerPoint Presentation</vt:lpstr>
      <vt:lpstr>PowerPoint Presentation</vt:lpstr>
      <vt:lpstr>Finland’s Education System (True / False) </vt:lpstr>
      <vt:lpstr>PowerPoint Presentation</vt:lpstr>
      <vt:lpstr>Finland’s Education System (True / False)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공주교대컴퓨터과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Finland</dc:title>
  <dc:creator>user</dc:creator>
  <cp:lastModifiedBy>user</cp:lastModifiedBy>
  <cp:revision>28</cp:revision>
  <dcterms:created xsi:type="dcterms:W3CDTF">2019-12-05T04:44:51Z</dcterms:created>
  <dcterms:modified xsi:type="dcterms:W3CDTF">2019-12-06T04:09:57Z</dcterms:modified>
</cp:coreProperties>
</file>