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8" r:id="rId9"/>
    <p:sldId id="261" r:id="rId10"/>
    <p:sldId id="269" r:id="rId11"/>
    <p:sldId id="270" r:id="rId12"/>
    <p:sldId id="271" r:id="rId13"/>
    <p:sldId id="272" r:id="rId14"/>
    <p:sldId id="262" r:id="rId15"/>
    <p:sldId id="273" r:id="rId16"/>
    <p:sldId id="274" r:id="rId17"/>
    <p:sldId id="263" r:id="rId18"/>
    <p:sldId id="275" r:id="rId19"/>
    <p:sldId id="276" r:id="rId20"/>
    <p:sldId id="277" r:id="rId21"/>
    <p:sldId id="265" r:id="rId22"/>
    <p:sldId id="264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11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2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2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3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0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45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57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40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39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52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18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6C87-D49C-4FFE-9CAB-52AD0F14CEC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35F2-D7FC-4363-9937-68D294527C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692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etl.org/ijtlhe/pdf/IJTLHE77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musicmodel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anose="02020603020101020101" pitchFamily="18" charset="-127"/>
                <a:ea typeface="MD솔체" panose="02020603020101020101" pitchFamily="18" charset="-127"/>
              </a:rPr>
              <a:t>Music Model </a:t>
            </a:r>
            <a:endParaRPr lang="ko-KR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www.isetl.org/ijtlhe/pdf/IJTLHE774.pdf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1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understand the instructor’s expectations of them?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8916" cy="4351338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Makes expectations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clear and explicit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Clear and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understandable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instructions.  </a:t>
            </a:r>
          </a:p>
          <a:p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3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find the learning activities challenging in that they are not too hard or easy?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8916" cy="4351338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Learning activities that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challenge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students.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Divide longer or more complex learning activities into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manageable sizes </a:t>
            </a:r>
          </a:p>
          <a:p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7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receive regular feedback about their level of competence?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678333" cy="4351338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Throughout the course, not just at the end.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Use of technology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Students to set their own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specific, attainable short-term goals</a:t>
            </a:r>
            <a:endParaRPr lang="ko-KR" alt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7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believe that they can succeed if they put forth the effort?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8916" cy="4351338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Allow students to re-do assignments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Provide help (study tips)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Accurate and honest feedback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Specific suggestions on how to improve</a:t>
            </a:r>
          </a:p>
          <a:p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High, but reasonable expectations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Variety of assignments </a:t>
            </a:r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8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Interest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/>
              <a:t>Students are </a:t>
            </a:r>
            <a:r>
              <a:rPr lang="en-US" altLang="ko-KR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interested</a:t>
            </a:r>
            <a:r>
              <a:rPr lang="en-US" altLang="ko-KR" sz="4000" dirty="0" smtClean="0"/>
              <a:t> in the content and instructional activities </a:t>
            </a:r>
            <a:endParaRPr lang="ko-KR" altLang="en-US" sz="4000" dirty="0"/>
          </a:p>
        </p:txBody>
      </p:sp>
      <p:sp>
        <p:nvSpPr>
          <p:cNvPr id="5" name="Rounded Rectangle 4"/>
          <p:cNvSpPr/>
          <p:nvPr/>
        </p:nvSpPr>
        <p:spPr>
          <a:xfrm rot="20763672">
            <a:off x="6860882" y="4295310"/>
            <a:ext cx="4590134" cy="106369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Interest Theory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4128482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5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5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demonstrate a situational interest in the course activities/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844457" cy="4815807"/>
          </a:xfrm>
        </p:spPr>
        <p:txBody>
          <a:bodyPr anchor="ctr">
            <a:normAutofit lnSpcReduction="10000"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Include one or more elements (novelty, food, social interaction, games, puzzles, fantasy, humor, narrative, physical activities, hands on activities)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Content related to student’s backgrounds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Emotional component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Presentation style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Information is surprising or inconsistent with previous knowledge. </a:t>
            </a:r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6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demonstrate an individual interest in the course content?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844457" cy="4815807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Teacher showing interest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Provide time for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students to ask questions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</a:p>
          <a:p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6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Caring 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/>
              <a:t>Students believe that the instructor and others in the learning environment </a:t>
            </a:r>
            <a:r>
              <a:rPr lang="en-US" altLang="ko-KR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care</a:t>
            </a:r>
            <a:r>
              <a:rPr lang="en-US" altLang="ko-KR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4000" dirty="0" smtClean="0"/>
              <a:t>about their learning and about them as a person</a:t>
            </a:r>
            <a:endParaRPr lang="ko-KR" altLang="en-US" sz="4000" dirty="0"/>
          </a:p>
        </p:txBody>
      </p:sp>
      <p:sp>
        <p:nvSpPr>
          <p:cNvPr id="5" name="Rounded Rectangle 4"/>
          <p:cNvSpPr/>
          <p:nvPr/>
        </p:nvSpPr>
        <p:spPr>
          <a:xfrm rot="20763672">
            <a:off x="6867331" y="4348065"/>
            <a:ext cx="4152122" cy="106369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Relatedness 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053384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5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5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believe that the instructor cares about whether they achieve the course objectives?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844457" cy="4815807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Show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concern for success and failures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Listen and value students’ opinions and ideas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Helping students</a:t>
            </a:r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believe that the instructor cares about their well-being?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844457" cy="4815807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Reasonable accommodations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Concern and interest in students’ lives</a:t>
            </a:r>
          </a:p>
          <a:p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4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5E45"/>
              </a:clrFrom>
              <a:clrTo>
                <a:srgbClr val="F05E4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4622" y="3619303"/>
            <a:ext cx="5406854" cy="32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6345" y="0"/>
            <a:ext cx="1149674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 smtClean="0"/>
              <a:t>M</a:t>
            </a:r>
          </a:p>
          <a:p>
            <a:pPr algn="ctr"/>
            <a:r>
              <a:rPr lang="en-US" altLang="ko-KR" sz="8800" dirty="0" smtClean="0"/>
              <a:t>U</a:t>
            </a:r>
          </a:p>
          <a:p>
            <a:pPr algn="ctr"/>
            <a:r>
              <a:rPr lang="en-US" altLang="ko-KR" sz="8800" dirty="0" smtClean="0"/>
              <a:t>S</a:t>
            </a:r>
          </a:p>
          <a:p>
            <a:pPr algn="ctr"/>
            <a:r>
              <a:rPr lang="en-US" altLang="ko-KR" sz="8800" dirty="0" smtClean="0"/>
              <a:t>I</a:t>
            </a:r>
          </a:p>
          <a:p>
            <a:pPr algn="ctr"/>
            <a:r>
              <a:rPr lang="en-US" altLang="ko-KR" sz="8800" dirty="0" smtClean="0"/>
              <a:t>C</a:t>
            </a:r>
            <a:endParaRPr lang="ko-KR" alt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503853" y="233265"/>
            <a:ext cx="59593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      </a:t>
            </a:r>
            <a:r>
              <a:rPr lang="en-US" altLang="ko-KR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powerment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453" y="4274318"/>
            <a:ext cx="26285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nterest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5904" y="5620126"/>
            <a:ext cx="19223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aring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0241" y="1625326"/>
            <a:ext cx="33559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sefulness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704" y="2971134"/>
            <a:ext cx="2428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uccess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16965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have opportunities for positive interactions with one another?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844457" cy="4815807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Cooperative and collaborative learning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Content allows students to get to know each other on a personal level</a:t>
            </a:r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2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187" y="1585912"/>
            <a:ext cx="9953625" cy="3686175"/>
          </a:xfrm>
          <a:prstGeom prst="rect">
            <a:avLst/>
          </a:prstGeom>
          <a:effectLst>
            <a:glow rad="317500">
              <a:schemeClr val="accent1">
                <a:lumMod val="20000"/>
                <a:lumOff val="80000"/>
                <a:alpha val="9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0636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47" t="16258" r="14474" b="121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27" t="25965" r="11842" b="17660"/>
          <a:stretch/>
        </p:blipFill>
        <p:spPr>
          <a:xfrm>
            <a:off x="-1" y="657726"/>
            <a:ext cx="12238731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48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11" t="15907" r="12105" b="27017"/>
          <a:stretch/>
        </p:blipFill>
        <p:spPr>
          <a:xfrm>
            <a:off x="10519" y="818146"/>
            <a:ext cx="12295682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4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522" y="2771192"/>
            <a:ext cx="10478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hlinkClick r:id="rId2"/>
              </a:rPr>
              <a:t>www.themusicmodel.com</a:t>
            </a:r>
            <a:endParaRPr lang="ko-KR" alt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44458" cy="435133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The music model was developed in 2009 by Dr. Brett D. Jones</a:t>
            </a:r>
          </a:p>
          <a:p>
            <a:endParaRPr lang="en-US" altLang="ko-KR" sz="3600" dirty="0"/>
          </a:p>
          <a:p>
            <a:r>
              <a:rPr lang="en-US" altLang="ko-KR" sz="3600" dirty="0" smtClean="0"/>
              <a:t>It is meant for educators and focusses on educational motivation</a:t>
            </a:r>
            <a:endParaRPr lang="ko-KR" altLang="en-US" sz="3600" dirty="0"/>
          </a:p>
        </p:txBody>
      </p:sp>
      <p:pic>
        <p:nvPicPr>
          <p:cNvPr id="1026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20913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4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4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eMpowerment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/>
              <a:t>Students feel </a:t>
            </a:r>
            <a:r>
              <a:rPr lang="en-US" altLang="ko-KR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empowered</a:t>
            </a:r>
            <a:r>
              <a:rPr lang="en-US" altLang="ko-KR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4000" dirty="0" smtClean="0"/>
              <a:t>by having the ability to make decisions about some aspects of their learning</a:t>
            </a:r>
            <a:endParaRPr lang="ko-KR" altLang="en-US" sz="4000" dirty="0"/>
          </a:p>
        </p:txBody>
      </p:sp>
      <p:sp>
        <p:nvSpPr>
          <p:cNvPr id="5" name="Rounded Rectangle 4"/>
          <p:cNvSpPr/>
          <p:nvPr/>
        </p:nvSpPr>
        <p:spPr>
          <a:xfrm rot="20763672">
            <a:off x="6867331" y="4348065"/>
            <a:ext cx="4152122" cy="106369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Autonomy  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488014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5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5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believe that they have control over some aspect of their learning? 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8916" cy="4351338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Provide students with meaningful choices as to the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topics 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they can study,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materials 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they can use,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strategies 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they can implement, or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they can work with.</a:t>
            </a:r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3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believe that the teacher empowers them and does not try to manipulate their behavior?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8916" cy="4351338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Provide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rationales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rules and directions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Instead of saying “No!”,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explain why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Let students help to create the classroom policies </a:t>
            </a:r>
            <a:endParaRPr lang="ko-KR" alt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Usefulness 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/>
              <a:t>Students understand why what they are learning is </a:t>
            </a:r>
            <a:r>
              <a:rPr lang="en-US" altLang="ko-KR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useful</a:t>
            </a:r>
            <a:r>
              <a:rPr lang="en-US" altLang="ko-KR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ko-KR" sz="4000" dirty="0" smtClean="0"/>
              <a:t>for their short or long term goals. 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79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365125"/>
            <a:ext cx="118230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Do students understand why what they are learning is useful to their interests, to their career goals, and/or in the “real world”?</a:t>
            </a:r>
            <a:endParaRPr lang="ko-KR" altLang="en-US" dirty="0">
              <a:solidFill>
                <a:schemeClr val="accent2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8916" cy="4351338"/>
          </a:xfrm>
        </p:spPr>
        <p:txBody>
          <a:bodyPr anchor="ctr">
            <a:normAutofit/>
          </a:bodyPr>
          <a:lstStyle/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Explicitly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explain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how it is related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Activities that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demonstrate</a:t>
            </a:r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the usefulness of the content </a:t>
            </a:r>
          </a:p>
          <a:p>
            <a:r>
              <a:rPr lang="en-US" altLang="ko-K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Opportunities to see the material used in the </a:t>
            </a:r>
            <a:r>
              <a:rPr lang="en-US" altLang="ko-K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real world </a:t>
            </a:r>
          </a:p>
        </p:txBody>
      </p:sp>
      <p:pic>
        <p:nvPicPr>
          <p:cNvPr id="5" name="Picture 2" descr="Image result for Dr. Brett D. 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2657" y="3081867"/>
            <a:ext cx="2509342" cy="376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9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4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4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D솔체" panose="02020603020101020101" pitchFamily="18" charset="-127"/>
                <a:ea typeface="MD솔체" panose="02020603020101020101" pitchFamily="18" charset="-127"/>
              </a:rPr>
              <a:t>Success</a:t>
            </a:r>
            <a:endParaRPr lang="ko-KR" alt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MD솔체" panose="02020603020101020101" pitchFamily="18" charset="-127"/>
              <a:ea typeface="MD솔체" panose="02020603020101020101" pitchFamily="18" charset="-127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4000" dirty="0" smtClean="0"/>
              <a:t>Students believe that they can </a:t>
            </a:r>
            <a:r>
              <a:rPr lang="en-US" altLang="ko-KR" sz="4000" b="1" dirty="0" smtClean="0"/>
              <a:t>succeed</a:t>
            </a:r>
            <a:r>
              <a:rPr lang="en-US" altLang="ko-KR" sz="4000" dirty="0" smtClean="0"/>
              <a:t> if they put forth the effort required. </a:t>
            </a:r>
            <a:endParaRPr lang="ko-KR" altLang="en-US" sz="4000" dirty="0"/>
          </a:p>
        </p:txBody>
      </p:sp>
      <p:sp>
        <p:nvSpPr>
          <p:cNvPr id="5" name="Rounded Rectangle 4"/>
          <p:cNvSpPr/>
          <p:nvPr/>
        </p:nvSpPr>
        <p:spPr>
          <a:xfrm rot="20763672">
            <a:off x="6867331" y="4348065"/>
            <a:ext cx="4152122" cy="106369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Competence 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594172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5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5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551</Words>
  <Application>Microsoft Office PowerPoint</Application>
  <PresentationFormat>Widescreen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MD솔체</vt:lpstr>
      <vt:lpstr>맑은 고딕</vt:lpstr>
      <vt:lpstr>Arial</vt:lpstr>
      <vt:lpstr>Calibri</vt:lpstr>
      <vt:lpstr>Calibri Light</vt:lpstr>
      <vt:lpstr>Office Theme</vt:lpstr>
      <vt:lpstr>Music Model </vt:lpstr>
      <vt:lpstr>PowerPoint Presentation</vt:lpstr>
      <vt:lpstr>PowerPoint Presentation</vt:lpstr>
      <vt:lpstr>eMpowerment</vt:lpstr>
      <vt:lpstr>Do students believe that they have control over some aspect of their learning? </vt:lpstr>
      <vt:lpstr>Do students believe that the teacher empowers them and does not try to manipulate their behavior?</vt:lpstr>
      <vt:lpstr>Usefulness </vt:lpstr>
      <vt:lpstr>Do students understand why what they are learning is useful to their interests, to their career goals, and/or in the “real world”?</vt:lpstr>
      <vt:lpstr>Success</vt:lpstr>
      <vt:lpstr>Do students understand the instructor’s expectations of them? </vt:lpstr>
      <vt:lpstr>Do students find the learning activities challenging in that they are not too hard or easy? </vt:lpstr>
      <vt:lpstr>Do students receive regular feedback about their level of competence? </vt:lpstr>
      <vt:lpstr>Do students believe that they can succeed if they put forth the effort? </vt:lpstr>
      <vt:lpstr>Interest</vt:lpstr>
      <vt:lpstr>Do students demonstrate a situational interest in the course activities/ </vt:lpstr>
      <vt:lpstr>Do students demonstrate an individual interest in the course content? </vt:lpstr>
      <vt:lpstr>Caring </vt:lpstr>
      <vt:lpstr>Do students believe that the instructor cares about whether they achieve the course objectives? </vt:lpstr>
      <vt:lpstr>Do students believe that the instructor cares about their well-being? </vt:lpstr>
      <vt:lpstr>Do students have opportunities for positive interactions with one another?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Model </dc:title>
  <dc:creator>user</dc:creator>
  <cp:lastModifiedBy>user</cp:lastModifiedBy>
  <cp:revision>13</cp:revision>
  <dcterms:created xsi:type="dcterms:W3CDTF">2019-12-05T07:33:42Z</dcterms:created>
  <dcterms:modified xsi:type="dcterms:W3CDTF">2019-12-06T02:06:35Z</dcterms:modified>
</cp:coreProperties>
</file>