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92" r:id="rId4"/>
    <p:sldId id="293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94" r:id="rId13"/>
    <p:sldId id="302" r:id="rId14"/>
    <p:sldId id="282" r:id="rId15"/>
    <p:sldId id="257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81" r:id="rId25"/>
    <p:sldId id="277" r:id="rId26"/>
    <p:sldId id="278" r:id="rId27"/>
    <p:sldId id="27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2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1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7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8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2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4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5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7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7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74CD-CD3C-4D79-930A-8B191619DED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A98B-2667-4B27-A785-9928C96A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0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nunciationstudio.com/korean-speakers-english-pronunciation-error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41408"/>
          </a:xfrm>
        </p:spPr>
        <p:txBody>
          <a:bodyPr anchor="ctr">
            <a:normAutofit/>
          </a:bodyPr>
          <a:lstStyle/>
          <a:p>
            <a:r>
              <a:rPr lang="en-US" sz="8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Mouth Shape</a:t>
            </a:r>
            <a:endParaRPr lang="en-US" sz="8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19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MY CROW FUN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MICROPHONE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24329" y="4628205"/>
            <a:ext cx="1774267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Audio </a:t>
            </a:r>
          </a:p>
          <a:p>
            <a:pPr algn="ctr"/>
            <a:r>
              <a:rPr lang="en-US" sz="2800" dirty="0" smtClean="0"/>
              <a:t>Equipment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02746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AW ENTER JA CAT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A WINTER JACKET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33231" y="4843648"/>
            <a:ext cx="135646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Clothes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02996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ALL WAITS BEEN EYES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ALWAYS BE NICE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3885" y="4843648"/>
            <a:ext cx="1955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A good rule.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05980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LESS TART 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LET’S START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35162" y="4843648"/>
            <a:ext cx="175259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Imperative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35571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41408"/>
          </a:xfrm>
        </p:spPr>
        <p:txBody>
          <a:bodyPr anchor="ctr">
            <a:normAutofit/>
          </a:bodyPr>
          <a:lstStyle/>
          <a:p>
            <a:r>
              <a:rPr lang="en-US" sz="8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Mouth Shape</a:t>
            </a:r>
            <a:endParaRPr lang="en-US" sz="8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051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55"/>
            <a:ext cx="12192000" cy="63813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10885" y="0"/>
            <a:ext cx="8281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https://pronunciationstudio.com/korean-speakers-english-pronunciation-errors/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8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/</a:t>
            </a:r>
            <a:r>
              <a:rPr lang="en-US" sz="6000" b="1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ː/ and /ɪ/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Pl</a:t>
            </a:r>
            <a:r>
              <a:rPr lang="en-US" sz="4800" b="1" dirty="0" smtClean="0">
                <a:solidFill>
                  <a:srgbClr val="0070C0"/>
                </a:solidFill>
              </a:rPr>
              <a:t>ea</a:t>
            </a:r>
            <a:r>
              <a:rPr lang="en-US" sz="4800" dirty="0" smtClean="0">
                <a:solidFill>
                  <a:srgbClr val="0070C0"/>
                </a:solidFill>
              </a:rPr>
              <a:t>se s</a:t>
            </a:r>
            <a:r>
              <a:rPr lang="en-US" sz="4800" b="1" dirty="0" smtClean="0">
                <a:solidFill>
                  <a:srgbClr val="0070C0"/>
                </a:solidFill>
              </a:rPr>
              <a:t>i</a:t>
            </a:r>
            <a:r>
              <a:rPr lang="en-US" sz="4800" dirty="0" smtClean="0">
                <a:solidFill>
                  <a:srgbClr val="0070C0"/>
                </a:solidFill>
              </a:rPr>
              <a:t>t on the s</a:t>
            </a:r>
            <a:r>
              <a:rPr lang="en-US" sz="4800" b="1" dirty="0" smtClean="0">
                <a:solidFill>
                  <a:srgbClr val="0070C0"/>
                </a:solidFill>
              </a:rPr>
              <a:t>ea</a:t>
            </a:r>
            <a:r>
              <a:rPr lang="en-US" sz="4800" dirty="0" smtClean="0">
                <a:solidFill>
                  <a:srgbClr val="0070C0"/>
                </a:solidFill>
              </a:rPr>
              <a:t>t next to the sh</a:t>
            </a:r>
            <a:r>
              <a:rPr lang="en-US" sz="4800" b="1" dirty="0" smtClean="0">
                <a:solidFill>
                  <a:srgbClr val="0070C0"/>
                </a:solidFill>
              </a:rPr>
              <a:t>ee</a:t>
            </a:r>
            <a:r>
              <a:rPr lang="en-US" sz="4800" dirty="0" smtClean="0">
                <a:solidFill>
                  <a:srgbClr val="0070C0"/>
                </a:solidFill>
              </a:rPr>
              <a:t>p on the sh</a:t>
            </a:r>
            <a:r>
              <a:rPr lang="en-US" sz="4800" b="1" dirty="0" smtClean="0">
                <a:solidFill>
                  <a:srgbClr val="0070C0"/>
                </a:solidFill>
              </a:rPr>
              <a:t>i</a:t>
            </a:r>
            <a:r>
              <a:rPr lang="en-US" sz="4800" dirty="0" smtClean="0">
                <a:solidFill>
                  <a:srgbClr val="0070C0"/>
                </a:solidFill>
              </a:rPr>
              <a:t>p.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20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Central Vowels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B</a:t>
            </a:r>
            <a:r>
              <a:rPr lang="en-US" sz="4800" b="1" dirty="0" smtClean="0">
                <a:solidFill>
                  <a:srgbClr val="0070C0"/>
                </a:solidFill>
              </a:rPr>
              <a:t>ur</a:t>
            </a:r>
            <a:r>
              <a:rPr lang="en-US" sz="4800" dirty="0" smtClean="0">
                <a:solidFill>
                  <a:srgbClr val="0070C0"/>
                </a:solidFill>
              </a:rPr>
              <a:t>t’s w</a:t>
            </a:r>
            <a:r>
              <a:rPr lang="en-US" sz="4800" b="1" dirty="0" smtClean="0">
                <a:solidFill>
                  <a:srgbClr val="0070C0"/>
                </a:solidFill>
              </a:rPr>
              <a:t>or</a:t>
            </a:r>
            <a:r>
              <a:rPr lang="en-US" sz="4800" dirty="0" smtClean="0">
                <a:solidFill>
                  <a:srgbClr val="0070C0"/>
                </a:solidFill>
              </a:rPr>
              <a:t>ds h</a:t>
            </a:r>
            <a:r>
              <a:rPr lang="en-US" sz="4800" b="1" dirty="0" smtClean="0">
                <a:solidFill>
                  <a:srgbClr val="0070C0"/>
                </a:solidFill>
              </a:rPr>
              <a:t>ur</a:t>
            </a:r>
            <a:r>
              <a:rPr lang="en-US" sz="4800" dirty="0" smtClean="0">
                <a:solidFill>
                  <a:srgbClr val="0070C0"/>
                </a:solidFill>
              </a:rPr>
              <a:t>t w</a:t>
            </a:r>
            <a:r>
              <a:rPr lang="en-US" sz="4800" b="1" dirty="0" smtClean="0">
                <a:solidFill>
                  <a:srgbClr val="0070C0"/>
                </a:solidFill>
              </a:rPr>
              <a:t>or</a:t>
            </a:r>
            <a:r>
              <a:rPr lang="en-US" sz="4800" dirty="0" smtClean="0">
                <a:solidFill>
                  <a:srgbClr val="0070C0"/>
                </a:solidFill>
              </a:rPr>
              <a:t>se than Sh</a:t>
            </a:r>
            <a:r>
              <a:rPr lang="en-US" sz="4800" b="1" dirty="0" smtClean="0">
                <a:solidFill>
                  <a:srgbClr val="0070C0"/>
                </a:solidFill>
              </a:rPr>
              <a:t>ir</a:t>
            </a:r>
            <a:r>
              <a:rPr lang="en-US" sz="4800" dirty="0" smtClean="0">
                <a:solidFill>
                  <a:srgbClr val="0070C0"/>
                </a:solidFill>
              </a:rPr>
              <a:t>ley’s.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47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Extra Vowels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My sandwi</a:t>
            </a:r>
            <a:r>
              <a:rPr lang="en-US" sz="4800" b="1" dirty="0" smtClean="0">
                <a:solidFill>
                  <a:srgbClr val="0070C0"/>
                </a:solidFill>
              </a:rPr>
              <a:t>ch</a:t>
            </a:r>
            <a:r>
              <a:rPr lang="en-US" sz="4800" dirty="0" smtClean="0">
                <a:solidFill>
                  <a:srgbClr val="0070C0"/>
                </a:solidFill>
              </a:rPr>
              <a:t>.</a:t>
            </a:r>
            <a:br>
              <a:rPr lang="en-US" sz="4800" dirty="0" smtClean="0">
                <a:solidFill>
                  <a:srgbClr val="0070C0"/>
                </a:solidFill>
              </a:rPr>
            </a:br>
            <a:r>
              <a:rPr lang="en-US" sz="4800" dirty="0" smtClean="0">
                <a:solidFill>
                  <a:srgbClr val="0070C0"/>
                </a:solidFill>
              </a:rPr>
              <a:t>Loo</a:t>
            </a:r>
            <a:r>
              <a:rPr lang="en-US" sz="4800" b="1" dirty="0" smtClean="0">
                <a:solidFill>
                  <a:srgbClr val="0070C0"/>
                </a:solidFill>
              </a:rPr>
              <a:t>k</a:t>
            </a:r>
            <a:r>
              <a:rPr lang="en-US" sz="4800" dirty="0" smtClean="0">
                <a:solidFill>
                  <a:srgbClr val="0070C0"/>
                </a:solidFill>
              </a:rPr>
              <a:t>, a boo</a:t>
            </a:r>
            <a:r>
              <a:rPr lang="en-US" sz="4800" b="1" dirty="0" smtClean="0">
                <a:solidFill>
                  <a:srgbClr val="0070C0"/>
                </a:solidFill>
              </a:rPr>
              <a:t>k</a:t>
            </a:r>
            <a:r>
              <a:rPr lang="en-US" sz="4800" dirty="0" smtClean="0">
                <a:solidFill>
                  <a:srgbClr val="0070C0"/>
                </a:solidFill>
              </a:rPr>
              <a:t>!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47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/l/ and /r/ confusion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70C0"/>
                </a:solidFill>
                <a:effectLst/>
              </a:rPr>
              <a:t>R</a:t>
            </a:r>
            <a:r>
              <a:rPr lang="en-US" sz="4800" dirty="0" smtClean="0">
                <a:solidFill>
                  <a:srgbClr val="0070C0"/>
                </a:solidFill>
                <a:effectLst/>
              </a:rPr>
              <a:t>ory </a:t>
            </a:r>
            <a:r>
              <a:rPr lang="en-US" sz="4800" b="1" dirty="0" smtClean="0">
                <a:solidFill>
                  <a:srgbClr val="0070C0"/>
                </a:solidFill>
                <a:effectLst/>
              </a:rPr>
              <a:t>r</a:t>
            </a:r>
            <a:r>
              <a:rPr lang="en-US" sz="4800" dirty="0" smtClean="0">
                <a:solidFill>
                  <a:srgbClr val="0070C0"/>
                </a:solidFill>
                <a:effectLst/>
              </a:rPr>
              <a:t>arely </a:t>
            </a:r>
            <a:r>
              <a:rPr lang="en-US" sz="4800" b="1" dirty="0" smtClean="0">
                <a:solidFill>
                  <a:srgbClr val="0070C0"/>
                </a:solidFill>
                <a:effectLst/>
              </a:rPr>
              <a:t>r</a:t>
            </a:r>
            <a:r>
              <a:rPr lang="en-US" sz="4800" dirty="0" smtClean="0">
                <a:solidFill>
                  <a:srgbClr val="0070C0"/>
                </a:solidFill>
                <a:effectLst/>
              </a:rPr>
              <a:t>ushed </a:t>
            </a:r>
            <a:r>
              <a:rPr lang="en-US" sz="4800" b="1" dirty="0" smtClean="0">
                <a:solidFill>
                  <a:srgbClr val="0070C0"/>
                </a:solidFill>
                <a:effectLst/>
              </a:rPr>
              <a:t>r</a:t>
            </a:r>
            <a:r>
              <a:rPr lang="en-US" sz="4800" dirty="0" smtClean="0">
                <a:solidFill>
                  <a:srgbClr val="0070C0"/>
                </a:solidFill>
                <a:effectLst/>
              </a:rPr>
              <a:t>ound ve</a:t>
            </a:r>
            <a:r>
              <a:rPr lang="en-US" sz="4800" b="1" dirty="0" smtClean="0">
                <a:solidFill>
                  <a:srgbClr val="0070C0"/>
                </a:solidFill>
                <a:effectLst/>
              </a:rPr>
              <a:t>r</a:t>
            </a:r>
            <a:r>
              <a:rPr lang="en-US" sz="4800" dirty="0" smtClean="0">
                <a:solidFill>
                  <a:srgbClr val="0070C0"/>
                </a:solidFill>
                <a:effectLst/>
              </a:rPr>
              <a:t>y tho</a:t>
            </a:r>
            <a:r>
              <a:rPr lang="en-US" sz="4800" b="1" dirty="0" smtClean="0">
                <a:solidFill>
                  <a:srgbClr val="0070C0"/>
                </a:solidFill>
                <a:effectLst/>
              </a:rPr>
              <a:t>r</a:t>
            </a:r>
            <a:r>
              <a:rPr lang="en-US" sz="4800" dirty="0" smtClean="0">
                <a:solidFill>
                  <a:srgbClr val="0070C0"/>
                </a:solidFill>
                <a:effectLst/>
              </a:rPr>
              <a:t>oughly.</a:t>
            </a:r>
            <a:endParaRPr lang="en-US" sz="48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2171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594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‘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’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Th</a:t>
            </a:r>
            <a:r>
              <a:rPr lang="en-US" sz="4800" dirty="0" smtClean="0">
                <a:solidFill>
                  <a:srgbClr val="0070C0"/>
                </a:solidFill>
              </a:rPr>
              <a:t>ankfully </a:t>
            </a:r>
            <a:r>
              <a:rPr lang="en-US" sz="4800" b="1" dirty="0" smtClean="0">
                <a:solidFill>
                  <a:srgbClr val="0070C0"/>
                </a:solidFill>
              </a:rPr>
              <a:t>th</a:t>
            </a:r>
            <a:r>
              <a:rPr lang="en-US" sz="4800" dirty="0" smtClean="0">
                <a:solidFill>
                  <a:srgbClr val="0070C0"/>
                </a:solidFill>
              </a:rPr>
              <a:t>e </a:t>
            </a:r>
            <a:r>
              <a:rPr lang="en-US" sz="4800" b="1" dirty="0" smtClean="0">
                <a:solidFill>
                  <a:srgbClr val="0070C0"/>
                </a:solidFill>
              </a:rPr>
              <a:t>th</a:t>
            </a:r>
            <a:r>
              <a:rPr lang="en-US" sz="4800" dirty="0" smtClean="0">
                <a:solidFill>
                  <a:srgbClr val="0070C0"/>
                </a:solidFill>
              </a:rPr>
              <a:t>ree bro</a:t>
            </a:r>
            <a:r>
              <a:rPr lang="en-US" sz="4800" b="1" dirty="0" smtClean="0">
                <a:solidFill>
                  <a:srgbClr val="0070C0"/>
                </a:solidFill>
              </a:rPr>
              <a:t>th</a:t>
            </a:r>
            <a:r>
              <a:rPr lang="en-US" sz="4800" dirty="0" smtClean="0">
                <a:solidFill>
                  <a:srgbClr val="0070C0"/>
                </a:solidFill>
              </a:rPr>
              <a:t>ers </a:t>
            </a:r>
            <a:r>
              <a:rPr lang="en-US" sz="4800" b="1" dirty="0" err="1" smtClean="0">
                <a:solidFill>
                  <a:srgbClr val="0070C0"/>
                </a:solidFill>
              </a:rPr>
              <a:t>th</a:t>
            </a:r>
            <a:r>
              <a:rPr lang="en-US" sz="4800" dirty="0" err="1" smtClean="0">
                <a:solidFill>
                  <a:srgbClr val="0070C0"/>
                </a:solidFill>
              </a:rPr>
              <a:t>eorise</a:t>
            </a:r>
            <a:r>
              <a:rPr lang="en-US" sz="4800" dirty="0" smtClean="0">
                <a:solidFill>
                  <a:srgbClr val="0070C0"/>
                </a:solidFill>
              </a:rPr>
              <a:t> amongst </a:t>
            </a:r>
            <a:r>
              <a:rPr lang="en-US" sz="4800" b="1" dirty="0" smtClean="0">
                <a:solidFill>
                  <a:srgbClr val="0070C0"/>
                </a:solidFill>
              </a:rPr>
              <a:t>th</a:t>
            </a:r>
            <a:r>
              <a:rPr lang="en-US" sz="4800" dirty="0" smtClean="0">
                <a:solidFill>
                  <a:srgbClr val="0070C0"/>
                </a:solidFill>
              </a:rPr>
              <a:t>emselves.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653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Pronunciation of /v/ and /f/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A </a:t>
            </a:r>
            <a:r>
              <a:rPr lang="en-US" sz="4800" b="1" dirty="0" smtClean="0">
                <a:solidFill>
                  <a:srgbClr val="0070C0"/>
                </a:solidFill>
              </a:rPr>
              <a:t>v</a:t>
            </a:r>
            <a:r>
              <a:rPr lang="en-US" sz="4800" dirty="0" smtClean="0">
                <a:solidFill>
                  <a:srgbClr val="0070C0"/>
                </a:solidFill>
              </a:rPr>
              <a:t>ery nice </a:t>
            </a:r>
            <a:r>
              <a:rPr lang="en-US" sz="4800" b="1" dirty="0" smtClean="0">
                <a:solidFill>
                  <a:srgbClr val="0070C0"/>
                </a:solidFill>
              </a:rPr>
              <a:t>f</a:t>
            </a:r>
            <a:r>
              <a:rPr lang="en-US" sz="4800" dirty="0" smtClean="0">
                <a:solidFill>
                  <a:srgbClr val="0070C0"/>
                </a:solidFill>
              </a:rPr>
              <a:t>esti</a:t>
            </a:r>
            <a:r>
              <a:rPr lang="en-US" sz="4800" b="1" dirty="0" smtClean="0">
                <a:solidFill>
                  <a:srgbClr val="0070C0"/>
                </a:solidFill>
              </a:rPr>
              <a:t>v</a:t>
            </a:r>
            <a:r>
              <a:rPr lang="en-US" sz="4800" dirty="0" smtClean="0">
                <a:solidFill>
                  <a:srgbClr val="0070C0"/>
                </a:solidFill>
              </a:rPr>
              <a:t>al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41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Pronunciation of /w/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W</a:t>
            </a:r>
            <a:r>
              <a:rPr lang="en-US" sz="4800" dirty="0" smtClean="0">
                <a:solidFill>
                  <a:srgbClr val="0070C0"/>
                </a:solidFill>
              </a:rPr>
              <a:t>ould you buy me some </a:t>
            </a:r>
            <a:r>
              <a:rPr lang="en-US" sz="4800" b="1" dirty="0" smtClean="0">
                <a:solidFill>
                  <a:srgbClr val="0070C0"/>
                </a:solidFill>
              </a:rPr>
              <a:t>w</a:t>
            </a:r>
            <a:r>
              <a:rPr lang="en-US" sz="4800" dirty="0" smtClean="0">
                <a:solidFill>
                  <a:srgbClr val="0070C0"/>
                </a:solidFill>
              </a:rPr>
              <a:t>ood and some </a:t>
            </a:r>
            <a:r>
              <a:rPr lang="en-US" sz="4800" b="1" dirty="0" smtClean="0">
                <a:solidFill>
                  <a:srgbClr val="0070C0"/>
                </a:solidFill>
              </a:rPr>
              <a:t>w</a:t>
            </a:r>
            <a:r>
              <a:rPr lang="en-US" sz="4800" dirty="0" smtClean="0">
                <a:solidFill>
                  <a:srgbClr val="0070C0"/>
                </a:solidFill>
              </a:rPr>
              <a:t>ool?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14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75" y="542925"/>
            <a:ext cx="7400925" cy="555069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2875" y="2388592"/>
            <a:ext cx="4648200" cy="18593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Mouth Shape</a:t>
            </a:r>
            <a:endParaRPr lang="en-US" sz="66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86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29" y="-478972"/>
            <a:ext cx="10508343" cy="788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99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826"/>
          <a:stretch/>
        </p:blipFill>
        <p:spPr>
          <a:xfrm>
            <a:off x="0" y="514351"/>
            <a:ext cx="12192000" cy="5715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57550" y="514351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514351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39225" y="528639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5" y="2428876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7075" y="2428876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ee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0300" y="2443164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0" y="2428876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850" y="4357689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2300" y="4357689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05525" y="4371977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9225" y="4357689"/>
            <a:ext cx="2828925" cy="202882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9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70" b="34649"/>
          <a:stretch/>
        </p:blipFill>
        <p:spPr>
          <a:xfrm>
            <a:off x="0" y="628650"/>
            <a:ext cx="12192000" cy="54578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0050" y="485775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8500" y="485775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1725" y="500063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15425" y="485775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g,nk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050" y="2371726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8500" y="2371726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oo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1725" y="2386014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oo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15425" y="2371726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0050" y="4286251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8500" y="4286251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81725" y="4300539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,x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15425" y="4286251"/>
            <a:ext cx="2828925" cy="20288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sh,ch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045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46"/>
          <a:stretch/>
        </p:blipFill>
        <p:spPr>
          <a:xfrm>
            <a:off x="0" y="514350"/>
            <a:ext cx="12192000" cy="57978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0050" y="342900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8500" y="342900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1725" y="357188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15425" y="342900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625" y="2228851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7075" y="2228851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,wh,qu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0300" y="2243139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0" y="2228851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0050" y="4259021"/>
            <a:ext cx="2828925" cy="202882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h,j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9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TEAM OATH</a:t>
            </a:r>
          </a:p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HE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TIMOTHY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84712" y="4843648"/>
            <a:ext cx="105349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Name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57554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MAY PULL </a:t>
            </a:r>
          </a:p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SIR UP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MAPLE SYRUP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37168" y="4843648"/>
            <a:ext cx="234859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Canadian Food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1844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DEW WINO HUE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DO I KNOW YOU?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55902" y="4843648"/>
            <a:ext cx="151111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Question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06976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PEE NUT </a:t>
            </a:r>
          </a:p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BUTT HER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PEANUT BUTTER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64866" y="4843648"/>
            <a:ext cx="229319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Bread’s friend.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73183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NOOSE PAY</a:t>
            </a:r>
          </a:p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PERRY PORT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8" y="5493657"/>
            <a:ext cx="7507151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NEWSPAPER REPORT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95345" y="4628205"/>
            <a:ext cx="1832232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Something </a:t>
            </a:r>
          </a:p>
          <a:p>
            <a:pPr algn="ctr"/>
            <a:r>
              <a:rPr lang="en-US" sz="2800" dirty="0"/>
              <a:t>y</a:t>
            </a:r>
            <a:r>
              <a:rPr lang="en-US" sz="2800" dirty="0" smtClean="0"/>
              <a:t>ou read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90906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ED’S OAK OLD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IT’S SO COLD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46091" y="4843648"/>
            <a:ext cx="153074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Weather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70266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8629" y="566057"/>
            <a:ext cx="8302171" cy="4426857"/>
          </a:xfrm>
          <a:prstGeom prst="roundRect">
            <a:avLst>
              <a:gd name="adj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OH RAN JEWS</a:t>
            </a:r>
            <a:endParaRPr lang="en-US" sz="72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1086" y="5529943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25314" y="5667830"/>
            <a:ext cx="1966686" cy="119017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8229" y="5493657"/>
            <a:ext cx="6604000" cy="914400"/>
          </a:xfrm>
          <a:prstGeom prst="rect">
            <a:avLst/>
          </a:prstGeom>
          <a:solidFill>
            <a:srgbClr val="FEA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ORANGE JUICE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87921" y="4843648"/>
            <a:ext cx="104708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smtClean="0"/>
              <a:t>Drink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8359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213</Words>
  <Application>Microsoft Office PowerPoint</Application>
  <PresentationFormat>Widescreen</PresentationFormat>
  <Paragraphs>89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Office Theme</vt:lpstr>
      <vt:lpstr>Mouth Shape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Mouth Shape</vt:lpstr>
      <vt:lpstr>PowerPoint Presentation</vt:lpstr>
      <vt:lpstr>/iː/ and /ɪ/</vt:lpstr>
      <vt:lpstr>Central Vowels</vt:lpstr>
      <vt:lpstr>Extra Vowels</vt:lpstr>
      <vt:lpstr>/l/ and /r/ confusion</vt:lpstr>
      <vt:lpstr>‘th’</vt:lpstr>
      <vt:lpstr>Pronunciation of /v/ and /f/</vt:lpstr>
      <vt:lpstr>Pronunciation of /w/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Pronunciation Difficulties</dc:title>
  <dc:creator>Tippy</dc:creator>
  <cp:lastModifiedBy>Tippy</cp:lastModifiedBy>
  <cp:revision>11</cp:revision>
  <dcterms:created xsi:type="dcterms:W3CDTF">2020-01-19T08:57:38Z</dcterms:created>
  <dcterms:modified xsi:type="dcterms:W3CDTF">2020-01-19T09:49:00Z</dcterms:modified>
</cp:coreProperties>
</file>