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92" r:id="rId4"/>
    <p:sldId id="293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294" r:id="rId13"/>
    <p:sldId id="302" r:id="rId14"/>
    <p:sldId id="282" r:id="rId15"/>
    <p:sldId id="257" r:id="rId16"/>
    <p:sldId id="269" r:id="rId17"/>
    <p:sldId id="271" r:id="rId18"/>
    <p:sldId id="272" r:id="rId19"/>
    <p:sldId id="273" r:id="rId20"/>
    <p:sldId id="274" r:id="rId21"/>
    <p:sldId id="275" r:id="rId22"/>
    <p:sldId id="276" r:id="rId23"/>
    <p:sldId id="280" r:id="rId24"/>
    <p:sldId id="281" r:id="rId25"/>
    <p:sldId id="277" r:id="rId26"/>
    <p:sldId id="278" r:id="rId27"/>
    <p:sldId id="279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3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74CD-CD3C-4D79-930A-8B191619DEDE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6A98B-2667-4B27-A785-9928C96AD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629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74CD-CD3C-4D79-930A-8B191619DEDE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6A98B-2667-4B27-A785-9928C96AD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519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74CD-CD3C-4D79-930A-8B191619DEDE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6A98B-2667-4B27-A785-9928C96AD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977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74CD-CD3C-4D79-930A-8B191619DEDE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6A98B-2667-4B27-A785-9928C96AD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784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74CD-CD3C-4D79-930A-8B191619DEDE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6A98B-2667-4B27-A785-9928C96AD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3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74CD-CD3C-4D79-930A-8B191619DEDE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6A98B-2667-4B27-A785-9928C96AD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122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74CD-CD3C-4D79-930A-8B191619DEDE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6A98B-2667-4B27-A785-9928C96AD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548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74CD-CD3C-4D79-930A-8B191619DEDE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6A98B-2667-4B27-A785-9928C96AD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79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74CD-CD3C-4D79-930A-8B191619DEDE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6A98B-2667-4B27-A785-9928C96AD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54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74CD-CD3C-4D79-930A-8B191619DEDE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6A98B-2667-4B27-A785-9928C96AD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71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74CD-CD3C-4D79-930A-8B191619DEDE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6A98B-2667-4B27-A785-9928C96AD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76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374CD-CD3C-4D79-930A-8B191619DEDE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6A98B-2667-4B27-A785-9928C96AD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03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pronunciationstudio.com/korean-speakers-english-pronunciation-errors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741408"/>
          </a:xfrm>
        </p:spPr>
        <p:txBody>
          <a:bodyPr anchor="ctr">
            <a:normAutofit/>
          </a:bodyPr>
          <a:lstStyle/>
          <a:p>
            <a:r>
              <a:rPr lang="en-US" sz="88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Mouth Shape</a:t>
            </a:r>
            <a:endParaRPr lang="en-US" sz="88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19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638629" y="566057"/>
            <a:ext cx="8302171" cy="4426857"/>
          </a:xfrm>
          <a:prstGeom prst="roundRect">
            <a:avLst>
              <a:gd name="adj" fmla="val 125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MY CROW FUN</a:t>
            </a:r>
            <a:endParaRPr lang="en-US" sz="72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11086" y="5529943"/>
            <a:ext cx="6604000" cy="91440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225314" y="5667830"/>
            <a:ext cx="1966686" cy="119017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48229" y="5493657"/>
            <a:ext cx="6604000" cy="91440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rial Black" panose="020B0A04020102020204" pitchFamily="34" charset="0"/>
              </a:rPr>
              <a:t>MICROPHONE</a:t>
            </a:r>
            <a:endParaRPr lang="en-US" sz="4400" dirty="0">
              <a:latin typeface="Arial Black" panose="020B0A04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124329" y="4628205"/>
            <a:ext cx="1774267" cy="95410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dirty="0" smtClean="0"/>
              <a:t>Audio </a:t>
            </a:r>
          </a:p>
          <a:p>
            <a:pPr algn="ctr"/>
            <a:r>
              <a:rPr lang="en-US" sz="2800" dirty="0" smtClean="0"/>
              <a:t>Equipment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2027469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638629" y="566057"/>
            <a:ext cx="8302171" cy="4426857"/>
          </a:xfrm>
          <a:prstGeom prst="roundRect">
            <a:avLst>
              <a:gd name="adj" fmla="val 125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AW ENTER JA CAT</a:t>
            </a:r>
            <a:endParaRPr lang="en-US" sz="72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11086" y="5529943"/>
            <a:ext cx="6604000" cy="91440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225314" y="5667830"/>
            <a:ext cx="1966686" cy="119017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48229" y="5493657"/>
            <a:ext cx="6604000" cy="91440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rial Black" panose="020B0A04020102020204" pitchFamily="34" charset="0"/>
              </a:rPr>
              <a:t>A WINTER JACKET</a:t>
            </a:r>
            <a:endParaRPr lang="en-US" sz="4400" dirty="0">
              <a:latin typeface="Arial Black" panose="020B0A04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333231" y="4843648"/>
            <a:ext cx="1356462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dirty="0" smtClean="0"/>
              <a:t>Clothes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7029967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638629" y="566057"/>
            <a:ext cx="8302171" cy="4426857"/>
          </a:xfrm>
          <a:prstGeom prst="roundRect">
            <a:avLst>
              <a:gd name="adj" fmla="val 125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ALL WAITS BEEN EYES</a:t>
            </a:r>
            <a:endParaRPr lang="en-US" sz="72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11086" y="5529943"/>
            <a:ext cx="6604000" cy="91440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225314" y="5667830"/>
            <a:ext cx="1966686" cy="119017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48229" y="5493657"/>
            <a:ext cx="6604000" cy="91440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rial Black" panose="020B0A04020102020204" pitchFamily="34" charset="0"/>
              </a:rPr>
              <a:t>ALWAYS BE NICE</a:t>
            </a:r>
            <a:endParaRPr lang="en-US" sz="4400" dirty="0">
              <a:latin typeface="Arial Black" panose="020B0A04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33885" y="4843648"/>
            <a:ext cx="1955152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dirty="0" smtClean="0"/>
              <a:t>A good rule.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9059802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638629" y="566057"/>
            <a:ext cx="8302171" cy="4426857"/>
          </a:xfrm>
          <a:prstGeom prst="roundRect">
            <a:avLst>
              <a:gd name="adj" fmla="val 125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LESS TART </a:t>
            </a:r>
            <a:endParaRPr lang="en-US" sz="72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11086" y="5529943"/>
            <a:ext cx="6604000" cy="91440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225314" y="5667830"/>
            <a:ext cx="1966686" cy="119017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48229" y="5493657"/>
            <a:ext cx="6604000" cy="91440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rial Black" panose="020B0A04020102020204" pitchFamily="34" charset="0"/>
              </a:rPr>
              <a:t>LET’S START</a:t>
            </a:r>
            <a:endParaRPr lang="en-US" sz="4400" dirty="0"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135162" y="4843648"/>
            <a:ext cx="1752596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dirty="0" smtClean="0"/>
              <a:t>Imperative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2355715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741408"/>
          </a:xfrm>
        </p:spPr>
        <p:txBody>
          <a:bodyPr anchor="ctr">
            <a:normAutofit/>
          </a:bodyPr>
          <a:lstStyle/>
          <a:p>
            <a:r>
              <a:rPr lang="en-US" sz="88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Mouth Shape</a:t>
            </a:r>
            <a:endParaRPr lang="en-US" sz="88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00518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655"/>
            <a:ext cx="12192000" cy="638134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910885" y="0"/>
            <a:ext cx="82811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https://pronunciationstudio.com/korean-speakers-english-pronunciation-errors/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988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/</a:t>
            </a:r>
            <a:r>
              <a:rPr lang="en-US" sz="6000" b="1" dirty="0" err="1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i</a:t>
            </a:r>
            <a:r>
              <a:rPr lang="en-US" sz="6000" b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ː/ and /ɪ/</a:t>
            </a:r>
            <a:endParaRPr lang="en-US" sz="6000" b="1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800" dirty="0" smtClean="0">
                <a:solidFill>
                  <a:srgbClr val="0070C0"/>
                </a:solidFill>
              </a:rPr>
              <a:t>Pl</a:t>
            </a:r>
            <a:r>
              <a:rPr lang="en-US" sz="4800" b="1" dirty="0" smtClean="0">
                <a:solidFill>
                  <a:srgbClr val="0070C0"/>
                </a:solidFill>
              </a:rPr>
              <a:t>ea</a:t>
            </a:r>
            <a:r>
              <a:rPr lang="en-US" sz="4800" dirty="0" smtClean="0">
                <a:solidFill>
                  <a:srgbClr val="0070C0"/>
                </a:solidFill>
              </a:rPr>
              <a:t>se s</a:t>
            </a:r>
            <a:r>
              <a:rPr lang="en-US" sz="4800" b="1" dirty="0" smtClean="0">
                <a:solidFill>
                  <a:srgbClr val="0070C0"/>
                </a:solidFill>
              </a:rPr>
              <a:t>i</a:t>
            </a:r>
            <a:r>
              <a:rPr lang="en-US" sz="4800" dirty="0" smtClean="0">
                <a:solidFill>
                  <a:srgbClr val="0070C0"/>
                </a:solidFill>
              </a:rPr>
              <a:t>t on the s</a:t>
            </a:r>
            <a:r>
              <a:rPr lang="en-US" sz="4800" b="1" dirty="0" smtClean="0">
                <a:solidFill>
                  <a:srgbClr val="0070C0"/>
                </a:solidFill>
              </a:rPr>
              <a:t>ea</a:t>
            </a:r>
            <a:r>
              <a:rPr lang="en-US" sz="4800" dirty="0" smtClean="0">
                <a:solidFill>
                  <a:srgbClr val="0070C0"/>
                </a:solidFill>
              </a:rPr>
              <a:t>t next to the sh</a:t>
            </a:r>
            <a:r>
              <a:rPr lang="en-US" sz="4800" b="1" dirty="0" smtClean="0">
                <a:solidFill>
                  <a:srgbClr val="0070C0"/>
                </a:solidFill>
              </a:rPr>
              <a:t>ee</a:t>
            </a:r>
            <a:r>
              <a:rPr lang="en-US" sz="4800" dirty="0" smtClean="0">
                <a:solidFill>
                  <a:srgbClr val="0070C0"/>
                </a:solidFill>
              </a:rPr>
              <a:t>p on the sh</a:t>
            </a:r>
            <a:r>
              <a:rPr lang="en-US" sz="4800" b="1" dirty="0" smtClean="0">
                <a:solidFill>
                  <a:srgbClr val="0070C0"/>
                </a:solidFill>
              </a:rPr>
              <a:t>i</a:t>
            </a:r>
            <a:r>
              <a:rPr lang="en-US" sz="4800" dirty="0" smtClean="0">
                <a:solidFill>
                  <a:srgbClr val="0070C0"/>
                </a:solidFill>
              </a:rPr>
              <a:t>p.</a:t>
            </a:r>
            <a:endParaRPr lang="en-US" sz="4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7202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Central Vowels</a:t>
            </a:r>
            <a:endParaRPr lang="en-US" sz="6000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800" dirty="0" smtClean="0">
                <a:solidFill>
                  <a:srgbClr val="0070C0"/>
                </a:solidFill>
              </a:rPr>
              <a:t>B</a:t>
            </a:r>
            <a:r>
              <a:rPr lang="en-US" sz="4800" b="1" dirty="0" smtClean="0">
                <a:solidFill>
                  <a:srgbClr val="0070C0"/>
                </a:solidFill>
              </a:rPr>
              <a:t>ur</a:t>
            </a:r>
            <a:r>
              <a:rPr lang="en-US" sz="4800" dirty="0" smtClean="0">
                <a:solidFill>
                  <a:srgbClr val="0070C0"/>
                </a:solidFill>
              </a:rPr>
              <a:t>t’s w</a:t>
            </a:r>
            <a:r>
              <a:rPr lang="en-US" sz="4800" b="1" dirty="0" smtClean="0">
                <a:solidFill>
                  <a:srgbClr val="0070C0"/>
                </a:solidFill>
              </a:rPr>
              <a:t>or</a:t>
            </a:r>
            <a:r>
              <a:rPr lang="en-US" sz="4800" dirty="0" smtClean="0">
                <a:solidFill>
                  <a:srgbClr val="0070C0"/>
                </a:solidFill>
              </a:rPr>
              <a:t>ds h</a:t>
            </a:r>
            <a:r>
              <a:rPr lang="en-US" sz="4800" b="1" dirty="0" smtClean="0">
                <a:solidFill>
                  <a:srgbClr val="0070C0"/>
                </a:solidFill>
              </a:rPr>
              <a:t>ur</a:t>
            </a:r>
            <a:r>
              <a:rPr lang="en-US" sz="4800" dirty="0" smtClean="0">
                <a:solidFill>
                  <a:srgbClr val="0070C0"/>
                </a:solidFill>
              </a:rPr>
              <a:t>t w</a:t>
            </a:r>
            <a:r>
              <a:rPr lang="en-US" sz="4800" b="1" dirty="0" smtClean="0">
                <a:solidFill>
                  <a:srgbClr val="0070C0"/>
                </a:solidFill>
              </a:rPr>
              <a:t>or</a:t>
            </a:r>
            <a:r>
              <a:rPr lang="en-US" sz="4800" dirty="0" smtClean="0">
                <a:solidFill>
                  <a:srgbClr val="0070C0"/>
                </a:solidFill>
              </a:rPr>
              <a:t>se than Sh</a:t>
            </a:r>
            <a:r>
              <a:rPr lang="en-US" sz="4800" b="1" dirty="0" smtClean="0">
                <a:solidFill>
                  <a:srgbClr val="0070C0"/>
                </a:solidFill>
              </a:rPr>
              <a:t>ir</a:t>
            </a:r>
            <a:r>
              <a:rPr lang="en-US" sz="4800" dirty="0" smtClean="0">
                <a:solidFill>
                  <a:srgbClr val="0070C0"/>
                </a:solidFill>
              </a:rPr>
              <a:t>ley’s.</a:t>
            </a:r>
            <a:endParaRPr lang="en-US" sz="4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447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Extra Vowels</a:t>
            </a:r>
            <a:endParaRPr lang="en-US" sz="6000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800" dirty="0" smtClean="0">
                <a:solidFill>
                  <a:srgbClr val="0070C0"/>
                </a:solidFill>
              </a:rPr>
              <a:t>My sandwi</a:t>
            </a:r>
            <a:r>
              <a:rPr lang="en-US" sz="4800" b="1" dirty="0" smtClean="0">
                <a:solidFill>
                  <a:srgbClr val="0070C0"/>
                </a:solidFill>
              </a:rPr>
              <a:t>ch</a:t>
            </a:r>
            <a:r>
              <a:rPr lang="en-US" sz="4800" dirty="0" smtClean="0">
                <a:solidFill>
                  <a:srgbClr val="0070C0"/>
                </a:solidFill>
              </a:rPr>
              <a:t>.</a:t>
            </a:r>
            <a:br>
              <a:rPr lang="en-US" sz="4800" dirty="0" smtClean="0">
                <a:solidFill>
                  <a:srgbClr val="0070C0"/>
                </a:solidFill>
              </a:rPr>
            </a:br>
            <a:r>
              <a:rPr lang="en-US" sz="4800" dirty="0" smtClean="0">
                <a:solidFill>
                  <a:srgbClr val="0070C0"/>
                </a:solidFill>
              </a:rPr>
              <a:t>Loo</a:t>
            </a:r>
            <a:r>
              <a:rPr lang="en-US" sz="4800" b="1" dirty="0" smtClean="0">
                <a:solidFill>
                  <a:srgbClr val="0070C0"/>
                </a:solidFill>
              </a:rPr>
              <a:t>k</a:t>
            </a:r>
            <a:r>
              <a:rPr lang="en-US" sz="4800" dirty="0" smtClean="0">
                <a:solidFill>
                  <a:srgbClr val="0070C0"/>
                </a:solidFill>
              </a:rPr>
              <a:t>, a boo</a:t>
            </a:r>
            <a:r>
              <a:rPr lang="en-US" sz="4800" b="1" dirty="0" smtClean="0">
                <a:solidFill>
                  <a:srgbClr val="0070C0"/>
                </a:solidFill>
              </a:rPr>
              <a:t>k</a:t>
            </a:r>
            <a:r>
              <a:rPr lang="en-US" sz="4800" dirty="0" smtClean="0">
                <a:solidFill>
                  <a:srgbClr val="0070C0"/>
                </a:solidFill>
              </a:rPr>
              <a:t>!</a:t>
            </a:r>
            <a:endParaRPr lang="en-US" sz="4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8471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/l/ and /r/ confusion</a:t>
            </a:r>
            <a:endParaRPr lang="en-US" sz="6000" b="1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>
                <a:solidFill>
                  <a:srgbClr val="0070C0"/>
                </a:solidFill>
                <a:effectLst/>
              </a:rPr>
              <a:t>R</a:t>
            </a:r>
            <a:r>
              <a:rPr lang="en-US" sz="4800" dirty="0" smtClean="0">
                <a:solidFill>
                  <a:srgbClr val="0070C0"/>
                </a:solidFill>
                <a:effectLst/>
              </a:rPr>
              <a:t>ory </a:t>
            </a:r>
            <a:r>
              <a:rPr lang="en-US" sz="4800" b="1" dirty="0" smtClean="0">
                <a:solidFill>
                  <a:srgbClr val="0070C0"/>
                </a:solidFill>
                <a:effectLst/>
              </a:rPr>
              <a:t>r</a:t>
            </a:r>
            <a:r>
              <a:rPr lang="en-US" sz="4800" dirty="0" smtClean="0">
                <a:solidFill>
                  <a:srgbClr val="0070C0"/>
                </a:solidFill>
                <a:effectLst/>
              </a:rPr>
              <a:t>arely </a:t>
            </a:r>
            <a:r>
              <a:rPr lang="en-US" sz="4800" b="1" dirty="0" smtClean="0">
                <a:solidFill>
                  <a:srgbClr val="0070C0"/>
                </a:solidFill>
                <a:effectLst/>
              </a:rPr>
              <a:t>r</a:t>
            </a:r>
            <a:r>
              <a:rPr lang="en-US" sz="4800" dirty="0" smtClean="0">
                <a:solidFill>
                  <a:srgbClr val="0070C0"/>
                </a:solidFill>
                <a:effectLst/>
              </a:rPr>
              <a:t>ushed </a:t>
            </a:r>
            <a:r>
              <a:rPr lang="en-US" sz="4800" b="1" dirty="0" smtClean="0">
                <a:solidFill>
                  <a:srgbClr val="0070C0"/>
                </a:solidFill>
                <a:effectLst/>
              </a:rPr>
              <a:t>r</a:t>
            </a:r>
            <a:r>
              <a:rPr lang="en-US" sz="4800" dirty="0" smtClean="0">
                <a:solidFill>
                  <a:srgbClr val="0070C0"/>
                </a:solidFill>
                <a:effectLst/>
              </a:rPr>
              <a:t>ound ve</a:t>
            </a:r>
            <a:r>
              <a:rPr lang="en-US" sz="4800" b="1" dirty="0" smtClean="0">
                <a:solidFill>
                  <a:srgbClr val="0070C0"/>
                </a:solidFill>
                <a:effectLst/>
              </a:rPr>
              <a:t>r</a:t>
            </a:r>
            <a:r>
              <a:rPr lang="en-US" sz="4800" dirty="0" smtClean="0">
                <a:solidFill>
                  <a:srgbClr val="0070C0"/>
                </a:solidFill>
                <a:effectLst/>
              </a:rPr>
              <a:t>y tho</a:t>
            </a:r>
            <a:r>
              <a:rPr lang="en-US" sz="4800" b="1" dirty="0" smtClean="0">
                <a:solidFill>
                  <a:srgbClr val="0070C0"/>
                </a:solidFill>
                <a:effectLst/>
              </a:rPr>
              <a:t>r</a:t>
            </a:r>
            <a:r>
              <a:rPr lang="en-US" sz="4800" dirty="0" smtClean="0">
                <a:solidFill>
                  <a:srgbClr val="0070C0"/>
                </a:solidFill>
                <a:effectLst/>
              </a:rPr>
              <a:t>oughly.</a:t>
            </a:r>
            <a:endParaRPr lang="en-US" sz="48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321714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0225314" y="5667830"/>
            <a:ext cx="1966686" cy="119017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6594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‘</a:t>
            </a:r>
            <a:r>
              <a:rPr lang="en-US" sz="6000" dirty="0" err="1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th</a:t>
            </a:r>
            <a:r>
              <a:rPr lang="en-US" sz="60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’</a:t>
            </a:r>
            <a:endParaRPr lang="en-US" sz="6000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>
                <a:solidFill>
                  <a:srgbClr val="0070C0"/>
                </a:solidFill>
              </a:rPr>
              <a:t>Th</a:t>
            </a:r>
            <a:r>
              <a:rPr lang="en-US" sz="4800" dirty="0" smtClean="0">
                <a:solidFill>
                  <a:srgbClr val="0070C0"/>
                </a:solidFill>
              </a:rPr>
              <a:t>ankfully </a:t>
            </a:r>
            <a:r>
              <a:rPr lang="en-US" sz="4800" b="1" dirty="0" smtClean="0">
                <a:solidFill>
                  <a:srgbClr val="0070C0"/>
                </a:solidFill>
              </a:rPr>
              <a:t>th</a:t>
            </a:r>
            <a:r>
              <a:rPr lang="en-US" sz="4800" dirty="0" smtClean="0">
                <a:solidFill>
                  <a:srgbClr val="0070C0"/>
                </a:solidFill>
              </a:rPr>
              <a:t>e </a:t>
            </a:r>
            <a:r>
              <a:rPr lang="en-US" sz="4800" b="1" dirty="0" smtClean="0">
                <a:solidFill>
                  <a:srgbClr val="0070C0"/>
                </a:solidFill>
              </a:rPr>
              <a:t>th</a:t>
            </a:r>
            <a:r>
              <a:rPr lang="en-US" sz="4800" dirty="0" smtClean="0">
                <a:solidFill>
                  <a:srgbClr val="0070C0"/>
                </a:solidFill>
              </a:rPr>
              <a:t>ree bro</a:t>
            </a:r>
            <a:r>
              <a:rPr lang="en-US" sz="4800" b="1" dirty="0" smtClean="0">
                <a:solidFill>
                  <a:srgbClr val="0070C0"/>
                </a:solidFill>
              </a:rPr>
              <a:t>th</a:t>
            </a:r>
            <a:r>
              <a:rPr lang="en-US" sz="4800" dirty="0" smtClean="0">
                <a:solidFill>
                  <a:srgbClr val="0070C0"/>
                </a:solidFill>
              </a:rPr>
              <a:t>ers </a:t>
            </a:r>
            <a:r>
              <a:rPr lang="en-US" sz="4800" b="1" dirty="0" err="1" smtClean="0">
                <a:solidFill>
                  <a:srgbClr val="0070C0"/>
                </a:solidFill>
              </a:rPr>
              <a:t>th</a:t>
            </a:r>
            <a:r>
              <a:rPr lang="en-US" sz="4800" dirty="0" err="1" smtClean="0">
                <a:solidFill>
                  <a:srgbClr val="0070C0"/>
                </a:solidFill>
              </a:rPr>
              <a:t>eorise</a:t>
            </a:r>
            <a:r>
              <a:rPr lang="en-US" sz="4800" dirty="0" smtClean="0">
                <a:solidFill>
                  <a:srgbClr val="0070C0"/>
                </a:solidFill>
              </a:rPr>
              <a:t> amongst </a:t>
            </a:r>
            <a:r>
              <a:rPr lang="en-US" sz="4800" b="1" dirty="0" smtClean="0">
                <a:solidFill>
                  <a:srgbClr val="0070C0"/>
                </a:solidFill>
              </a:rPr>
              <a:t>th</a:t>
            </a:r>
            <a:r>
              <a:rPr lang="en-US" sz="4800" dirty="0" smtClean="0">
                <a:solidFill>
                  <a:srgbClr val="0070C0"/>
                </a:solidFill>
              </a:rPr>
              <a:t>emselves.</a:t>
            </a:r>
            <a:endParaRPr lang="en-US" sz="4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6531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b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Pronunciation of /v/ and /f/</a:t>
            </a:r>
            <a:endParaRPr lang="en-US" sz="6000" b="1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800" dirty="0" smtClean="0">
                <a:solidFill>
                  <a:srgbClr val="0070C0"/>
                </a:solidFill>
              </a:rPr>
              <a:t>A </a:t>
            </a:r>
            <a:r>
              <a:rPr lang="en-US" sz="4800" b="1" dirty="0" smtClean="0">
                <a:solidFill>
                  <a:srgbClr val="0070C0"/>
                </a:solidFill>
              </a:rPr>
              <a:t>v</a:t>
            </a:r>
            <a:r>
              <a:rPr lang="en-US" sz="4800" dirty="0" smtClean="0">
                <a:solidFill>
                  <a:srgbClr val="0070C0"/>
                </a:solidFill>
              </a:rPr>
              <a:t>ery nice </a:t>
            </a:r>
            <a:r>
              <a:rPr lang="en-US" sz="4800" b="1" dirty="0" smtClean="0">
                <a:solidFill>
                  <a:srgbClr val="0070C0"/>
                </a:solidFill>
              </a:rPr>
              <a:t>f</a:t>
            </a:r>
            <a:r>
              <a:rPr lang="en-US" sz="4800" dirty="0" smtClean="0">
                <a:solidFill>
                  <a:srgbClr val="0070C0"/>
                </a:solidFill>
              </a:rPr>
              <a:t>esti</a:t>
            </a:r>
            <a:r>
              <a:rPr lang="en-US" sz="4800" b="1" dirty="0" smtClean="0">
                <a:solidFill>
                  <a:srgbClr val="0070C0"/>
                </a:solidFill>
              </a:rPr>
              <a:t>v</a:t>
            </a:r>
            <a:r>
              <a:rPr lang="en-US" sz="4800" dirty="0" smtClean="0">
                <a:solidFill>
                  <a:srgbClr val="0070C0"/>
                </a:solidFill>
              </a:rPr>
              <a:t>al</a:t>
            </a:r>
            <a:endParaRPr lang="en-US" sz="4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0410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Pronunciation of /w/</a:t>
            </a:r>
            <a:endParaRPr lang="en-US" sz="5400" b="1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>
                <a:solidFill>
                  <a:srgbClr val="0070C0"/>
                </a:solidFill>
              </a:rPr>
              <a:t>W</a:t>
            </a:r>
            <a:r>
              <a:rPr lang="en-US" sz="4800" dirty="0" smtClean="0">
                <a:solidFill>
                  <a:srgbClr val="0070C0"/>
                </a:solidFill>
              </a:rPr>
              <a:t>ould you buy me some </a:t>
            </a:r>
            <a:r>
              <a:rPr lang="en-US" sz="4800" b="1" dirty="0" smtClean="0">
                <a:solidFill>
                  <a:srgbClr val="0070C0"/>
                </a:solidFill>
              </a:rPr>
              <a:t>w</a:t>
            </a:r>
            <a:r>
              <a:rPr lang="en-US" sz="4800" dirty="0" smtClean="0">
                <a:solidFill>
                  <a:srgbClr val="0070C0"/>
                </a:solidFill>
              </a:rPr>
              <a:t>ood and some </a:t>
            </a:r>
            <a:r>
              <a:rPr lang="en-US" sz="4800" b="1" dirty="0" smtClean="0">
                <a:solidFill>
                  <a:srgbClr val="0070C0"/>
                </a:solidFill>
              </a:rPr>
              <a:t>w</a:t>
            </a:r>
            <a:r>
              <a:rPr lang="en-US" sz="4800" dirty="0" smtClean="0">
                <a:solidFill>
                  <a:srgbClr val="0070C0"/>
                </a:solidFill>
              </a:rPr>
              <a:t>ool?</a:t>
            </a:r>
            <a:endParaRPr lang="en-US" sz="4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3140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1075" y="542925"/>
            <a:ext cx="7400925" cy="5550694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42875" y="2388592"/>
            <a:ext cx="4648200" cy="18593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Mouth Shape</a:t>
            </a:r>
            <a:endParaRPr lang="en-US" sz="6600" b="1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9866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429" y="-478972"/>
            <a:ext cx="10508343" cy="788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991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826"/>
          <a:stretch/>
        </p:blipFill>
        <p:spPr>
          <a:xfrm>
            <a:off x="0" y="514351"/>
            <a:ext cx="12192000" cy="5715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257550" y="514351"/>
            <a:ext cx="2828925" cy="2028824"/>
          </a:xfrm>
          <a:prstGeom prst="rect">
            <a:avLst/>
          </a:prstGeom>
          <a:solidFill>
            <a:schemeClr val="bg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</a:t>
            </a:r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0" y="514351"/>
            <a:ext cx="2828925" cy="2028824"/>
          </a:xfrm>
          <a:prstGeom prst="rect">
            <a:avLst/>
          </a:prstGeom>
          <a:solidFill>
            <a:schemeClr val="bg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039225" y="528639"/>
            <a:ext cx="2828925" cy="2028824"/>
          </a:xfrm>
          <a:prstGeom prst="rect">
            <a:avLst/>
          </a:prstGeom>
          <a:solidFill>
            <a:schemeClr val="bg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8625" y="2428876"/>
            <a:ext cx="2828925" cy="2028824"/>
          </a:xfrm>
          <a:prstGeom prst="rect">
            <a:avLst/>
          </a:prstGeom>
          <a:solidFill>
            <a:schemeClr val="bg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67075" y="2428876"/>
            <a:ext cx="2828925" cy="2028824"/>
          </a:xfrm>
          <a:prstGeom prst="rect">
            <a:avLst/>
          </a:prstGeom>
          <a:solidFill>
            <a:schemeClr val="bg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ee</a:t>
            </a:r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10300" y="2443164"/>
            <a:ext cx="2828925" cy="2028824"/>
          </a:xfrm>
          <a:prstGeom prst="rect">
            <a:avLst/>
          </a:prstGeom>
          <a:solidFill>
            <a:schemeClr val="bg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er</a:t>
            </a:r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144000" y="2428876"/>
            <a:ext cx="2828925" cy="2028824"/>
          </a:xfrm>
          <a:prstGeom prst="rect">
            <a:avLst/>
          </a:prstGeom>
          <a:solidFill>
            <a:schemeClr val="bg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3850" y="4357689"/>
            <a:ext cx="2828925" cy="2028824"/>
          </a:xfrm>
          <a:prstGeom prst="rect">
            <a:avLst/>
          </a:prstGeom>
          <a:solidFill>
            <a:schemeClr val="bg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62300" y="4357689"/>
            <a:ext cx="2828925" cy="2028824"/>
          </a:xfrm>
          <a:prstGeom prst="rect">
            <a:avLst/>
          </a:prstGeom>
          <a:solidFill>
            <a:schemeClr val="bg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105525" y="4371977"/>
            <a:ext cx="2828925" cy="2028824"/>
          </a:xfrm>
          <a:prstGeom prst="rect">
            <a:avLst/>
          </a:prstGeom>
          <a:solidFill>
            <a:schemeClr val="bg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</a:t>
            </a:r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9225" y="4357689"/>
            <a:ext cx="2828925" cy="2028824"/>
          </a:xfrm>
          <a:prstGeom prst="rect">
            <a:avLst/>
          </a:prstGeom>
          <a:solidFill>
            <a:schemeClr val="bg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95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670" b="34649"/>
          <a:stretch/>
        </p:blipFill>
        <p:spPr>
          <a:xfrm>
            <a:off x="0" y="628650"/>
            <a:ext cx="12192000" cy="545782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00050" y="485775"/>
            <a:ext cx="2828925" cy="2028824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</a:t>
            </a:r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8500" y="485775"/>
            <a:ext cx="2828925" cy="2028824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</a:t>
            </a:r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81725" y="500063"/>
            <a:ext cx="2828925" cy="2028824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</a:t>
            </a:r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15425" y="485775"/>
            <a:ext cx="2828925" cy="2028824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</a:t>
            </a:r>
            <a:r>
              <a:rPr lang="en-US" sz="4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g,nk</a:t>
            </a:r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0050" y="2371726"/>
            <a:ext cx="2828925" cy="2028824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</a:t>
            </a:r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8500" y="2371726"/>
            <a:ext cx="2828925" cy="2028824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oo</a:t>
            </a:r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81725" y="2386014"/>
            <a:ext cx="2828925" cy="2028824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oo</a:t>
            </a:r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15425" y="2371726"/>
            <a:ext cx="2828925" cy="2028824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</a:t>
            </a:r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0050" y="4286251"/>
            <a:ext cx="2828925" cy="2028824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</a:t>
            </a:r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38500" y="4286251"/>
            <a:ext cx="2828925" cy="2028824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</a:t>
            </a:r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81725" y="4300539"/>
            <a:ext cx="2828925" cy="2028824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</a:t>
            </a:r>
            <a:r>
              <a:rPr lang="en-US" sz="4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,x</a:t>
            </a:r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115425" y="4286251"/>
            <a:ext cx="2828925" cy="2028824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sh,ch</a:t>
            </a:r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0459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346"/>
          <a:stretch/>
        </p:blipFill>
        <p:spPr>
          <a:xfrm>
            <a:off x="0" y="514350"/>
            <a:ext cx="12192000" cy="579782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00050" y="342900"/>
            <a:ext cx="2828925" cy="2028824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</a:t>
            </a:r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8500" y="342900"/>
            <a:ext cx="2828925" cy="2028824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</a:t>
            </a:r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81725" y="357188"/>
            <a:ext cx="2828925" cy="2028824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</a:t>
            </a:r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15425" y="342900"/>
            <a:ext cx="2828925" cy="2028824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</a:t>
            </a:r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625" y="2228851"/>
            <a:ext cx="2828925" cy="2028824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</a:t>
            </a:r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67075" y="2228851"/>
            <a:ext cx="2828925" cy="2028824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</a:t>
            </a:r>
            <a:r>
              <a:rPr lang="en-US" sz="4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,wh,qu</a:t>
            </a:r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10300" y="2243139"/>
            <a:ext cx="2828925" cy="2028824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</a:t>
            </a:r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0" y="2228851"/>
            <a:ext cx="2828925" cy="2028824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</a:t>
            </a:r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0050" y="4259021"/>
            <a:ext cx="2828925" cy="2028824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</a:t>
            </a:r>
            <a:r>
              <a:rPr lang="en-US" sz="4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h,j</a:t>
            </a:r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95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638629" y="566057"/>
            <a:ext cx="8302171" cy="4426857"/>
          </a:xfrm>
          <a:prstGeom prst="roundRect">
            <a:avLst>
              <a:gd name="adj" fmla="val 125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TEAM OATH</a:t>
            </a:r>
          </a:p>
          <a:p>
            <a:pPr algn="ctr"/>
            <a:r>
              <a:rPr lang="en-US" sz="7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HE</a:t>
            </a:r>
            <a:endParaRPr lang="en-US" sz="72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11086" y="5529943"/>
            <a:ext cx="6604000" cy="91440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225314" y="5667830"/>
            <a:ext cx="1966686" cy="119017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48229" y="5493657"/>
            <a:ext cx="6604000" cy="91440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rial Black" panose="020B0A04020102020204" pitchFamily="34" charset="0"/>
              </a:rPr>
              <a:t>TIMOTHY</a:t>
            </a:r>
            <a:endParaRPr lang="en-US" sz="4400" dirty="0">
              <a:latin typeface="Arial Black" panose="020B0A04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84712" y="4843648"/>
            <a:ext cx="1053495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dirty="0" smtClean="0"/>
              <a:t>Name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1575546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638629" y="566057"/>
            <a:ext cx="8302171" cy="4426857"/>
          </a:xfrm>
          <a:prstGeom prst="roundRect">
            <a:avLst>
              <a:gd name="adj" fmla="val 125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MAY PULL </a:t>
            </a:r>
          </a:p>
          <a:p>
            <a:pPr algn="ctr"/>
            <a:r>
              <a:rPr lang="en-US" sz="7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SIR UP</a:t>
            </a:r>
            <a:endParaRPr lang="en-US" sz="72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11086" y="5529943"/>
            <a:ext cx="6604000" cy="91440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225314" y="5667830"/>
            <a:ext cx="1966686" cy="119017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48229" y="5493657"/>
            <a:ext cx="6604000" cy="91440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rial Black" panose="020B0A04020102020204" pitchFamily="34" charset="0"/>
              </a:rPr>
              <a:t>MAPLE SYRUP</a:t>
            </a:r>
            <a:endParaRPr lang="en-US" sz="4400" dirty="0">
              <a:latin typeface="Arial Black" panose="020B0A04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837168" y="4843648"/>
            <a:ext cx="2348592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dirty="0" smtClean="0"/>
              <a:t>Canadian Food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9118444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638629" y="566057"/>
            <a:ext cx="8302171" cy="4426857"/>
          </a:xfrm>
          <a:prstGeom prst="roundRect">
            <a:avLst>
              <a:gd name="adj" fmla="val 125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DEW WINO HUE</a:t>
            </a:r>
            <a:endParaRPr lang="en-US" sz="72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11086" y="5529943"/>
            <a:ext cx="6604000" cy="91440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225314" y="5667830"/>
            <a:ext cx="1966686" cy="119017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48229" y="5493657"/>
            <a:ext cx="6604000" cy="91440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rial Black" panose="020B0A04020102020204" pitchFamily="34" charset="0"/>
              </a:rPr>
              <a:t>DO I KNOW YOU?</a:t>
            </a:r>
            <a:endParaRPr lang="en-US" sz="4400" dirty="0">
              <a:latin typeface="Arial Black" panose="020B0A04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255902" y="4843648"/>
            <a:ext cx="1511119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dirty="0" smtClean="0"/>
              <a:t>Question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8069769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638629" y="566057"/>
            <a:ext cx="8302171" cy="4426857"/>
          </a:xfrm>
          <a:prstGeom prst="roundRect">
            <a:avLst>
              <a:gd name="adj" fmla="val 125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PEE NUT </a:t>
            </a:r>
          </a:p>
          <a:p>
            <a:pPr algn="ctr"/>
            <a:r>
              <a:rPr lang="en-US" sz="7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BUTT HER</a:t>
            </a:r>
            <a:endParaRPr lang="en-US" sz="72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11086" y="5529943"/>
            <a:ext cx="6604000" cy="91440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225314" y="5667830"/>
            <a:ext cx="1966686" cy="119017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48229" y="5493657"/>
            <a:ext cx="6604000" cy="91440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rial Black" panose="020B0A04020102020204" pitchFamily="34" charset="0"/>
              </a:rPr>
              <a:t>PEANUT BUTTER</a:t>
            </a:r>
            <a:endParaRPr lang="en-US" sz="4400" dirty="0">
              <a:latin typeface="Arial Black" panose="020B0A04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864866" y="4843648"/>
            <a:ext cx="2293192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dirty="0" smtClean="0"/>
              <a:t>Bread’s friend.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173183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638629" y="566057"/>
            <a:ext cx="8302171" cy="4426857"/>
          </a:xfrm>
          <a:prstGeom prst="roundRect">
            <a:avLst>
              <a:gd name="adj" fmla="val 125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NOOSE PAY</a:t>
            </a:r>
          </a:p>
          <a:p>
            <a:pPr algn="ctr"/>
            <a:r>
              <a:rPr lang="en-US" sz="7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PERRY PORT</a:t>
            </a:r>
            <a:endParaRPr lang="en-US" sz="72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11086" y="5529943"/>
            <a:ext cx="6604000" cy="91440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225314" y="5667830"/>
            <a:ext cx="1966686" cy="119017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48228" y="5493657"/>
            <a:ext cx="7507151" cy="91440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rial Black" panose="020B0A04020102020204" pitchFamily="34" charset="0"/>
              </a:rPr>
              <a:t>NEWSPAPER REPORT</a:t>
            </a:r>
            <a:endParaRPr lang="en-US" sz="4400" dirty="0">
              <a:latin typeface="Arial Black" panose="020B0A04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95345" y="4628205"/>
            <a:ext cx="1832232" cy="95410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dirty="0" smtClean="0"/>
              <a:t>Something </a:t>
            </a:r>
          </a:p>
          <a:p>
            <a:pPr algn="ctr"/>
            <a:r>
              <a:rPr lang="en-US" sz="2800" dirty="0"/>
              <a:t>y</a:t>
            </a:r>
            <a:r>
              <a:rPr lang="en-US" sz="2800" dirty="0" smtClean="0"/>
              <a:t>ou read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4909063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638629" y="566057"/>
            <a:ext cx="8302171" cy="4426857"/>
          </a:xfrm>
          <a:prstGeom prst="roundRect">
            <a:avLst>
              <a:gd name="adj" fmla="val 125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ED’S OAK OLD</a:t>
            </a:r>
            <a:endParaRPr lang="en-US" sz="72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11086" y="5529943"/>
            <a:ext cx="6604000" cy="91440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225314" y="5667830"/>
            <a:ext cx="1966686" cy="119017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48229" y="5493657"/>
            <a:ext cx="6604000" cy="91440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rial Black" panose="020B0A04020102020204" pitchFamily="34" charset="0"/>
              </a:rPr>
              <a:t>IT’S SO COLD</a:t>
            </a:r>
            <a:endParaRPr lang="en-US" sz="4400" dirty="0">
              <a:latin typeface="Arial Black" panose="020B0A04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246091" y="4843648"/>
            <a:ext cx="1530740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dirty="0" smtClean="0"/>
              <a:t>Weather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2702665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638629" y="566057"/>
            <a:ext cx="8302171" cy="4426857"/>
          </a:xfrm>
          <a:prstGeom prst="roundRect">
            <a:avLst>
              <a:gd name="adj" fmla="val 125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OH RAN JEWS</a:t>
            </a:r>
            <a:endParaRPr lang="en-US" sz="72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11086" y="5529943"/>
            <a:ext cx="6604000" cy="91440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225314" y="5667830"/>
            <a:ext cx="1966686" cy="119017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48229" y="5493657"/>
            <a:ext cx="6604000" cy="914400"/>
          </a:xfrm>
          <a:prstGeom prst="rect">
            <a:avLst/>
          </a:prstGeom>
          <a:solidFill>
            <a:srgbClr val="FEA3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rial Black" panose="020B0A04020102020204" pitchFamily="34" charset="0"/>
              </a:rPr>
              <a:t>ORANGE JUICE</a:t>
            </a:r>
            <a:endParaRPr lang="en-US" sz="4400" dirty="0">
              <a:latin typeface="Arial Black" panose="020B0A04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87921" y="4843648"/>
            <a:ext cx="1047083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800" dirty="0" smtClean="0"/>
              <a:t>Drink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2883591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213</Words>
  <Application>Microsoft Office PowerPoint</Application>
  <PresentationFormat>Widescreen</PresentationFormat>
  <Paragraphs>89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Arial Black</vt:lpstr>
      <vt:lpstr>Calibri</vt:lpstr>
      <vt:lpstr>Calibri Light</vt:lpstr>
      <vt:lpstr>Office Theme</vt:lpstr>
      <vt:lpstr>Mouth Shape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Mouth Shape</vt:lpstr>
      <vt:lpstr>PowerPoint Presentation</vt:lpstr>
      <vt:lpstr>/iː/ and /ɪ/</vt:lpstr>
      <vt:lpstr>Central Vowels</vt:lpstr>
      <vt:lpstr>Extra Vowels</vt:lpstr>
      <vt:lpstr>/l/ and /r/ confusion</vt:lpstr>
      <vt:lpstr>‘th’</vt:lpstr>
      <vt:lpstr>Pronunciation of /v/ and /f/</vt:lpstr>
      <vt:lpstr>Pronunciation of /w/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Pronunciation Difficulties</dc:title>
  <dc:creator>Tippy</dc:creator>
  <cp:lastModifiedBy>Tippy</cp:lastModifiedBy>
  <cp:revision>11</cp:revision>
  <dcterms:created xsi:type="dcterms:W3CDTF">2020-01-19T08:57:38Z</dcterms:created>
  <dcterms:modified xsi:type="dcterms:W3CDTF">2020-01-19T09:49:00Z</dcterms:modified>
</cp:coreProperties>
</file>