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78" r:id="rId9"/>
    <p:sldId id="274" r:id="rId10"/>
    <p:sldId id="273" r:id="rId11"/>
    <p:sldId id="306" r:id="rId12"/>
    <p:sldId id="275" r:id="rId13"/>
    <p:sldId id="276" r:id="rId14"/>
    <p:sldId id="277" r:id="rId15"/>
    <p:sldId id="279" r:id="rId16"/>
    <p:sldId id="280" r:id="rId17"/>
    <p:sldId id="268" r:id="rId18"/>
    <p:sldId id="269" r:id="rId19"/>
    <p:sldId id="281" r:id="rId20"/>
    <p:sldId id="282" r:id="rId21"/>
    <p:sldId id="283" r:id="rId22"/>
    <p:sldId id="284" r:id="rId23"/>
    <p:sldId id="285" r:id="rId24"/>
    <p:sldId id="290" r:id="rId25"/>
    <p:sldId id="291" r:id="rId26"/>
    <p:sldId id="292" r:id="rId27"/>
    <p:sldId id="286" r:id="rId28"/>
    <p:sldId id="293" r:id="rId29"/>
    <p:sldId id="287" r:id="rId30"/>
    <p:sldId id="294" r:id="rId31"/>
    <p:sldId id="288" r:id="rId32"/>
    <p:sldId id="295" r:id="rId33"/>
    <p:sldId id="289" r:id="rId34"/>
    <p:sldId id="296" r:id="rId35"/>
    <p:sldId id="271" r:id="rId36"/>
    <p:sldId id="299" r:id="rId37"/>
    <p:sldId id="298" r:id="rId38"/>
    <p:sldId id="297" r:id="rId39"/>
    <p:sldId id="300" r:id="rId40"/>
    <p:sldId id="301" r:id="rId41"/>
    <p:sldId id="302" r:id="rId42"/>
    <p:sldId id="303" r:id="rId43"/>
    <p:sldId id="304" r:id="rId4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D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F607-35A9-48D1-BC74-8C8670D1CC3E}" type="datetimeFigureOut">
              <a:rPr lang="ko-KR" altLang="en-US" smtClean="0"/>
              <a:t>2020-01-10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11380-9B11-43E2-83D9-B5A6E1FDDC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7310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F607-35A9-48D1-BC74-8C8670D1CC3E}" type="datetimeFigureOut">
              <a:rPr lang="ko-KR" altLang="en-US" smtClean="0"/>
              <a:t>2020-01-10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11380-9B11-43E2-83D9-B5A6E1FDDC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7505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F607-35A9-48D1-BC74-8C8670D1CC3E}" type="datetimeFigureOut">
              <a:rPr lang="ko-KR" altLang="en-US" smtClean="0"/>
              <a:t>2020-01-10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11380-9B11-43E2-83D9-B5A6E1FDDC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193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F607-35A9-48D1-BC74-8C8670D1CC3E}" type="datetimeFigureOut">
              <a:rPr lang="ko-KR" altLang="en-US" smtClean="0"/>
              <a:t>2020-01-10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11380-9B11-43E2-83D9-B5A6E1FDDC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5390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F607-35A9-48D1-BC74-8C8670D1CC3E}" type="datetimeFigureOut">
              <a:rPr lang="ko-KR" altLang="en-US" smtClean="0"/>
              <a:t>2020-01-10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11380-9B11-43E2-83D9-B5A6E1FDDC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1272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F607-35A9-48D1-BC74-8C8670D1CC3E}" type="datetimeFigureOut">
              <a:rPr lang="ko-KR" altLang="en-US" smtClean="0"/>
              <a:t>2020-01-10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11380-9B11-43E2-83D9-B5A6E1FDDC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475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F607-35A9-48D1-BC74-8C8670D1CC3E}" type="datetimeFigureOut">
              <a:rPr lang="ko-KR" altLang="en-US" smtClean="0"/>
              <a:t>2020-01-10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11380-9B11-43E2-83D9-B5A6E1FDDC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2162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F607-35A9-48D1-BC74-8C8670D1CC3E}" type="datetimeFigureOut">
              <a:rPr lang="ko-KR" altLang="en-US" smtClean="0"/>
              <a:t>2020-01-10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11380-9B11-43E2-83D9-B5A6E1FDDC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8646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F607-35A9-48D1-BC74-8C8670D1CC3E}" type="datetimeFigureOut">
              <a:rPr lang="ko-KR" altLang="en-US" smtClean="0"/>
              <a:t>2020-01-10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11380-9B11-43E2-83D9-B5A6E1FDDC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1641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F607-35A9-48D1-BC74-8C8670D1CC3E}" type="datetimeFigureOut">
              <a:rPr lang="ko-KR" altLang="en-US" smtClean="0"/>
              <a:t>2020-01-10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11380-9B11-43E2-83D9-B5A6E1FDDC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0805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F607-35A9-48D1-BC74-8C8670D1CC3E}" type="datetimeFigureOut">
              <a:rPr lang="ko-KR" altLang="en-US" smtClean="0"/>
              <a:t>2020-01-10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11380-9B11-43E2-83D9-B5A6E1FDDC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7550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BF607-35A9-48D1-BC74-8C8670D1CC3E}" type="datetimeFigureOut">
              <a:rPr lang="ko-KR" altLang="en-US" smtClean="0"/>
              <a:t>2020-01-10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11380-9B11-43E2-83D9-B5A6E1FDDC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630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17T3fZIpT8I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3586163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ko-KR" sz="8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 Story About Intelligence </a:t>
            </a:r>
            <a:endParaRPr lang="ko-KR" altLang="en-US" sz="8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r="36674" b="6985"/>
          <a:stretch/>
        </p:blipFill>
        <p:spPr>
          <a:xfrm>
            <a:off x="0" y="0"/>
            <a:ext cx="8073081" cy="631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775" y="0"/>
            <a:ext cx="4086225" cy="35052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94859" y="3882623"/>
            <a:ext cx="10875245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Who is Kim Ung-Yong (</a:t>
            </a:r>
            <a:r>
              <a:rPr lang="ko-KR" altLang="en-US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김웅용</a:t>
            </a:r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)?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460481" y="5051023"/>
            <a:ext cx="9144000" cy="82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210 IQ </a:t>
            </a:r>
            <a:endParaRPr lang="ko-KR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Image result for 김웅용 i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2"/>
          <a:stretch/>
        </p:blipFill>
        <p:spPr bwMode="auto">
          <a:xfrm rot="5400000">
            <a:off x="-574138" y="633121"/>
            <a:ext cx="3722044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김웅용 i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2"/>
          <a:stretch/>
        </p:blipFill>
        <p:spPr bwMode="auto">
          <a:xfrm rot="19652014">
            <a:off x="9268636" y="4474075"/>
            <a:ext cx="3722044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66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xit" presetSubtype="8" ac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1" dur="750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6" fill="hold" nodeType="afterEffect" p14:presetBounceEnd="5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xit" presetSubtype="8" ac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1" dur="750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6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25299"/>
            <a:ext cx="7998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</a:rPr>
              <a:t>In 2010, Kim criticized the idea that he is a "failed genius" and additionally said, </a:t>
            </a:r>
            <a:endParaRPr lang="en-US" altLang="ko-KR" sz="36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775" y="0"/>
            <a:ext cx="4086225" cy="350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35859"/>
            <a:ext cx="121343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en-US" altLang="ko-KR" sz="3200" dirty="0">
                <a:solidFill>
                  <a:schemeClr val="accent1">
                    <a:lumMod val="75000"/>
                  </a:schemeClr>
                </a:solidFill>
              </a:rPr>
              <a:t>Some think people with a high IQ can be omnipotent, but that's not true. Look at me, I don't have musical talent, nor am I excelling in sports. [...] Society should not judge anyone with unilateral standards – everyone has different learning levels, hopes, talents, and dreams and we should respect that."</a:t>
            </a:r>
            <a:endParaRPr lang="ko-KR" alt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1425"/>
            <a:ext cx="4048125" cy="307657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59244" y="176463"/>
            <a:ext cx="9144000" cy="18118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What was the central conflict of the story? 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59244" y="1988282"/>
            <a:ext cx="9144000" cy="82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Jealousy </a:t>
            </a:r>
            <a:endParaRPr lang="ko-KR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25" y="3438525"/>
            <a:ext cx="5353050" cy="3419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69091" y="3441533"/>
            <a:ext cx="275272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1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53237" y="850232"/>
            <a:ext cx="11141458" cy="17402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Describe his relationship to his father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51966" y="2590512"/>
            <a:ext cx="9144000" cy="82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Started great, now it’s not. </a:t>
            </a:r>
            <a:endParaRPr lang="ko-KR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57349"/>
          <a:stretch/>
        </p:blipFill>
        <p:spPr>
          <a:xfrm>
            <a:off x="1" y="4493633"/>
            <a:ext cx="3708400" cy="25029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821" y="4493633"/>
            <a:ext cx="3875524" cy="23643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2797" r="91"/>
          <a:stretch/>
        </p:blipFill>
        <p:spPr>
          <a:xfrm>
            <a:off x="3721100" y="4493633"/>
            <a:ext cx="4965700" cy="250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3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67700" y="223722"/>
            <a:ext cx="9144000" cy="18296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What happened when he brought home a bad grade? 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67700" y="2201417"/>
            <a:ext cx="9144000" cy="82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Sarcasm </a:t>
            </a:r>
            <a:endParaRPr lang="ko-KR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454" y="3174602"/>
            <a:ext cx="6399546" cy="360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0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67700" y="223722"/>
            <a:ext cx="9144000" cy="18296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How did that affect his confidence?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67700" y="2201417"/>
            <a:ext cx="9144000" cy="82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Low self-confidence</a:t>
            </a:r>
            <a:endParaRPr lang="ko-KR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454" y="3174602"/>
            <a:ext cx="6399546" cy="360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4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74075" y="-50763"/>
            <a:ext cx="8517925" cy="6908763"/>
            <a:chOff x="3674075" y="-50763"/>
            <a:chExt cx="8517925" cy="690876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09535" y="-50763"/>
              <a:ext cx="7982465" cy="6908763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3674075" y="453082"/>
              <a:ext cx="593124" cy="2463114"/>
            </a:xfrm>
            <a:custGeom>
              <a:avLst/>
              <a:gdLst>
                <a:gd name="connsiteX0" fmla="*/ 486032 w 486032"/>
                <a:gd name="connsiteY0" fmla="*/ 2413687 h 2413687"/>
                <a:gd name="connsiteX1" fmla="*/ 0 w 486032"/>
                <a:gd name="connsiteY1" fmla="*/ 189471 h 2413687"/>
                <a:gd name="connsiteX2" fmla="*/ 486032 w 486032"/>
                <a:gd name="connsiteY2" fmla="*/ 0 h 2413687"/>
                <a:gd name="connsiteX3" fmla="*/ 486032 w 486032"/>
                <a:gd name="connsiteY3" fmla="*/ 2413687 h 241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032" h="2413687">
                  <a:moveTo>
                    <a:pt x="486032" y="2413687"/>
                  </a:moveTo>
                  <a:lnTo>
                    <a:pt x="0" y="189471"/>
                  </a:lnTo>
                  <a:lnTo>
                    <a:pt x="486032" y="0"/>
                  </a:lnTo>
                  <a:lnTo>
                    <a:pt x="486032" y="24136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Title 1"/>
          <p:cNvSpPr txBox="1">
            <a:spLocks/>
          </p:cNvSpPr>
          <p:nvPr/>
        </p:nvSpPr>
        <p:spPr>
          <a:xfrm>
            <a:off x="551935" y="453082"/>
            <a:ext cx="7776519" cy="10997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Explain this graph: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94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Wechsler IQ score</a:t>
            </a:r>
            <a:endParaRPr lang="ko-KR" alt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mage result for standard devi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94135"/>
            <a:ext cx="1143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50659" y="1944129"/>
            <a:ext cx="3797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0070C0"/>
                </a:solidFill>
              </a:rPr>
              <a:t>Standard Deviation = 10</a:t>
            </a:r>
            <a:endParaRPr lang="ko-KR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IQ scores</a:t>
            </a:r>
            <a:endParaRPr lang="ko-KR" alt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mage result for standard devi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94135"/>
            <a:ext cx="1143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50659" y="1944129"/>
            <a:ext cx="3797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0070C0"/>
                </a:solidFill>
              </a:rPr>
              <a:t>Standard Deviation = 15</a:t>
            </a:r>
            <a:endParaRPr lang="ko-KR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9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391"/>
            <a:ext cx="12192000" cy="60686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50695" y="1010653"/>
            <a:ext cx="1331494" cy="5277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ectangle 3"/>
          <p:cNvSpPr/>
          <p:nvPr/>
        </p:nvSpPr>
        <p:spPr>
          <a:xfrm>
            <a:off x="3681664" y="1010653"/>
            <a:ext cx="1395661" cy="5277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/>
          <p:cNvSpPr/>
          <p:nvPr/>
        </p:nvSpPr>
        <p:spPr>
          <a:xfrm>
            <a:off x="4932948" y="773349"/>
            <a:ext cx="2662988" cy="5515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/>
          <p:cNvSpPr/>
          <p:nvPr/>
        </p:nvSpPr>
        <p:spPr>
          <a:xfrm>
            <a:off x="7595937" y="1010653"/>
            <a:ext cx="1323474" cy="5277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/>
          <p:cNvSpPr/>
          <p:nvPr/>
        </p:nvSpPr>
        <p:spPr>
          <a:xfrm>
            <a:off x="8791074" y="1010653"/>
            <a:ext cx="1299410" cy="5277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/>
        </p:nvSpPr>
        <p:spPr>
          <a:xfrm>
            <a:off x="9938084" y="1010653"/>
            <a:ext cx="2253915" cy="5277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90066" t="88104"/>
          <a:stretch/>
        </p:blipFill>
        <p:spPr>
          <a:xfrm>
            <a:off x="10980820" y="6152147"/>
            <a:ext cx="1211179" cy="7218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8759" y="199451"/>
            <a:ext cx="65806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Out of a town of 1,000:</a:t>
            </a:r>
            <a:endParaRPr lang="ko-KR" altLang="en-US" sz="4400" dirty="0"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832" y="1010653"/>
            <a:ext cx="54915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 smtClean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Mental Retardation</a:t>
            </a:r>
            <a:r>
              <a:rPr lang="en-US" altLang="ko-KR" sz="4400" dirty="0" smtClean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*</a:t>
            </a:r>
          </a:p>
          <a:p>
            <a:r>
              <a:rPr lang="en-US" altLang="ko-KR" sz="4400" dirty="0" smtClean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- trouble living alone</a:t>
            </a:r>
            <a:endParaRPr lang="ko-KR" altLang="en-US" sz="4400" dirty="0">
              <a:solidFill>
                <a:srgbClr val="0070C0"/>
              </a:solidFill>
              <a:latin typeface="Segoe UI Emoji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9296" y="984934"/>
            <a:ext cx="61275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 smtClean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Difficulty reading a map</a:t>
            </a:r>
            <a:endParaRPr lang="ko-KR" altLang="en-US" sz="4400" b="1" dirty="0">
              <a:solidFill>
                <a:srgbClr val="0070C0"/>
              </a:solidFill>
              <a:latin typeface="Segoe UI Emoji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779" y="951628"/>
            <a:ext cx="44999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 smtClean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Can’t be a soldier</a:t>
            </a:r>
            <a:endParaRPr lang="ko-KR" altLang="en-US" sz="4400" b="1" dirty="0">
              <a:solidFill>
                <a:srgbClr val="0070C0"/>
              </a:solidFill>
              <a:latin typeface="Segoe UI Emoji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4555" y="951628"/>
            <a:ext cx="64764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 smtClean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High School and College </a:t>
            </a:r>
            <a:endParaRPr lang="ko-KR" altLang="en-US" sz="4400" b="1" dirty="0">
              <a:solidFill>
                <a:srgbClr val="0070C0"/>
              </a:solidFill>
              <a:latin typeface="Segoe UI Emoji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6094" y="964487"/>
            <a:ext cx="12153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 smtClean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PhD</a:t>
            </a:r>
            <a:endParaRPr lang="ko-KR" altLang="en-US" sz="4400" b="1" dirty="0">
              <a:solidFill>
                <a:srgbClr val="0070C0"/>
              </a:solidFill>
              <a:latin typeface="Segoe UI Emoji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0646" y="958057"/>
            <a:ext cx="64491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 smtClean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Significant scientific work</a:t>
            </a:r>
            <a:endParaRPr lang="ko-KR" altLang="en-US" sz="4400" b="1" dirty="0">
              <a:solidFill>
                <a:srgbClr val="0070C0"/>
              </a:solidFill>
              <a:latin typeface="Segoe UI Emoji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779" y="981751"/>
            <a:ext cx="4854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 smtClean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Ivy League College</a:t>
            </a:r>
            <a:endParaRPr lang="ko-KR" altLang="en-US" sz="4400" b="1" dirty="0">
              <a:solidFill>
                <a:srgbClr val="0070C0"/>
              </a:solidFill>
              <a:latin typeface="Segoe UI Emoj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399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391"/>
            <a:ext cx="12192000" cy="606860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239514"/>
            <a:ext cx="7776519" cy="10997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Where is his brother?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151" y="1"/>
            <a:ext cx="3311849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2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80960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25000" y="3809603"/>
            <a:ext cx="9144000" cy="18296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Who is she?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25000" y="5787298"/>
            <a:ext cx="9144000" cy="8251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Cognitive assessment (Wechsler IQ Score)</a:t>
            </a:r>
            <a:endParaRPr lang="ko-KR" altLang="en-US" sz="4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682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44150" y="1061922"/>
            <a:ext cx="9144000" cy="18296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What does it test?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622777"/>
            <a:ext cx="4367213" cy="3358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603" y="3584677"/>
            <a:ext cx="7699397" cy="327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4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861470" cy="436007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97250" y="4055149"/>
            <a:ext cx="10056500" cy="18296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Mandatory or Voluntary?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53500" y="6032844"/>
            <a:ext cx="9144000" cy="82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Voluntary  </a:t>
            </a:r>
            <a:endParaRPr lang="ko-KR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9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861470" cy="4360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471" y="0"/>
            <a:ext cx="2692741" cy="4343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97250" y="4055149"/>
            <a:ext cx="10056500" cy="18296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Did he stay?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53500" y="6032844"/>
            <a:ext cx="9144000" cy="82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Yes.</a:t>
            </a:r>
            <a:endParaRPr lang="ko-KR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8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567" y="-101600"/>
            <a:ext cx="2540933" cy="356235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9550" y="638677"/>
            <a:ext cx="9144000" cy="17997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What gave him confidence?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09550" y="2438400"/>
            <a:ext cx="9144000" cy="82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“You’ll do fine here.” - Teacher</a:t>
            </a:r>
            <a:endParaRPr lang="ko-KR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4869"/>
            <a:ext cx="4800599" cy="371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1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2995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838450"/>
            <a:ext cx="11582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accent6">
                    <a:lumMod val="75000"/>
                  </a:schemeClr>
                </a:solidFill>
              </a:rPr>
              <a:t>It is the ability to think and </a:t>
            </a:r>
            <a:r>
              <a:rPr lang="en-US" altLang="ko-KR" sz="4400" b="1" dirty="0" smtClean="0">
                <a:solidFill>
                  <a:schemeClr val="accent6">
                    <a:lumMod val="75000"/>
                  </a:schemeClr>
                </a:solidFill>
              </a:rPr>
              <a:t>reason with visual information</a:t>
            </a:r>
            <a:r>
              <a:rPr lang="en-US" altLang="ko-KR" sz="4400" dirty="0" smtClean="0">
                <a:solidFill>
                  <a:schemeClr val="accent6">
                    <a:lumMod val="75000"/>
                  </a:schemeClr>
                </a:solidFill>
              </a:rPr>
              <a:t>.  It is the ability to see what is being asked and to </a:t>
            </a:r>
            <a:r>
              <a:rPr lang="en-US" altLang="ko-KR" sz="4400" b="1" dirty="0" smtClean="0">
                <a:solidFill>
                  <a:schemeClr val="accent6">
                    <a:lumMod val="75000"/>
                  </a:schemeClr>
                </a:solidFill>
              </a:rPr>
              <a:t>organize information in our heads</a:t>
            </a:r>
            <a:r>
              <a:rPr lang="en-US" altLang="ko-KR" sz="4400" dirty="0" smtClean="0">
                <a:solidFill>
                  <a:schemeClr val="accent6">
                    <a:lumMod val="75000"/>
                  </a:schemeClr>
                </a:solidFill>
              </a:rPr>
              <a:t> through images. </a:t>
            </a:r>
            <a:endParaRPr lang="ko-KR" alt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1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209800" y="4895850"/>
            <a:ext cx="1543050" cy="1562100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96643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838450"/>
            <a:ext cx="1158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accent6">
                    <a:lumMod val="75000"/>
                  </a:schemeClr>
                </a:solidFill>
              </a:rPr>
              <a:t>Our ability to keep </a:t>
            </a:r>
            <a:r>
              <a:rPr lang="en-US" altLang="ko-KR" sz="4400" b="1" dirty="0" smtClean="0">
                <a:solidFill>
                  <a:schemeClr val="accent6">
                    <a:lumMod val="75000"/>
                  </a:schemeClr>
                </a:solidFill>
              </a:rPr>
              <a:t>several chunks of information</a:t>
            </a:r>
            <a:r>
              <a:rPr lang="en-US" altLang="ko-KR" sz="4400" dirty="0" smtClean="0">
                <a:solidFill>
                  <a:schemeClr val="accent6">
                    <a:lumMod val="75000"/>
                  </a:schemeClr>
                </a:solidFill>
              </a:rPr>
              <a:t> in our mind simultaneously.  </a:t>
            </a:r>
            <a:endParaRPr lang="ko-KR" alt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99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058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92497" y="2372497"/>
            <a:ext cx="1079157" cy="1070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val 4"/>
          <p:cNvSpPr/>
          <p:nvPr/>
        </p:nvSpPr>
        <p:spPr>
          <a:xfrm rot="20560821">
            <a:off x="1637434" y="4941875"/>
            <a:ext cx="2166558" cy="1047750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8745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92497" y="2372497"/>
            <a:ext cx="1079157" cy="1070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5239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078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838450"/>
            <a:ext cx="11582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accent6">
                    <a:lumMod val="75000"/>
                  </a:schemeClr>
                </a:solidFill>
              </a:rPr>
              <a:t>Measures our ability to access vocabulary, express ourselves in a meaningful manner, and apply </a:t>
            </a:r>
            <a:r>
              <a:rPr lang="en-US" altLang="ko-KR" sz="4400" b="1" dirty="0" smtClean="0">
                <a:solidFill>
                  <a:schemeClr val="accent6">
                    <a:lumMod val="75000"/>
                  </a:schemeClr>
                </a:solidFill>
              </a:rPr>
              <a:t>reasoning skills to information presented verbally</a:t>
            </a:r>
            <a:r>
              <a:rPr lang="en-US" altLang="ko-KR" sz="4400" dirty="0" smtClean="0">
                <a:solidFill>
                  <a:schemeClr val="accent6">
                    <a:lumMod val="75000"/>
                  </a:schemeClr>
                </a:solidFill>
              </a:rPr>
              <a:t>.  </a:t>
            </a:r>
            <a:endParaRPr lang="ko-KR" alt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1186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3244850" y="4667250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ectangle 3"/>
          <p:cNvSpPr/>
          <p:nvPr/>
        </p:nvSpPr>
        <p:spPr>
          <a:xfrm rot="2095480">
            <a:off x="3184525" y="4562475"/>
            <a:ext cx="104775" cy="12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val 4"/>
          <p:cNvSpPr/>
          <p:nvPr/>
        </p:nvSpPr>
        <p:spPr>
          <a:xfrm>
            <a:off x="2209800" y="4311650"/>
            <a:ext cx="5238750" cy="628650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16053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52400"/>
            <a:ext cx="12192000" cy="2928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838450"/>
            <a:ext cx="11582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chemeClr val="accent6">
                    <a:lumMod val="75000"/>
                  </a:schemeClr>
                </a:solidFill>
              </a:rPr>
              <a:t>The pace at which we take in </a:t>
            </a:r>
            <a:r>
              <a:rPr lang="en-US" altLang="ko-KR" sz="4400" b="1" dirty="0" smtClean="0">
                <a:solidFill>
                  <a:schemeClr val="accent6">
                    <a:lumMod val="75000"/>
                  </a:schemeClr>
                </a:solidFill>
              </a:rPr>
              <a:t>new information</a:t>
            </a:r>
            <a:r>
              <a:rPr lang="en-US" altLang="ko-KR" sz="4400" dirty="0" smtClean="0">
                <a:solidFill>
                  <a:schemeClr val="accent6">
                    <a:lumMod val="75000"/>
                  </a:schemeClr>
                </a:solidFill>
              </a:rPr>
              <a:t> and make sense of it in order to make a response.  </a:t>
            </a:r>
            <a:endParaRPr lang="ko-KR" alt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459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21279650">
            <a:off x="342900" y="4381500"/>
            <a:ext cx="2457450" cy="971550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4310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8300" y="-476250"/>
            <a:ext cx="6838950" cy="321566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050" y="3134227"/>
            <a:ext cx="10363200" cy="17997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Influences on Intelligence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47650" y="4933950"/>
            <a:ext cx="9144000" cy="82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Genetic + Environmental </a:t>
            </a:r>
            <a:endParaRPr lang="ko-KR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5758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81150" y="219577"/>
            <a:ext cx="10363200" cy="17997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Environmental Factors?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552950" y="2914650"/>
            <a:ext cx="91440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Disease</a:t>
            </a:r>
          </a:p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Malnutrition </a:t>
            </a:r>
          </a:p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Air Pollution</a:t>
            </a:r>
          </a:p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Lead in Paint</a:t>
            </a:r>
            <a:endParaRPr lang="ko-KR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2637"/>
            <a:ext cx="6405563" cy="339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" y="3781927"/>
            <a:ext cx="9144000" cy="17997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How much can you change your IQ?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28600" y="5581650"/>
            <a:ext cx="9144000" cy="82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Up to 10 points</a:t>
            </a:r>
            <a:endParaRPr lang="ko-KR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765" y="1"/>
            <a:ext cx="4515235" cy="3943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87050" y="114301"/>
            <a:ext cx="857250" cy="495299"/>
          </a:xfrm>
          <a:prstGeom prst="rect">
            <a:avLst/>
          </a:prstGeom>
          <a:solidFill>
            <a:srgbClr val="D6D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196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85850" y="3858127"/>
            <a:ext cx="10801350" cy="17997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What choice did he have? 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06"/>
            <a:ext cx="5703235" cy="424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1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9550" y="638677"/>
            <a:ext cx="9144000" cy="17997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What was his IQ result? 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09550" y="2438400"/>
            <a:ext cx="9144000" cy="82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He didn’t open the envelope</a:t>
            </a:r>
            <a:endParaRPr lang="ko-KR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878" t="5660"/>
          <a:stretch/>
        </p:blipFill>
        <p:spPr>
          <a:xfrm>
            <a:off x="9582150" y="2571750"/>
            <a:ext cx="260032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542" y="2933700"/>
            <a:ext cx="3868831" cy="375761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9550" y="638677"/>
            <a:ext cx="9144000" cy="17997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Why didn’t he open the envelope? 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09550" y="2438400"/>
            <a:ext cx="91440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Life matters more</a:t>
            </a:r>
          </a:p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Don’t need to prove anything</a:t>
            </a:r>
            <a:endParaRPr lang="ko-KR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419" r="3425" b="1"/>
          <a:stretch/>
        </p:blipFill>
        <p:spPr>
          <a:xfrm>
            <a:off x="481013" y="4438650"/>
            <a:ext cx="2014538" cy="1628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037" y="4380998"/>
            <a:ext cx="2143125" cy="1685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662" y="4324350"/>
            <a:ext cx="22383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3244850" y="4667250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ectangle 3"/>
          <p:cNvSpPr/>
          <p:nvPr/>
        </p:nvSpPr>
        <p:spPr>
          <a:xfrm rot="2095480">
            <a:off x="3184525" y="4562475"/>
            <a:ext cx="104775" cy="12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3258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0" y="2278707"/>
            <a:ext cx="6370362" cy="457929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9550" y="638677"/>
            <a:ext cx="9144000" cy="17997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Why is his dad so proud of his brother? 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09550" y="2438400"/>
            <a:ext cx="9144000" cy="1640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Chance to be someone</a:t>
            </a:r>
          </a:p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(dad of a genius) </a:t>
            </a:r>
            <a:endParaRPr lang="ko-KR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8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3350" y="4562977"/>
            <a:ext cx="11811000" cy="17997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Compare his life to his brother’s life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3350" y="-231198"/>
            <a:ext cx="9105900" cy="415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6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238" y="2903864"/>
            <a:ext cx="3433762" cy="381602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9550" y="638677"/>
            <a:ext cx="9144000" cy="17997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How does his father feel about IQ now? 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09550" y="2438400"/>
            <a:ext cx="9144000" cy="1640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He doesn’t care about it anymore.</a:t>
            </a:r>
            <a:endParaRPr lang="ko-KR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76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850" y="476250"/>
            <a:ext cx="11582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 smtClean="0">
                <a:solidFill>
                  <a:schemeClr val="accent6">
                    <a:lumMod val="75000"/>
                  </a:schemeClr>
                </a:solidFill>
              </a:rPr>
              <a:t>“They say it takes intelligence to know how to do things right.  But it takes wisdom to do the right thing.”</a:t>
            </a:r>
            <a:endParaRPr lang="ko-KR" alt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994" y="3172486"/>
            <a:ext cx="6838006" cy="3580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3534452"/>
            <a:ext cx="4729162" cy="321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019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What is the story about?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1">
                    <a:lumMod val="50000"/>
                  </a:schemeClr>
                </a:solidFill>
              </a:rPr>
              <a:t>Discuss the plot with your team.  </a:t>
            </a:r>
            <a:endParaRPr lang="ko-KR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468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2700" y="3484563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ko-KR" sz="8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 Story About Intelligence </a:t>
            </a:r>
            <a:endParaRPr lang="ko-KR" altLang="en-US" sz="8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650" y="6030119"/>
            <a:ext cx="9839325" cy="475456"/>
          </a:xfrm>
        </p:spPr>
        <p:txBody>
          <a:bodyPr>
            <a:normAutofit/>
          </a:bodyPr>
          <a:lstStyle/>
          <a:p>
            <a:r>
              <a:rPr lang="en-US" altLang="ko-KR" dirty="0">
                <a:hlinkClick r:id="rId2"/>
              </a:rPr>
              <a:t>https://www.youtube.com/watch?v=17T3fZIpT8I</a:t>
            </a:r>
            <a:endParaRPr lang="ko-KR" alt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r="36674" b="6985"/>
          <a:stretch/>
        </p:blipFill>
        <p:spPr>
          <a:xfrm>
            <a:off x="0" y="0"/>
            <a:ext cx="8073081" cy="631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4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3057525"/>
            <a:ext cx="8115300" cy="380047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54228" y="626076"/>
            <a:ext cx="914400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Who does the father like best? 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4228" y="1794476"/>
            <a:ext cx="9144000" cy="82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Younger brother</a:t>
            </a:r>
            <a:endParaRPr lang="ko-KR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9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3057525"/>
            <a:ext cx="8115300" cy="38004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4199" y="407556"/>
            <a:ext cx="914400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What does IQ predict? </a:t>
            </a:r>
            <a:endParaRPr lang="ko-KR" altLang="en-US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64199" y="1575955"/>
            <a:ext cx="9144000" cy="1784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smtClean="0">
                <a:solidFill>
                  <a:schemeClr val="accent1">
                    <a:lumMod val="50000"/>
                  </a:schemeClr>
                </a:solidFill>
              </a:rPr>
              <a:t>Good grades, a good career, health, mortality</a:t>
            </a:r>
          </a:p>
          <a:p>
            <a:endParaRPr lang="ko-KR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2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494</Words>
  <Application>Microsoft Office PowerPoint</Application>
  <PresentationFormat>Widescreen</PresentationFormat>
  <Paragraphs>71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맑은 고딕</vt:lpstr>
      <vt:lpstr>Arial</vt:lpstr>
      <vt:lpstr>Segoe UI Black</vt:lpstr>
      <vt:lpstr>Segoe UI Emoji</vt:lpstr>
      <vt:lpstr>Office Theme</vt:lpstr>
      <vt:lpstr>A Story About Intelligence </vt:lpstr>
      <vt:lpstr>PowerPoint Presentation</vt:lpstr>
      <vt:lpstr>PowerPoint Presentation</vt:lpstr>
      <vt:lpstr>PowerPoint Presentation</vt:lpstr>
      <vt:lpstr>PowerPoint Presentation</vt:lpstr>
      <vt:lpstr>What is the story about?</vt:lpstr>
      <vt:lpstr>A Story About Intelligence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Wechsler IQ score</vt:lpstr>
      <vt:lpstr>Other IQ scores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27</cp:revision>
  <dcterms:created xsi:type="dcterms:W3CDTF">2020-01-08T05:17:05Z</dcterms:created>
  <dcterms:modified xsi:type="dcterms:W3CDTF">2020-01-09T23:52:19Z</dcterms:modified>
</cp:coreProperties>
</file>