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5" r:id="rId4"/>
    <p:sldId id="308" r:id="rId5"/>
    <p:sldId id="283" r:id="rId6"/>
    <p:sldId id="292" r:id="rId7"/>
    <p:sldId id="293" r:id="rId8"/>
    <p:sldId id="295" r:id="rId9"/>
    <p:sldId id="312" r:id="rId10"/>
    <p:sldId id="296" r:id="rId11"/>
    <p:sldId id="297" r:id="rId12"/>
    <p:sldId id="298" r:id="rId13"/>
    <p:sldId id="315" r:id="rId14"/>
    <p:sldId id="299" r:id="rId15"/>
    <p:sldId id="316" r:id="rId16"/>
    <p:sldId id="300" r:id="rId17"/>
    <p:sldId id="301" r:id="rId18"/>
    <p:sldId id="319" r:id="rId19"/>
    <p:sldId id="294" r:id="rId20"/>
    <p:sldId id="313" r:id="rId21"/>
    <p:sldId id="309" r:id="rId22"/>
    <p:sldId id="310" r:id="rId23"/>
    <p:sldId id="318" r:id="rId24"/>
    <p:sldId id="320" r:id="rId25"/>
    <p:sldId id="317" r:id="rId26"/>
    <p:sldId id="314" r:id="rId27"/>
    <p:sldId id="311" r:id="rId28"/>
    <p:sldId id="302" r:id="rId29"/>
    <p:sldId id="321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22" r:id="rId39"/>
    <p:sldId id="331" r:id="rId40"/>
    <p:sldId id="332" r:id="rId41"/>
    <p:sldId id="333" r:id="rId42"/>
    <p:sldId id="303" r:id="rId43"/>
    <p:sldId id="282" r:id="rId44"/>
    <p:sldId id="257" r:id="rId45"/>
    <p:sldId id="269" r:id="rId46"/>
    <p:sldId id="271" r:id="rId47"/>
    <p:sldId id="272" r:id="rId48"/>
    <p:sldId id="273" r:id="rId49"/>
    <p:sldId id="274" r:id="rId50"/>
    <p:sldId id="275" r:id="rId51"/>
    <p:sldId id="276" r:id="rId52"/>
    <p:sldId id="280" r:id="rId53"/>
    <p:sldId id="281" r:id="rId54"/>
    <p:sldId id="277" r:id="rId55"/>
    <p:sldId id="278" r:id="rId56"/>
    <p:sldId id="27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3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2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1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7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8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2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9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5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7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7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374CD-CD3C-4D79-930A-8B191619DED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6A98B-2667-4B27-A785-9928C96A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kbzL9PxtFf0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nunciationstudio.com/korean-speakers-english-pronunciation-error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41408"/>
          </a:xfrm>
        </p:spPr>
        <p:txBody>
          <a:bodyPr anchor="ctr">
            <a:normAutofit/>
          </a:bodyPr>
          <a:lstStyle/>
          <a:p>
            <a:r>
              <a:rPr lang="en-US" sz="8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Mouth Shape</a:t>
            </a:r>
            <a:endParaRPr lang="en-US" sz="8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PEE NUT </a:t>
            </a:r>
          </a:p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BUTT HER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PEANUT BUTTER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64866" y="4843648"/>
            <a:ext cx="229319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Bread’s friend.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73183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NOOSE PAY</a:t>
            </a:r>
          </a:p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PERRY PORT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8" y="5493657"/>
            <a:ext cx="7507151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NEWSPAPER REPORT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5345" y="4628205"/>
            <a:ext cx="1832232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Something </a:t>
            </a:r>
          </a:p>
          <a:p>
            <a:pPr algn="ctr"/>
            <a:r>
              <a:rPr lang="en-US" sz="2800" dirty="0"/>
              <a:t>y</a:t>
            </a:r>
            <a:r>
              <a:rPr lang="en-US" sz="2800" dirty="0" smtClean="0"/>
              <a:t>ou read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90906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ED’S OAK OLD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IT’S SO COLD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46091" y="4843648"/>
            <a:ext cx="153074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Weather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026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ACHE UP PUCK OFF HE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A CUP OF COFFEE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4158" y="4628205"/>
            <a:ext cx="1654620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Morning </a:t>
            </a:r>
            <a:br>
              <a:rPr lang="en-US" sz="2800" dirty="0" smtClean="0"/>
            </a:br>
            <a:r>
              <a:rPr lang="en-US" sz="2800" dirty="0" smtClean="0"/>
              <a:t>happiness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3290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OH RAN JEWS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ORANGE JUICE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87921" y="4843648"/>
            <a:ext cx="104708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Drink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88359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ACRE HILL UH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A GORILLA 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8502" y="4843648"/>
            <a:ext cx="128592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Animal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58334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MY CROW FUN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MICROPHONE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24329" y="4628205"/>
            <a:ext cx="17742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Audio </a:t>
            </a:r>
          </a:p>
          <a:p>
            <a:pPr algn="ctr"/>
            <a:r>
              <a:rPr lang="en-US" sz="2800" dirty="0" smtClean="0"/>
              <a:t>Equipment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0274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AW ENTER </a:t>
            </a:r>
          </a:p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JAY CAT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A WINTER JACKET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3231" y="4843648"/>
            <a:ext cx="135646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Clothes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02996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ACORN REHAND REST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A KOREAN DRESS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57896" y="4843648"/>
            <a:ext cx="150714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err="1" smtClean="0"/>
              <a:t>Chuseok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29526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ALL WAITS BEEN EYES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ALWAYS BE NICE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33885" y="4843648"/>
            <a:ext cx="195515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A good rule.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05980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she saying?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hantom Words illusion What Words Do You Hea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8400" y="2758016"/>
            <a:ext cx="2408768" cy="24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TREE COURT WREATH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TRICK OR TREAT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38520" y="4843648"/>
            <a:ext cx="234589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Holiday phrase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8476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CLOTHES THUD OR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CLOSE THE DOOR.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35165" y="4843648"/>
            <a:ext cx="175259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Imperative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3455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PILL EAST OPERA NING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PLEASE STOP RUNNING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47782" y="4843648"/>
            <a:ext cx="232736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Say to children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73272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DEPOT STALL FIZZ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THE POST OFFICE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1933" y="4843648"/>
            <a:ext cx="103906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Place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05361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AIM US KEY TUB HEIGHT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A MOSQUITO BITE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39461" y="4628205"/>
            <a:ext cx="1544012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Camping </a:t>
            </a:r>
            <a:br>
              <a:rPr lang="en-US" sz="2800" dirty="0" smtClean="0"/>
            </a:br>
            <a:r>
              <a:rPr lang="en-US" sz="2800" dirty="0" smtClean="0"/>
              <a:t>problem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1148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DUNE HOT FEED THAN HYMN HULLS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DO NOT FEED THE ANIMALS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20540" y="4843648"/>
            <a:ext cx="138185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Zoo rule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41450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CREASED MY SIEVE 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CHRISTMAS EVE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2663" y="4843648"/>
            <a:ext cx="203761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err="1" smtClean="0"/>
              <a:t>Aniticpation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3691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ACE HECK HUNCH ANTS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A SECOND CHANCE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9544" y="4843648"/>
            <a:ext cx="116384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Again?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763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LESS TART 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LET’S START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35162" y="4843648"/>
            <a:ext cx="175259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Imperative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35571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buzzfeed.com/buzzfeed-static/static/2020-02/18/19/asset/25df6cd75658/sub-buzz-247-1582053783-16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9" y="700953"/>
            <a:ext cx="11731626" cy="5592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05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761999" y="156633"/>
            <a:ext cx="10676467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Phantom Word Illusion 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1475" y="6203434"/>
            <a:ext cx="477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https://www.youtube.com/watch?v=kbzL9PxtFf0</a:t>
            </a:r>
            <a:endParaRPr lang="en-US" dirty="0"/>
          </a:p>
        </p:txBody>
      </p:sp>
      <p:pic>
        <p:nvPicPr>
          <p:cNvPr id="6" name="phantom word illu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6531" y="1355119"/>
            <a:ext cx="8407400" cy="4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buzzfeed.com/buzzfeed-static/static/2020-02/18/20/asset/f853e159f3cb/sub-buzz-861-1582056636-9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9" y="933592"/>
            <a:ext cx="11740862" cy="487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09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buzzfeed.com/buzzfeed-static/static/2020-02/18/20/asset/fc0f167f7b2a/sub-buzz-311-1582056568-13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8" y="1264083"/>
            <a:ext cx="11694709" cy="444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72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buzzfeed.com/buzzfeed-static/static/2020-02/18/19/asset/f381d871cb6f/sub-buzz-794-1582053825-6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73" y="204444"/>
            <a:ext cx="5320145" cy="6528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601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.buzzfeed.com/buzzfeed-static/static/2020-02/18/19/asset/4de50ff3450d/sub-buzz-843-1582053943-2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5" y="1135062"/>
            <a:ext cx="11509171" cy="4702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662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buzzfeed.com/buzzfeed-static/static/2020-02/18/20/asset/0cb713ced9d2/sub-buzz-920-1582056502-14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65" y="186603"/>
            <a:ext cx="7381297" cy="6548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07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.buzzfeed.com/buzzfeed-static/static/2020-02/18/19/asset/82bec9c25aaf/sub-buzz-819-1582054054-8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84" y="232208"/>
            <a:ext cx="6411480" cy="639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80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.buzzfeed.com/buzzfeed-static/static/2020-02/18/19/asset/82bec9c25aaf/sub-buzz-808-1582053802-4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03" y="175491"/>
            <a:ext cx="5221724" cy="650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10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.buzzfeed.com/buzzfeed-static/static/2020-02/18/20/asset/d1c67f22909e/sub-buzz-860-1582056782-1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18" y="0"/>
            <a:ext cx="51086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82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g.buzzfeed.com/buzzfeed-static/static/2020-02/18/19/asset/f381d871cb6f/sub-buzz-794-1582053818-4.pn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3" y="485630"/>
            <a:ext cx="10918824" cy="588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77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.buzzfeed.com/buzzfeed-static/static/2020-02/18/20/asset/fb6e9cbbf7ec/sub-buzz-401-1582057015-3.pn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29" y="185737"/>
            <a:ext cx="6753226" cy="648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302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you hear…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90501" y="2696633"/>
            <a:ext cx="3924299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Laurel </a:t>
            </a:r>
            <a:endParaRPr lang="en-US" sz="88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8166101" y="2696632"/>
            <a:ext cx="3924299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Yanny</a:t>
            </a:r>
            <a:endParaRPr lang="en-US" sz="88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Yanny v Laurel video which name do you hear – aud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800" y="2984499"/>
            <a:ext cx="24892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3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.buzzfeed.com/buzzfeed-static/static/2020-02/18/20/asset/e29c8afa95da/sub-buzz-319-1582056919-10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20" y="328757"/>
            <a:ext cx="6254462" cy="625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243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.buzzfeed.com/buzzfeed-static/static/2020-02/18/20/asset/bb9784979266/sub-buzz-382-1582056602-9.jpg?downsize=800:*&amp;output-format=auto&amp;output-quality=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6" y="278389"/>
            <a:ext cx="6667500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458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she saying?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Can you trust your ears McGurk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534" y="1416844"/>
            <a:ext cx="91313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26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41408"/>
          </a:xfrm>
        </p:spPr>
        <p:txBody>
          <a:bodyPr anchor="ctr">
            <a:normAutofit/>
          </a:bodyPr>
          <a:lstStyle/>
          <a:p>
            <a:r>
              <a:rPr lang="en-US" sz="8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Mouth Shape</a:t>
            </a:r>
            <a:endParaRPr lang="en-US" sz="8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051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55"/>
            <a:ext cx="12192000" cy="63813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0885" y="0"/>
            <a:ext cx="8281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https://pronunciationstudio.com/korean-speakers-english-pronunciation-errors/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/</a:t>
            </a:r>
            <a:r>
              <a:rPr lang="en-US" sz="6000" b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</a:t>
            </a: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ː/ and /ɪ/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Pl</a:t>
            </a:r>
            <a:r>
              <a:rPr lang="en-US" sz="4800" b="1" dirty="0" smtClean="0">
                <a:solidFill>
                  <a:srgbClr val="0070C0"/>
                </a:solidFill>
              </a:rPr>
              <a:t>ea</a:t>
            </a:r>
            <a:r>
              <a:rPr lang="en-US" sz="4800" dirty="0" smtClean="0">
                <a:solidFill>
                  <a:srgbClr val="0070C0"/>
                </a:solidFill>
              </a:rPr>
              <a:t>se s</a:t>
            </a:r>
            <a:r>
              <a:rPr lang="en-US" sz="4800" b="1" dirty="0" smtClean="0">
                <a:solidFill>
                  <a:srgbClr val="0070C0"/>
                </a:solidFill>
              </a:rPr>
              <a:t>i</a:t>
            </a:r>
            <a:r>
              <a:rPr lang="en-US" sz="4800" dirty="0" smtClean="0">
                <a:solidFill>
                  <a:srgbClr val="0070C0"/>
                </a:solidFill>
              </a:rPr>
              <a:t>t on the s</a:t>
            </a:r>
            <a:r>
              <a:rPr lang="en-US" sz="4800" b="1" dirty="0" smtClean="0">
                <a:solidFill>
                  <a:srgbClr val="0070C0"/>
                </a:solidFill>
              </a:rPr>
              <a:t>ea</a:t>
            </a:r>
            <a:r>
              <a:rPr lang="en-US" sz="4800" dirty="0" smtClean="0">
                <a:solidFill>
                  <a:srgbClr val="0070C0"/>
                </a:solidFill>
              </a:rPr>
              <a:t>t next to the sh</a:t>
            </a:r>
            <a:r>
              <a:rPr lang="en-US" sz="4800" b="1" dirty="0" smtClean="0">
                <a:solidFill>
                  <a:srgbClr val="0070C0"/>
                </a:solidFill>
              </a:rPr>
              <a:t>ee</a:t>
            </a:r>
            <a:r>
              <a:rPr lang="en-US" sz="4800" dirty="0" smtClean="0">
                <a:solidFill>
                  <a:srgbClr val="0070C0"/>
                </a:solidFill>
              </a:rPr>
              <a:t>p on the sh</a:t>
            </a:r>
            <a:r>
              <a:rPr lang="en-US" sz="4800" b="1" dirty="0" smtClean="0">
                <a:solidFill>
                  <a:srgbClr val="0070C0"/>
                </a:solidFill>
              </a:rPr>
              <a:t>i</a:t>
            </a:r>
            <a:r>
              <a:rPr lang="en-US" sz="4800" dirty="0" smtClean="0">
                <a:solidFill>
                  <a:srgbClr val="0070C0"/>
                </a:solidFill>
              </a:rPr>
              <a:t>p.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20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Central Vowels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B</a:t>
            </a:r>
            <a:r>
              <a:rPr lang="en-US" sz="4800" b="1" dirty="0" smtClean="0">
                <a:solidFill>
                  <a:srgbClr val="0070C0"/>
                </a:solidFill>
              </a:rPr>
              <a:t>ur</a:t>
            </a:r>
            <a:r>
              <a:rPr lang="en-US" sz="4800" dirty="0" smtClean="0">
                <a:solidFill>
                  <a:srgbClr val="0070C0"/>
                </a:solidFill>
              </a:rPr>
              <a:t>t’s w</a:t>
            </a:r>
            <a:r>
              <a:rPr lang="en-US" sz="4800" b="1" dirty="0" smtClean="0">
                <a:solidFill>
                  <a:srgbClr val="0070C0"/>
                </a:solidFill>
              </a:rPr>
              <a:t>or</a:t>
            </a:r>
            <a:r>
              <a:rPr lang="en-US" sz="4800" dirty="0" smtClean="0">
                <a:solidFill>
                  <a:srgbClr val="0070C0"/>
                </a:solidFill>
              </a:rPr>
              <a:t>ds h</a:t>
            </a:r>
            <a:r>
              <a:rPr lang="en-US" sz="4800" b="1" dirty="0" smtClean="0">
                <a:solidFill>
                  <a:srgbClr val="0070C0"/>
                </a:solidFill>
              </a:rPr>
              <a:t>ur</a:t>
            </a:r>
            <a:r>
              <a:rPr lang="en-US" sz="4800" dirty="0" smtClean="0">
                <a:solidFill>
                  <a:srgbClr val="0070C0"/>
                </a:solidFill>
              </a:rPr>
              <a:t>t w</a:t>
            </a:r>
            <a:r>
              <a:rPr lang="en-US" sz="4800" b="1" dirty="0" smtClean="0">
                <a:solidFill>
                  <a:srgbClr val="0070C0"/>
                </a:solidFill>
              </a:rPr>
              <a:t>or</a:t>
            </a:r>
            <a:r>
              <a:rPr lang="en-US" sz="4800" dirty="0" smtClean="0">
                <a:solidFill>
                  <a:srgbClr val="0070C0"/>
                </a:solidFill>
              </a:rPr>
              <a:t>se than Sh</a:t>
            </a:r>
            <a:r>
              <a:rPr lang="en-US" sz="4800" b="1" dirty="0" smtClean="0">
                <a:solidFill>
                  <a:srgbClr val="0070C0"/>
                </a:solidFill>
              </a:rPr>
              <a:t>ir</a:t>
            </a:r>
            <a:r>
              <a:rPr lang="en-US" sz="4800" dirty="0" smtClean="0">
                <a:solidFill>
                  <a:srgbClr val="0070C0"/>
                </a:solidFill>
              </a:rPr>
              <a:t>ley’s.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47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Extra Vowels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My sandwi</a:t>
            </a:r>
            <a:r>
              <a:rPr lang="en-US" sz="4800" b="1" dirty="0" smtClean="0">
                <a:solidFill>
                  <a:srgbClr val="0070C0"/>
                </a:solidFill>
              </a:rPr>
              <a:t>ch</a:t>
            </a:r>
            <a:r>
              <a:rPr lang="en-US" sz="4800" dirty="0" smtClean="0">
                <a:solidFill>
                  <a:srgbClr val="0070C0"/>
                </a:solidFill>
              </a:rPr>
              <a:t>.</a:t>
            </a:r>
            <a:br>
              <a:rPr lang="en-US" sz="4800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</a:rPr>
              <a:t>Loo</a:t>
            </a:r>
            <a:r>
              <a:rPr lang="en-US" sz="4800" b="1" dirty="0" smtClean="0">
                <a:solidFill>
                  <a:srgbClr val="0070C0"/>
                </a:solidFill>
              </a:rPr>
              <a:t>k</a:t>
            </a:r>
            <a:r>
              <a:rPr lang="en-US" sz="4800" dirty="0" smtClean="0">
                <a:solidFill>
                  <a:srgbClr val="0070C0"/>
                </a:solidFill>
              </a:rPr>
              <a:t>, a boo</a:t>
            </a:r>
            <a:r>
              <a:rPr lang="en-US" sz="4800" b="1" dirty="0" smtClean="0">
                <a:solidFill>
                  <a:srgbClr val="0070C0"/>
                </a:solidFill>
              </a:rPr>
              <a:t>k</a:t>
            </a:r>
            <a:r>
              <a:rPr lang="en-US" sz="4800" dirty="0" smtClean="0">
                <a:solidFill>
                  <a:srgbClr val="0070C0"/>
                </a:solidFill>
              </a:rPr>
              <a:t>!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47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/l/ and /r/ confusion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0070C0"/>
                </a:solidFill>
                <a:effectLst/>
              </a:rPr>
              <a:t>R</a:t>
            </a:r>
            <a:r>
              <a:rPr lang="en-US" sz="4800" dirty="0" smtClean="0">
                <a:solidFill>
                  <a:srgbClr val="0070C0"/>
                </a:solidFill>
                <a:effectLst/>
              </a:rPr>
              <a:t>ory </a:t>
            </a:r>
            <a:r>
              <a:rPr lang="en-US" sz="4800" b="1" dirty="0" smtClean="0">
                <a:solidFill>
                  <a:srgbClr val="0070C0"/>
                </a:solidFill>
                <a:effectLst/>
              </a:rPr>
              <a:t>r</a:t>
            </a:r>
            <a:r>
              <a:rPr lang="en-US" sz="4800" dirty="0" smtClean="0">
                <a:solidFill>
                  <a:srgbClr val="0070C0"/>
                </a:solidFill>
                <a:effectLst/>
              </a:rPr>
              <a:t>arely </a:t>
            </a:r>
            <a:r>
              <a:rPr lang="en-US" sz="4800" b="1" dirty="0" smtClean="0">
                <a:solidFill>
                  <a:srgbClr val="0070C0"/>
                </a:solidFill>
                <a:effectLst/>
              </a:rPr>
              <a:t>r</a:t>
            </a:r>
            <a:r>
              <a:rPr lang="en-US" sz="4800" dirty="0" smtClean="0">
                <a:solidFill>
                  <a:srgbClr val="0070C0"/>
                </a:solidFill>
                <a:effectLst/>
              </a:rPr>
              <a:t>ushed </a:t>
            </a:r>
            <a:r>
              <a:rPr lang="en-US" sz="4800" b="1" dirty="0" smtClean="0">
                <a:solidFill>
                  <a:srgbClr val="0070C0"/>
                </a:solidFill>
                <a:effectLst/>
              </a:rPr>
              <a:t>r</a:t>
            </a:r>
            <a:r>
              <a:rPr lang="en-US" sz="4800" dirty="0" smtClean="0">
                <a:solidFill>
                  <a:srgbClr val="0070C0"/>
                </a:solidFill>
                <a:effectLst/>
              </a:rPr>
              <a:t>ound ve</a:t>
            </a:r>
            <a:r>
              <a:rPr lang="en-US" sz="4800" b="1" dirty="0" smtClean="0">
                <a:solidFill>
                  <a:srgbClr val="0070C0"/>
                </a:solidFill>
                <a:effectLst/>
              </a:rPr>
              <a:t>r</a:t>
            </a:r>
            <a:r>
              <a:rPr lang="en-US" sz="4800" dirty="0" smtClean="0">
                <a:solidFill>
                  <a:srgbClr val="0070C0"/>
                </a:solidFill>
                <a:effectLst/>
              </a:rPr>
              <a:t>y tho</a:t>
            </a:r>
            <a:r>
              <a:rPr lang="en-US" sz="4800" b="1" dirty="0" smtClean="0">
                <a:solidFill>
                  <a:srgbClr val="0070C0"/>
                </a:solidFill>
                <a:effectLst/>
              </a:rPr>
              <a:t>r</a:t>
            </a:r>
            <a:r>
              <a:rPr lang="en-US" sz="4800" dirty="0" smtClean="0">
                <a:solidFill>
                  <a:srgbClr val="0070C0"/>
                </a:solidFill>
                <a:effectLst/>
              </a:rPr>
              <a:t>oughly.</a:t>
            </a:r>
            <a:endParaRPr lang="en-US" sz="48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2171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‘</a:t>
            </a:r>
            <a:r>
              <a:rPr lang="en-US" sz="60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</a:t>
            </a: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’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0070C0"/>
                </a:solidFill>
              </a:rPr>
              <a:t>Th</a:t>
            </a:r>
            <a:r>
              <a:rPr lang="en-US" sz="4800" dirty="0" smtClean="0">
                <a:solidFill>
                  <a:srgbClr val="0070C0"/>
                </a:solidFill>
              </a:rPr>
              <a:t>ankfully </a:t>
            </a:r>
            <a:r>
              <a:rPr lang="en-US" sz="4800" b="1" dirty="0" smtClean="0">
                <a:solidFill>
                  <a:srgbClr val="0070C0"/>
                </a:solidFill>
              </a:rPr>
              <a:t>th</a:t>
            </a:r>
            <a:r>
              <a:rPr lang="en-US" sz="4800" dirty="0" smtClean="0">
                <a:solidFill>
                  <a:srgbClr val="0070C0"/>
                </a:solidFill>
              </a:rPr>
              <a:t>e </a:t>
            </a:r>
            <a:r>
              <a:rPr lang="en-US" sz="4800" b="1" dirty="0" smtClean="0">
                <a:solidFill>
                  <a:srgbClr val="0070C0"/>
                </a:solidFill>
              </a:rPr>
              <a:t>th</a:t>
            </a:r>
            <a:r>
              <a:rPr lang="en-US" sz="4800" dirty="0" smtClean="0">
                <a:solidFill>
                  <a:srgbClr val="0070C0"/>
                </a:solidFill>
              </a:rPr>
              <a:t>ree bro</a:t>
            </a:r>
            <a:r>
              <a:rPr lang="en-US" sz="4800" b="1" dirty="0" smtClean="0">
                <a:solidFill>
                  <a:srgbClr val="0070C0"/>
                </a:solidFill>
              </a:rPr>
              <a:t>th</a:t>
            </a:r>
            <a:r>
              <a:rPr lang="en-US" sz="4800" dirty="0" smtClean="0">
                <a:solidFill>
                  <a:srgbClr val="0070C0"/>
                </a:solidFill>
              </a:rPr>
              <a:t>ers </a:t>
            </a:r>
            <a:r>
              <a:rPr lang="en-US" sz="4800" b="1" dirty="0" err="1" smtClean="0">
                <a:solidFill>
                  <a:srgbClr val="0070C0"/>
                </a:solidFill>
              </a:rPr>
              <a:t>th</a:t>
            </a:r>
            <a:r>
              <a:rPr lang="en-US" sz="4800" dirty="0" err="1" smtClean="0">
                <a:solidFill>
                  <a:srgbClr val="0070C0"/>
                </a:solidFill>
              </a:rPr>
              <a:t>eorise</a:t>
            </a:r>
            <a:r>
              <a:rPr lang="en-US" sz="4800" dirty="0" smtClean="0">
                <a:solidFill>
                  <a:srgbClr val="0070C0"/>
                </a:solidFill>
              </a:rPr>
              <a:t> amongst </a:t>
            </a:r>
            <a:r>
              <a:rPr lang="en-US" sz="4800" b="1" dirty="0" smtClean="0">
                <a:solidFill>
                  <a:srgbClr val="0070C0"/>
                </a:solidFill>
              </a:rPr>
              <a:t>th</a:t>
            </a:r>
            <a:r>
              <a:rPr lang="en-US" sz="4800" dirty="0" smtClean="0">
                <a:solidFill>
                  <a:srgbClr val="0070C0"/>
                </a:solidFill>
              </a:rPr>
              <a:t>emselves.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53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594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Pronunciation of /v/ and /f/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A </a:t>
            </a:r>
            <a:r>
              <a:rPr lang="en-US" sz="4800" b="1" dirty="0" smtClean="0">
                <a:solidFill>
                  <a:srgbClr val="0070C0"/>
                </a:solidFill>
              </a:rPr>
              <a:t>v</a:t>
            </a:r>
            <a:r>
              <a:rPr lang="en-US" sz="4800" dirty="0" smtClean="0">
                <a:solidFill>
                  <a:srgbClr val="0070C0"/>
                </a:solidFill>
              </a:rPr>
              <a:t>ery nice </a:t>
            </a:r>
            <a:r>
              <a:rPr lang="en-US" sz="4800" b="1" dirty="0" smtClean="0">
                <a:solidFill>
                  <a:srgbClr val="0070C0"/>
                </a:solidFill>
              </a:rPr>
              <a:t>f</a:t>
            </a:r>
            <a:r>
              <a:rPr lang="en-US" sz="4800" dirty="0" smtClean="0">
                <a:solidFill>
                  <a:srgbClr val="0070C0"/>
                </a:solidFill>
              </a:rPr>
              <a:t>esti</a:t>
            </a:r>
            <a:r>
              <a:rPr lang="en-US" sz="4800" b="1" dirty="0" smtClean="0">
                <a:solidFill>
                  <a:srgbClr val="0070C0"/>
                </a:solidFill>
              </a:rPr>
              <a:t>v</a:t>
            </a:r>
            <a:r>
              <a:rPr lang="en-US" sz="4800" dirty="0" smtClean="0">
                <a:solidFill>
                  <a:srgbClr val="0070C0"/>
                </a:solidFill>
              </a:rPr>
              <a:t>al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41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Pronunciation of /w/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0070C0"/>
                </a:solidFill>
              </a:rPr>
              <a:t>W</a:t>
            </a:r>
            <a:r>
              <a:rPr lang="en-US" sz="4800" dirty="0" smtClean="0">
                <a:solidFill>
                  <a:srgbClr val="0070C0"/>
                </a:solidFill>
              </a:rPr>
              <a:t>ould you buy me some </a:t>
            </a:r>
            <a:r>
              <a:rPr lang="en-US" sz="4800" b="1" dirty="0" smtClean="0">
                <a:solidFill>
                  <a:srgbClr val="0070C0"/>
                </a:solidFill>
              </a:rPr>
              <a:t>w</a:t>
            </a:r>
            <a:r>
              <a:rPr lang="en-US" sz="4800" dirty="0" smtClean="0">
                <a:solidFill>
                  <a:srgbClr val="0070C0"/>
                </a:solidFill>
              </a:rPr>
              <a:t>ood and some </a:t>
            </a:r>
            <a:r>
              <a:rPr lang="en-US" sz="4800" b="1" dirty="0" smtClean="0">
                <a:solidFill>
                  <a:srgbClr val="0070C0"/>
                </a:solidFill>
              </a:rPr>
              <a:t>w</a:t>
            </a:r>
            <a:r>
              <a:rPr lang="en-US" sz="4800" dirty="0" smtClean="0">
                <a:solidFill>
                  <a:srgbClr val="0070C0"/>
                </a:solidFill>
              </a:rPr>
              <a:t>ool?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542925"/>
            <a:ext cx="7400925" cy="555069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2875" y="2388592"/>
            <a:ext cx="4648200" cy="18593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Mouth Shape</a:t>
            </a:r>
            <a:endParaRPr lang="en-US" sz="6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86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29" y="-478972"/>
            <a:ext cx="10508343" cy="78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26"/>
          <a:stretch/>
        </p:blipFill>
        <p:spPr>
          <a:xfrm>
            <a:off x="0" y="514351"/>
            <a:ext cx="12192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57550" y="514351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514351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39225" y="528639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25" y="2428876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7075" y="2428876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10300" y="2443164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0" y="2428876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850" y="4357689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2300" y="4357689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5525" y="4371977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39225" y="4357689"/>
            <a:ext cx="2828925" cy="2028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9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 b="34649"/>
          <a:stretch/>
        </p:blipFill>
        <p:spPr>
          <a:xfrm>
            <a:off x="0" y="628650"/>
            <a:ext cx="12192000" cy="54578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050" y="485775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8500" y="485775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81725" y="500063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15425" y="485775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g,nk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0050" y="2371726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8500" y="2371726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oo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1725" y="2386014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oo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15425" y="2371726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050" y="4286251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8500" y="4286251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1725" y="4300539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,x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15425" y="4286251"/>
            <a:ext cx="2828925" cy="2028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sh,ch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04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6"/>
          <a:stretch/>
        </p:blipFill>
        <p:spPr>
          <a:xfrm>
            <a:off x="0" y="514350"/>
            <a:ext cx="12192000" cy="57978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050" y="342900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8500" y="342900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81725" y="357188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15425" y="342900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2228851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7075" y="2228851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,wh,qu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0300" y="2243139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0" y="2228851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050" y="4259021"/>
            <a:ext cx="2828925" cy="20288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h,j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5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TEAM OATH</a:t>
            </a:r>
          </a:p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HE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TIMOTHY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84712" y="4843648"/>
            <a:ext cx="105349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Name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5755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MAY PULL </a:t>
            </a:r>
          </a:p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SIR UP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MAPLE SYRUP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37168" y="4843648"/>
            <a:ext cx="234859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Canadian Food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1184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DEW WINO HUE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DO I KNOW YOU?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55902" y="4843648"/>
            <a:ext cx="151111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Question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06976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629" y="566057"/>
            <a:ext cx="8302171" cy="4426857"/>
          </a:xfrm>
          <a:prstGeom prst="roundRect">
            <a:avLst>
              <a:gd name="adj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BEYOND SAY</a:t>
            </a:r>
            <a:endParaRPr lang="en-US" sz="7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1086" y="5529943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25314" y="5667830"/>
            <a:ext cx="1966686" cy="119017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5493657"/>
            <a:ext cx="6604000" cy="914400"/>
          </a:xfrm>
          <a:prstGeom prst="rect">
            <a:avLst/>
          </a:prstGeom>
          <a:solidFill>
            <a:srgbClr val="FEA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BEYONCE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6081" y="4843648"/>
            <a:ext cx="117077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 smtClean="0"/>
              <a:t>Singer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18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332</Words>
  <Application>Microsoft Office PowerPoint</Application>
  <PresentationFormat>Widescreen</PresentationFormat>
  <Paragraphs>133</Paragraphs>
  <Slides>56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Aharoni</vt:lpstr>
      <vt:lpstr>Arial</vt:lpstr>
      <vt:lpstr>Arial Black</vt:lpstr>
      <vt:lpstr>Calibri</vt:lpstr>
      <vt:lpstr>Calibri Light</vt:lpstr>
      <vt:lpstr>Office Theme</vt:lpstr>
      <vt:lpstr>Mouth Shape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Mouth Shape</vt:lpstr>
      <vt:lpstr>PowerPoint Presentation</vt:lpstr>
      <vt:lpstr>/iː/ and /ɪ/</vt:lpstr>
      <vt:lpstr>Central Vowels</vt:lpstr>
      <vt:lpstr>Extra Vowels</vt:lpstr>
      <vt:lpstr>/l/ and /r/ confusion</vt:lpstr>
      <vt:lpstr>‘th’</vt:lpstr>
      <vt:lpstr>Pronunciation of /v/ and /f/</vt:lpstr>
      <vt:lpstr>Pronunciation of /w/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Pronunciation Difficulties</dc:title>
  <dc:creator>Tippy</dc:creator>
  <cp:lastModifiedBy>user</cp:lastModifiedBy>
  <cp:revision>19</cp:revision>
  <dcterms:created xsi:type="dcterms:W3CDTF">2020-01-19T08:57:38Z</dcterms:created>
  <dcterms:modified xsi:type="dcterms:W3CDTF">2020-02-19T08:05:47Z</dcterms:modified>
</cp:coreProperties>
</file>