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5" r:id="rId3"/>
    <p:sldId id="322" r:id="rId4"/>
    <p:sldId id="334" r:id="rId5"/>
    <p:sldId id="333" r:id="rId6"/>
    <p:sldId id="337" r:id="rId7"/>
    <p:sldId id="336" r:id="rId8"/>
    <p:sldId id="338" r:id="rId9"/>
    <p:sldId id="335" r:id="rId10"/>
    <p:sldId id="344" r:id="rId11"/>
    <p:sldId id="330" r:id="rId12"/>
    <p:sldId id="331" r:id="rId13"/>
    <p:sldId id="332" r:id="rId14"/>
    <p:sldId id="329" r:id="rId15"/>
    <p:sldId id="293" r:id="rId16"/>
    <p:sldId id="323" r:id="rId17"/>
    <p:sldId id="339" r:id="rId18"/>
    <p:sldId id="340" r:id="rId19"/>
    <p:sldId id="341" r:id="rId20"/>
    <p:sldId id="342" r:id="rId21"/>
    <p:sldId id="343" r:id="rId22"/>
    <p:sldId id="346" r:id="rId23"/>
    <p:sldId id="347" r:id="rId24"/>
    <p:sldId id="260" r:id="rId25"/>
    <p:sldId id="258" r:id="rId26"/>
    <p:sldId id="259" r:id="rId27"/>
    <p:sldId id="261" r:id="rId28"/>
    <p:sldId id="28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2" r:id="rId39"/>
    <p:sldId id="273" r:id="rId40"/>
    <p:sldId id="274" r:id="rId41"/>
    <p:sldId id="275" r:id="rId42"/>
    <p:sldId id="326" r:id="rId43"/>
    <p:sldId id="362" r:id="rId44"/>
    <p:sldId id="324" r:id="rId45"/>
    <p:sldId id="325" r:id="rId46"/>
    <p:sldId id="277" r:id="rId47"/>
    <p:sldId id="278" r:id="rId48"/>
    <p:sldId id="279" r:id="rId49"/>
    <p:sldId id="280" r:id="rId50"/>
    <p:sldId id="327" r:id="rId51"/>
    <p:sldId id="282" r:id="rId52"/>
    <p:sldId id="283" r:id="rId53"/>
    <p:sldId id="284" r:id="rId54"/>
    <p:sldId id="285" r:id="rId55"/>
    <p:sldId id="286" r:id="rId56"/>
    <p:sldId id="328" r:id="rId57"/>
    <p:sldId id="287" r:id="rId58"/>
    <p:sldId id="288" r:id="rId59"/>
    <p:sldId id="289" r:id="rId60"/>
    <p:sldId id="290" r:id="rId61"/>
    <p:sldId id="291" r:id="rId62"/>
    <p:sldId id="292" r:id="rId63"/>
    <p:sldId id="294" r:id="rId64"/>
    <p:sldId id="295" r:id="rId65"/>
    <p:sldId id="296" r:id="rId66"/>
    <p:sldId id="298" r:id="rId67"/>
    <p:sldId id="299" r:id="rId68"/>
    <p:sldId id="300" r:id="rId69"/>
    <p:sldId id="297" r:id="rId70"/>
    <p:sldId id="301" r:id="rId71"/>
    <p:sldId id="302" r:id="rId72"/>
    <p:sldId id="303" r:id="rId73"/>
    <p:sldId id="304" r:id="rId74"/>
    <p:sldId id="305" r:id="rId75"/>
    <p:sldId id="358" r:id="rId76"/>
    <p:sldId id="359" r:id="rId77"/>
    <p:sldId id="360" r:id="rId78"/>
    <p:sldId id="306" r:id="rId79"/>
    <p:sldId id="307" r:id="rId80"/>
    <p:sldId id="309" r:id="rId81"/>
    <p:sldId id="311" r:id="rId82"/>
    <p:sldId id="312" r:id="rId83"/>
    <p:sldId id="313" r:id="rId84"/>
    <p:sldId id="314" r:id="rId85"/>
    <p:sldId id="315" r:id="rId86"/>
    <p:sldId id="317" r:id="rId87"/>
    <p:sldId id="318" r:id="rId88"/>
    <p:sldId id="319" r:id="rId89"/>
    <p:sldId id="320" r:id="rId90"/>
    <p:sldId id="310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5F2"/>
    <a:srgbClr val="E0D8B1"/>
    <a:srgbClr val="BCD3FF"/>
    <a:srgbClr val="6E728B"/>
    <a:srgbClr val="000000"/>
    <a:srgbClr val="F0F0F0"/>
    <a:srgbClr val="F8F8F8"/>
    <a:srgbClr val="1A6AA7"/>
    <a:srgbClr val="C6ECFF"/>
    <a:srgbClr val="FDF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6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F3998-ADF0-4805-B219-3EFDCCC4B107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9265B-42B5-4090-B55F-286259BCE4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Strebe</a:t>
            </a:r>
            <a:r>
              <a:rPr lang="en-US" dirty="0" smtClean="0"/>
              <a:t> - Own work, CC BY-SA 3.0, https://commons.wikimedia.org/w/index.php?curid=17700069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Strebe</a:t>
            </a:r>
            <a:r>
              <a:rPr lang="en-US" dirty="0" smtClean="0"/>
              <a:t> - Own work, CC BY-SA 3.0, https://commons.wikimedia.org/w/index.php?curid=16115228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Strebe</a:t>
            </a:r>
            <a:r>
              <a:rPr lang="en-US" dirty="0" smtClean="0"/>
              <a:t> - Own work, CC BY-SA 3.0, https://commons.wikimedia.org/w/index.php?curid=16115242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Justin </a:t>
            </a:r>
            <a:r>
              <a:rPr lang="en-US" dirty="0" err="1" smtClean="0"/>
              <a:t>Kunimune</a:t>
            </a:r>
            <a:r>
              <a:rPr lang="en-US" dirty="0" smtClean="0"/>
              <a:t> - Own work, CC BY-SA 4.0, https://commons.wikimedia.org/w/index.php?curid=65694588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Strebe</a:t>
            </a:r>
            <a:r>
              <a:rPr lang="en-US" dirty="0" smtClean="0"/>
              <a:t> - Own work, CC BY-SA 3.0, https://commons.wikimedia.org/w/index.php?curid=16115269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7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Strebe</a:t>
            </a:r>
            <a:r>
              <a:rPr lang="en-US" dirty="0" smtClean="0"/>
              <a:t> - Own work, CC BY-SA 3.0, https://commons.wikimedia.org/w/index.php?curid=16115337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10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8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5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3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5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8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0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8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4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3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9E94-7CA9-4C9D-A4B7-63AAF8042C2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hetruesize.com/#?borders=1~!MTU4MDg0MTA.NzMyMjMxNQ*NjcwMzUzNQ(MTg5OTA2NDU~!KR*MA.MTgwMDAwMDA)NQ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slide" Target="slide33.xml"/><Relationship Id="rId18" Type="http://schemas.openxmlformats.org/officeDocument/2006/relationships/slide" Target="slide38.xml"/><Relationship Id="rId26" Type="http://schemas.openxmlformats.org/officeDocument/2006/relationships/slide" Target="slide48.xml"/><Relationship Id="rId39" Type="http://schemas.openxmlformats.org/officeDocument/2006/relationships/slide" Target="slide63.xml"/><Relationship Id="rId21" Type="http://schemas.openxmlformats.org/officeDocument/2006/relationships/slide" Target="slide41.xml"/><Relationship Id="rId34" Type="http://schemas.openxmlformats.org/officeDocument/2006/relationships/slide" Target="slide57.xml"/><Relationship Id="rId42" Type="http://schemas.openxmlformats.org/officeDocument/2006/relationships/slide" Target="slide66.xml"/><Relationship Id="rId47" Type="http://schemas.openxmlformats.org/officeDocument/2006/relationships/slide" Target="slide71.xml"/><Relationship Id="rId50" Type="http://schemas.openxmlformats.org/officeDocument/2006/relationships/slide" Target="slide74.xml"/><Relationship Id="rId55" Type="http://schemas.openxmlformats.org/officeDocument/2006/relationships/slide" Target="slide83.xml"/><Relationship Id="rId7" Type="http://schemas.openxmlformats.org/officeDocument/2006/relationships/slide" Target="slide27.xml"/><Relationship Id="rId2" Type="http://schemas.openxmlformats.org/officeDocument/2006/relationships/image" Target="../media/image21.jpg"/><Relationship Id="rId16" Type="http://schemas.openxmlformats.org/officeDocument/2006/relationships/slide" Target="slide36.xml"/><Relationship Id="rId29" Type="http://schemas.openxmlformats.org/officeDocument/2006/relationships/slide" Target="slide52.xml"/><Relationship Id="rId11" Type="http://schemas.openxmlformats.org/officeDocument/2006/relationships/slide" Target="slide31.xml"/><Relationship Id="rId24" Type="http://schemas.openxmlformats.org/officeDocument/2006/relationships/slide" Target="slide46.xml"/><Relationship Id="rId32" Type="http://schemas.openxmlformats.org/officeDocument/2006/relationships/slide" Target="slide55.xml"/><Relationship Id="rId37" Type="http://schemas.openxmlformats.org/officeDocument/2006/relationships/slide" Target="slide60.xml"/><Relationship Id="rId40" Type="http://schemas.openxmlformats.org/officeDocument/2006/relationships/slide" Target="slide64.xml"/><Relationship Id="rId45" Type="http://schemas.openxmlformats.org/officeDocument/2006/relationships/slide" Target="slide69.xml"/><Relationship Id="rId53" Type="http://schemas.openxmlformats.org/officeDocument/2006/relationships/slide" Target="slide81.xml"/><Relationship Id="rId58" Type="http://schemas.openxmlformats.org/officeDocument/2006/relationships/slide" Target="slide86.xml"/><Relationship Id="rId5" Type="http://schemas.openxmlformats.org/officeDocument/2006/relationships/slide" Target="slide25.xml"/><Relationship Id="rId61" Type="http://schemas.openxmlformats.org/officeDocument/2006/relationships/slide" Target="slide89.xml"/><Relationship Id="rId19" Type="http://schemas.openxmlformats.org/officeDocument/2006/relationships/slide" Target="slide39.xml"/><Relationship Id="rId14" Type="http://schemas.openxmlformats.org/officeDocument/2006/relationships/slide" Target="slide34.xml"/><Relationship Id="rId22" Type="http://schemas.openxmlformats.org/officeDocument/2006/relationships/slide" Target="slide42.xml"/><Relationship Id="rId27" Type="http://schemas.openxmlformats.org/officeDocument/2006/relationships/slide" Target="slide49.xml"/><Relationship Id="rId30" Type="http://schemas.openxmlformats.org/officeDocument/2006/relationships/slide" Target="slide53.xml"/><Relationship Id="rId35" Type="http://schemas.openxmlformats.org/officeDocument/2006/relationships/slide" Target="slide58.xml"/><Relationship Id="rId43" Type="http://schemas.openxmlformats.org/officeDocument/2006/relationships/slide" Target="slide67.xml"/><Relationship Id="rId48" Type="http://schemas.openxmlformats.org/officeDocument/2006/relationships/slide" Target="slide72.xml"/><Relationship Id="rId56" Type="http://schemas.openxmlformats.org/officeDocument/2006/relationships/slide" Target="slide84.xml"/><Relationship Id="rId8" Type="http://schemas.openxmlformats.org/officeDocument/2006/relationships/slide" Target="slide28.xml"/><Relationship Id="rId51" Type="http://schemas.openxmlformats.org/officeDocument/2006/relationships/slide" Target="slide78.xml"/><Relationship Id="rId3" Type="http://schemas.openxmlformats.org/officeDocument/2006/relationships/slide" Target="slide23.xml"/><Relationship Id="rId12" Type="http://schemas.openxmlformats.org/officeDocument/2006/relationships/slide" Target="slide32.xml"/><Relationship Id="rId17" Type="http://schemas.openxmlformats.org/officeDocument/2006/relationships/slide" Target="slide37.xml"/><Relationship Id="rId25" Type="http://schemas.openxmlformats.org/officeDocument/2006/relationships/slide" Target="slide47.xml"/><Relationship Id="rId33" Type="http://schemas.openxmlformats.org/officeDocument/2006/relationships/slide" Target="slide56.xml"/><Relationship Id="rId38" Type="http://schemas.openxmlformats.org/officeDocument/2006/relationships/slide" Target="slide62.xml"/><Relationship Id="rId46" Type="http://schemas.openxmlformats.org/officeDocument/2006/relationships/slide" Target="slide70.xml"/><Relationship Id="rId59" Type="http://schemas.openxmlformats.org/officeDocument/2006/relationships/slide" Target="slide87.xml"/><Relationship Id="rId20" Type="http://schemas.openxmlformats.org/officeDocument/2006/relationships/slide" Target="slide40.xml"/><Relationship Id="rId41" Type="http://schemas.openxmlformats.org/officeDocument/2006/relationships/slide" Target="slide65.xml"/><Relationship Id="rId54" Type="http://schemas.openxmlformats.org/officeDocument/2006/relationships/slide" Target="slide8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5" Type="http://schemas.openxmlformats.org/officeDocument/2006/relationships/slide" Target="slide35.xml"/><Relationship Id="rId23" Type="http://schemas.openxmlformats.org/officeDocument/2006/relationships/slide" Target="slide44.xml"/><Relationship Id="rId28" Type="http://schemas.openxmlformats.org/officeDocument/2006/relationships/slide" Target="slide51.xml"/><Relationship Id="rId36" Type="http://schemas.openxmlformats.org/officeDocument/2006/relationships/slide" Target="slide59.xml"/><Relationship Id="rId49" Type="http://schemas.openxmlformats.org/officeDocument/2006/relationships/slide" Target="slide73.xml"/><Relationship Id="rId57" Type="http://schemas.openxmlformats.org/officeDocument/2006/relationships/slide" Target="slide85.xml"/><Relationship Id="rId10" Type="http://schemas.openxmlformats.org/officeDocument/2006/relationships/slide" Target="slide30.xml"/><Relationship Id="rId31" Type="http://schemas.openxmlformats.org/officeDocument/2006/relationships/slide" Target="slide54.xml"/><Relationship Id="rId44" Type="http://schemas.openxmlformats.org/officeDocument/2006/relationships/slide" Target="slide68.xml"/><Relationship Id="rId52" Type="http://schemas.openxmlformats.org/officeDocument/2006/relationships/slide" Target="slide80.xml"/><Relationship Id="rId60" Type="http://schemas.openxmlformats.org/officeDocument/2006/relationships/slide" Target="slide88.xml"/><Relationship Id="rId4" Type="http://schemas.openxmlformats.org/officeDocument/2006/relationships/slide" Target="slide24.xml"/><Relationship Id="rId9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3.xml"/><Relationship Id="rId4" Type="http://schemas.openxmlformats.org/officeDocument/2006/relationships/image" Target="../media/image1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microsoft.com/office/2007/relationships/hdphoto" Target="../media/hdphoto5.wdp"/><Relationship Id="rId4" Type="http://schemas.openxmlformats.org/officeDocument/2006/relationships/image" Target="../media/image136.png"/><Relationship Id="rId9" Type="http://schemas.openxmlformats.org/officeDocument/2006/relationships/slide" Target="slide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edpanda.com/funny-terrible-maps/?utm_source=google&amp;utm_medium=organic&amp;utm_campaign=organic" TargetMode="External"/><Relationship Id="rId2" Type="http://schemas.openxmlformats.org/officeDocument/2006/relationships/hyperlink" Target="https://www.youtube.com/watch?v=8xM7afTG2J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apchart.net/" TargetMode="External"/><Relationship Id="rId5" Type="http://schemas.openxmlformats.org/officeDocument/2006/relationships/hyperlink" Target="https://ourworldindata.org/" TargetMode="External"/><Relationship Id="rId4" Type="http://schemas.openxmlformats.org/officeDocument/2006/relationships/hyperlink" Target="https://worldmapper.org/map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  <a:endParaRPr lang="en-US" sz="1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Problem with Projections</a:t>
            </a:r>
            <a:endParaRPr lang="en-US" sz="11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863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1" r="1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6184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" r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582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91" b="37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971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743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2"/>
              </a:rPr>
              <a:t>https://thetruesize.com/#?borders=1~!MTU4MDg0MTA.NzMyMjMxNQ*NjcwMzUzNQ(MTg5OTA2NDU~!KR*MA.MTgwMDAwMDA)NQ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045527" y="1039091"/>
            <a:ext cx="26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true size of countries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3" y="384401"/>
            <a:ext cx="122777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176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06" y="0"/>
            <a:ext cx="9566987" cy="6909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64611" y="3440576"/>
            <a:ext cx="1559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Korea </a:t>
            </a:r>
          </a:p>
          <a:p>
            <a:r>
              <a:rPr lang="en-US" dirty="0" smtClean="0"/>
              <a:t>Italy</a:t>
            </a:r>
          </a:p>
          <a:p>
            <a:r>
              <a:rPr lang="en-US" dirty="0" smtClean="0"/>
              <a:t>Pakistan (dog)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91" y="0"/>
            <a:ext cx="3903209" cy="6874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2343" y="2946400"/>
            <a:ext cx="371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It looks like a </a:t>
            </a:r>
            <a:r>
              <a:rPr lang="en-US" sz="3600" b="1" dirty="0" smtClean="0"/>
              <a:t>tiger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90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8800" y="3105834"/>
            <a:ext cx="373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It looks like a </a:t>
            </a:r>
            <a:r>
              <a:rPr lang="en-US" sz="3600" b="1" dirty="0" smtClean="0"/>
              <a:t>boot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3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4686" y="3189291"/>
            <a:ext cx="3978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It looks like a </a:t>
            </a:r>
            <a:r>
              <a:rPr lang="en-US" sz="3600" b="1" dirty="0" smtClean="0"/>
              <a:t>rabbit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55" y="0"/>
            <a:ext cx="8722346" cy="7024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 t="5714" r="10174" b="4761"/>
          <a:stretch/>
        </p:blipFill>
        <p:spPr>
          <a:xfrm rot="21247043">
            <a:off x="7819606" y="440365"/>
            <a:ext cx="1955092" cy="31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9772" y="3290891"/>
            <a:ext cx="354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It looks like a </a:t>
            </a:r>
            <a:r>
              <a:rPr lang="en-US" sz="3600" b="1" dirty="0" smtClean="0"/>
              <a:t>dog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6" y="-18962"/>
            <a:ext cx="11350171" cy="68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Every Map is Wrong</a:t>
            </a:r>
            <a:endParaRPr lang="en-US" sz="11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623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311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7" t="4990" r="6647" b="14012"/>
          <a:stretch/>
        </p:blipFill>
        <p:spPr>
          <a:xfrm rot="260624">
            <a:off x="273823" y="-525268"/>
            <a:ext cx="6594388" cy="7480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6857" y="3215098"/>
            <a:ext cx="4542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It looks like a </a:t>
            </a:r>
            <a:r>
              <a:rPr lang="en-US" sz="3600" b="1" dirty="0" smtClean="0"/>
              <a:t>seahorse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95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871537"/>
            <a:ext cx="61055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  <a:endParaRPr lang="en-US" sz="1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720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674"/>
            <a:ext cx="12192000" cy="6052651"/>
          </a:xfrm>
          <a:prstGeom prst="rect">
            <a:avLst/>
          </a:prstGeom>
        </p:spPr>
      </p:pic>
      <p:sp>
        <p:nvSpPr>
          <p:cNvPr id="90" name="Rectangle 8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77091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1468582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2660073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3851564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5043055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6234546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7426037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4" name="Oval 13">
            <a:hlinkClick r:id="rId11" action="ppaction://hlinksldjump"/>
          </p:cNvPr>
          <p:cNvSpPr/>
          <p:nvPr/>
        </p:nvSpPr>
        <p:spPr>
          <a:xfrm>
            <a:off x="8617528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5" name="Oval 14">
            <a:hlinkClick r:id="rId12" action="ppaction://hlinksldjump"/>
          </p:cNvPr>
          <p:cNvSpPr/>
          <p:nvPr/>
        </p:nvSpPr>
        <p:spPr>
          <a:xfrm>
            <a:off x="9809019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6" name="Oval 15">
            <a:hlinkClick r:id="rId13" action="ppaction://hlinksldjump"/>
          </p:cNvPr>
          <p:cNvSpPr/>
          <p:nvPr/>
        </p:nvSpPr>
        <p:spPr>
          <a:xfrm>
            <a:off x="11000510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7" name="Oval 16">
            <a:hlinkClick r:id="rId14" action="ppaction://hlinksldjump"/>
          </p:cNvPr>
          <p:cNvSpPr/>
          <p:nvPr/>
        </p:nvSpPr>
        <p:spPr>
          <a:xfrm>
            <a:off x="277091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1468582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2660073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3851564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5043055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6234546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4" name="Oval 23">
            <a:hlinkClick r:id="rId20" action="ppaction://hlinksldjump"/>
          </p:cNvPr>
          <p:cNvSpPr/>
          <p:nvPr/>
        </p:nvSpPr>
        <p:spPr>
          <a:xfrm>
            <a:off x="7426037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5" name="Oval 24">
            <a:hlinkClick r:id="rId21" action="ppaction://hlinksldjump"/>
          </p:cNvPr>
          <p:cNvSpPr/>
          <p:nvPr/>
        </p:nvSpPr>
        <p:spPr>
          <a:xfrm>
            <a:off x="8617528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6" name="Oval 25">
            <a:hlinkClick r:id="rId22" action="ppaction://hlinksldjump"/>
          </p:cNvPr>
          <p:cNvSpPr/>
          <p:nvPr/>
        </p:nvSpPr>
        <p:spPr>
          <a:xfrm>
            <a:off x="9809019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7" name="Oval 26">
            <a:hlinkClick r:id="rId23" action="ppaction://hlinksldjump"/>
          </p:cNvPr>
          <p:cNvSpPr/>
          <p:nvPr/>
        </p:nvSpPr>
        <p:spPr>
          <a:xfrm>
            <a:off x="11000510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8" name="Oval 27">
            <a:hlinkClick r:id="rId24" action="ppaction://hlinksldjump"/>
          </p:cNvPr>
          <p:cNvSpPr/>
          <p:nvPr/>
        </p:nvSpPr>
        <p:spPr>
          <a:xfrm>
            <a:off x="277091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9" name="Oval 28">
            <a:hlinkClick r:id="rId25" action="ppaction://hlinksldjump"/>
          </p:cNvPr>
          <p:cNvSpPr/>
          <p:nvPr/>
        </p:nvSpPr>
        <p:spPr>
          <a:xfrm>
            <a:off x="1468582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1" name="Oval 30">
            <a:hlinkClick r:id="rId26" action="ppaction://hlinksldjump"/>
          </p:cNvPr>
          <p:cNvSpPr/>
          <p:nvPr/>
        </p:nvSpPr>
        <p:spPr>
          <a:xfrm>
            <a:off x="2660073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2" name="Oval 31">
            <a:hlinkClick r:id="rId27" action="ppaction://hlinksldjump"/>
          </p:cNvPr>
          <p:cNvSpPr/>
          <p:nvPr/>
        </p:nvSpPr>
        <p:spPr>
          <a:xfrm>
            <a:off x="3851564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3" name="Oval 32">
            <a:hlinkClick r:id="rId28" action="ppaction://hlinksldjump"/>
          </p:cNvPr>
          <p:cNvSpPr/>
          <p:nvPr/>
        </p:nvSpPr>
        <p:spPr>
          <a:xfrm>
            <a:off x="5043055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4" name="Oval 33">
            <a:hlinkClick r:id="rId29" action="ppaction://hlinksldjump"/>
          </p:cNvPr>
          <p:cNvSpPr/>
          <p:nvPr/>
        </p:nvSpPr>
        <p:spPr>
          <a:xfrm>
            <a:off x="6234546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5" name="Oval 34">
            <a:hlinkClick r:id="rId30" action="ppaction://hlinksldjump"/>
          </p:cNvPr>
          <p:cNvSpPr/>
          <p:nvPr/>
        </p:nvSpPr>
        <p:spPr>
          <a:xfrm>
            <a:off x="7426037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6" name="Oval 35">
            <a:hlinkClick r:id="rId31" action="ppaction://hlinksldjump"/>
          </p:cNvPr>
          <p:cNvSpPr/>
          <p:nvPr/>
        </p:nvSpPr>
        <p:spPr>
          <a:xfrm>
            <a:off x="8617528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7" name="Oval 36">
            <a:hlinkClick r:id="rId32" action="ppaction://hlinksldjump"/>
          </p:cNvPr>
          <p:cNvSpPr/>
          <p:nvPr/>
        </p:nvSpPr>
        <p:spPr>
          <a:xfrm>
            <a:off x="9809019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8" name="Oval 37">
            <a:hlinkClick r:id="rId33" action="ppaction://hlinksldjump"/>
          </p:cNvPr>
          <p:cNvSpPr/>
          <p:nvPr/>
        </p:nvSpPr>
        <p:spPr>
          <a:xfrm>
            <a:off x="11000510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9" name="Oval 38">
            <a:hlinkClick r:id="rId34" action="ppaction://hlinksldjump"/>
          </p:cNvPr>
          <p:cNvSpPr/>
          <p:nvPr/>
        </p:nvSpPr>
        <p:spPr>
          <a:xfrm>
            <a:off x="277091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0" name="Oval 39">
            <a:hlinkClick r:id="rId35" action="ppaction://hlinksldjump"/>
          </p:cNvPr>
          <p:cNvSpPr/>
          <p:nvPr/>
        </p:nvSpPr>
        <p:spPr>
          <a:xfrm>
            <a:off x="1468582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1" name="Oval 40">
            <a:hlinkClick r:id="rId36" action="ppaction://hlinksldjump"/>
          </p:cNvPr>
          <p:cNvSpPr/>
          <p:nvPr/>
        </p:nvSpPr>
        <p:spPr>
          <a:xfrm>
            <a:off x="2660073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3" name="Oval 42">
            <a:hlinkClick r:id="rId37" action="ppaction://hlinksldjump"/>
          </p:cNvPr>
          <p:cNvSpPr/>
          <p:nvPr/>
        </p:nvSpPr>
        <p:spPr>
          <a:xfrm>
            <a:off x="3851564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4" name="Oval 43">
            <a:hlinkClick r:id="rId15" action="ppaction://hlinksldjump"/>
          </p:cNvPr>
          <p:cNvSpPr/>
          <p:nvPr/>
        </p:nvSpPr>
        <p:spPr>
          <a:xfrm>
            <a:off x="5043055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5" name="Oval 44">
            <a:hlinkClick r:id="rId38" action="ppaction://hlinksldjump"/>
          </p:cNvPr>
          <p:cNvSpPr/>
          <p:nvPr/>
        </p:nvSpPr>
        <p:spPr>
          <a:xfrm>
            <a:off x="6234546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6" name="Oval 45">
            <a:hlinkClick r:id="rId39" action="ppaction://hlinksldjump"/>
          </p:cNvPr>
          <p:cNvSpPr/>
          <p:nvPr/>
        </p:nvSpPr>
        <p:spPr>
          <a:xfrm>
            <a:off x="7426037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7" name="Oval 46">
            <a:hlinkClick r:id="rId40" action="ppaction://hlinksldjump"/>
          </p:cNvPr>
          <p:cNvSpPr/>
          <p:nvPr/>
        </p:nvSpPr>
        <p:spPr>
          <a:xfrm>
            <a:off x="8617528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8" name="Oval 47">
            <a:hlinkClick r:id="rId41" action="ppaction://hlinksldjump"/>
          </p:cNvPr>
          <p:cNvSpPr/>
          <p:nvPr/>
        </p:nvSpPr>
        <p:spPr>
          <a:xfrm>
            <a:off x="9809019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9" name="Oval 48">
            <a:hlinkClick r:id="rId42" action="ppaction://hlinksldjump"/>
          </p:cNvPr>
          <p:cNvSpPr/>
          <p:nvPr/>
        </p:nvSpPr>
        <p:spPr>
          <a:xfrm>
            <a:off x="11000510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0" name="Oval 49">
            <a:hlinkClick r:id="rId43" action="ppaction://hlinksldjump"/>
          </p:cNvPr>
          <p:cNvSpPr/>
          <p:nvPr/>
        </p:nvSpPr>
        <p:spPr>
          <a:xfrm>
            <a:off x="277091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1" name="Oval 50">
            <a:hlinkClick r:id="rId44" action="ppaction://hlinksldjump"/>
          </p:cNvPr>
          <p:cNvSpPr/>
          <p:nvPr/>
        </p:nvSpPr>
        <p:spPr>
          <a:xfrm>
            <a:off x="1468582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2" name="Oval 51">
            <a:hlinkClick r:id="rId45" action="ppaction://hlinksldjump"/>
          </p:cNvPr>
          <p:cNvSpPr/>
          <p:nvPr/>
        </p:nvSpPr>
        <p:spPr>
          <a:xfrm>
            <a:off x="2660073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3" name="Oval 52">
            <a:hlinkClick r:id="rId46" action="ppaction://hlinksldjump"/>
          </p:cNvPr>
          <p:cNvSpPr/>
          <p:nvPr/>
        </p:nvSpPr>
        <p:spPr>
          <a:xfrm>
            <a:off x="3851564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5" name="Oval 54">
            <a:hlinkClick r:id="rId47" action="ppaction://hlinksldjump"/>
          </p:cNvPr>
          <p:cNvSpPr/>
          <p:nvPr/>
        </p:nvSpPr>
        <p:spPr>
          <a:xfrm>
            <a:off x="5043055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6" name="Oval 55">
            <a:hlinkClick r:id="rId48" action="ppaction://hlinksldjump"/>
          </p:cNvPr>
          <p:cNvSpPr/>
          <p:nvPr/>
        </p:nvSpPr>
        <p:spPr>
          <a:xfrm>
            <a:off x="6234546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7" name="Oval 56">
            <a:hlinkClick r:id="rId49" action="ppaction://hlinksldjump"/>
          </p:cNvPr>
          <p:cNvSpPr/>
          <p:nvPr/>
        </p:nvSpPr>
        <p:spPr>
          <a:xfrm>
            <a:off x="7426037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8" name="Oval 57">
            <a:hlinkClick r:id="rId50" action="ppaction://hlinksldjump"/>
          </p:cNvPr>
          <p:cNvSpPr/>
          <p:nvPr/>
        </p:nvSpPr>
        <p:spPr>
          <a:xfrm>
            <a:off x="8617528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59" name="Oval 58">
            <a:hlinkClick r:id="rId51" action="ppaction://hlinksldjump"/>
          </p:cNvPr>
          <p:cNvSpPr/>
          <p:nvPr/>
        </p:nvSpPr>
        <p:spPr>
          <a:xfrm>
            <a:off x="9809019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0" name="Oval 59">
            <a:hlinkClick r:id="rId28" action="ppaction://hlinksldjump"/>
          </p:cNvPr>
          <p:cNvSpPr/>
          <p:nvPr/>
        </p:nvSpPr>
        <p:spPr>
          <a:xfrm>
            <a:off x="11000510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1" name="Oval 60">
            <a:hlinkClick r:id="rId52" action="ppaction://hlinksldjump"/>
          </p:cNvPr>
          <p:cNvSpPr/>
          <p:nvPr/>
        </p:nvSpPr>
        <p:spPr>
          <a:xfrm>
            <a:off x="277091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2" name="Oval 61">
            <a:hlinkClick r:id="rId53" action="ppaction://hlinksldjump"/>
          </p:cNvPr>
          <p:cNvSpPr/>
          <p:nvPr/>
        </p:nvSpPr>
        <p:spPr>
          <a:xfrm>
            <a:off x="1468582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3" name="Oval 62">
            <a:hlinkClick r:id="rId54" action="ppaction://hlinksldjump"/>
          </p:cNvPr>
          <p:cNvSpPr/>
          <p:nvPr/>
        </p:nvSpPr>
        <p:spPr>
          <a:xfrm>
            <a:off x="2660073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4" name="Oval 63">
            <a:hlinkClick r:id="rId55" action="ppaction://hlinksldjump"/>
          </p:cNvPr>
          <p:cNvSpPr/>
          <p:nvPr/>
        </p:nvSpPr>
        <p:spPr>
          <a:xfrm>
            <a:off x="3851564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5" name="Oval 64">
            <a:hlinkClick r:id="rId56" action="ppaction://hlinksldjump"/>
          </p:cNvPr>
          <p:cNvSpPr/>
          <p:nvPr/>
        </p:nvSpPr>
        <p:spPr>
          <a:xfrm>
            <a:off x="5043055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79" name="Oval 78">
            <a:hlinkClick r:id="rId57" action="ppaction://hlinksldjump"/>
          </p:cNvPr>
          <p:cNvSpPr/>
          <p:nvPr/>
        </p:nvSpPr>
        <p:spPr>
          <a:xfrm>
            <a:off x="6234546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80" name="Oval 79">
            <a:hlinkClick r:id="rId58" action="ppaction://hlinksldjump"/>
          </p:cNvPr>
          <p:cNvSpPr/>
          <p:nvPr/>
        </p:nvSpPr>
        <p:spPr>
          <a:xfrm>
            <a:off x="7426037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81" name="Oval 80">
            <a:hlinkClick r:id="rId59" action="ppaction://hlinksldjump"/>
          </p:cNvPr>
          <p:cNvSpPr/>
          <p:nvPr/>
        </p:nvSpPr>
        <p:spPr>
          <a:xfrm>
            <a:off x="8617528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82" name="Oval 81">
            <a:hlinkClick r:id="rId60" action="ppaction://hlinksldjump"/>
          </p:cNvPr>
          <p:cNvSpPr/>
          <p:nvPr/>
        </p:nvSpPr>
        <p:spPr>
          <a:xfrm>
            <a:off x="9809019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83" name="Oval 82">
            <a:hlinkClick r:id="rId61" action="ppaction://hlinksldjump"/>
          </p:cNvPr>
          <p:cNvSpPr/>
          <p:nvPr/>
        </p:nvSpPr>
        <p:spPr>
          <a:xfrm>
            <a:off x="11000510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0"/>
            <a:ext cx="10591800" cy="6924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9641" y="540912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Upside-down map</a:t>
            </a:r>
            <a:endParaRPr lang="en-US" sz="6000" dirty="0"/>
          </a:p>
        </p:txBody>
      </p: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8275" y="0"/>
            <a:ext cx="6943725" cy="67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49641" y="540912"/>
            <a:ext cx="6264322" cy="198392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Members of the European Union </a:t>
            </a:r>
            <a:endParaRPr lang="en-US" sz="6000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2F2F9"/>
              </a:clrFrom>
              <a:clrTo>
                <a:srgbClr val="E2F2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12192000" cy="609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702524" y="522209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Area = Population</a:t>
            </a:r>
            <a:endParaRPr lang="en-US" sz="6000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73"/>
          <a:stretch/>
        </p:blipFill>
        <p:spPr>
          <a:xfrm>
            <a:off x="621398" y="483217"/>
            <a:ext cx="10951904" cy="6429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0"/>
            <a:ext cx="1108363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81181" y="4167627"/>
            <a:ext cx="7165075" cy="251977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Percentage Living in Extreme Poverty</a:t>
            </a:r>
            <a:endParaRPr lang="en-US" sz="6000" dirty="0"/>
          </a:p>
        </p:txBody>
      </p:sp>
      <p:pic>
        <p:nvPicPr>
          <p:cNvPr id="1026" name="Picture 2" descr="Coins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" y="5294812"/>
            <a:ext cx="1459036" cy="9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9823" y="1225100"/>
            <a:ext cx="8924925" cy="517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91" y="0"/>
            <a:ext cx="9717609" cy="6858000"/>
          </a:xfrm>
          <a:prstGeom prst="rect">
            <a:avLst/>
          </a:prstGeom>
        </p:spPr>
      </p:pic>
      <p:pic>
        <p:nvPicPr>
          <p:cNvPr id="2050" name="Picture 2" descr="People PNG Free Download | PNG M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" y="3169922"/>
            <a:ext cx="2817086" cy="281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1401" y="443052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Adult Obesity %</a:t>
            </a:r>
            <a:endParaRPr lang="en-US" sz="6000" dirty="0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4" y="233623"/>
            <a:ext cx="13052958" cy="662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825"/>
            <a:ext cx="3876675" cy="14001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3183" y="5075329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Education Index</a:t>
            </a:r>
            <a:endParaRPr lang="en-US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3093"/>
          <a:stretch/>
        </p:blipFill>
        <p:spPr>
          <a:xfrm>
            <a:off x="0" y="5641145"/>
            <a:ext cx="3876675" cy="1216854"/>
          </a:xfrm>
          <a:prstGeom prst="rect">
            <a:avLst/>
          </a:prstGeom>
        </p:spPr>
      </p:pic>
      <p:pic>
        <p:nvPicPr>
          <p:cNvPr id="3074" name="Picture 2" descr="Computer Icons Book Clip Art - Stack Of Books Png, Transparent Pn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8" y="3971109"/>
            <a:ext cx="1592634" cy="13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66"/>
            <a:ext cx="12192000" cy="6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1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9525"/>
            <a:ext cx="12172950" cy="687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pic>
        <p:nvPicPr>
          <p:cNvPr id="4098" name="Picture 2" descr="Playing png 1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2" y="4197540"/>
            <a:ext cx="1702390" cy="17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21539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1268075" cy="71151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6478" y="4816021"/>
            <a:ext cx="3862316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Language Groups</a:t>
            </a:r>
            <a:endParaRPr lang="en-US" sz="6000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128"/>
            <a:ext cx="12192000" cy="65958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0125"/>
            <a:ext cx="7588155" cy="11395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Wars Through History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4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3815" y="298612"/>
            <a:ext cx="11764370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Half of the World’s Population Lives in the Circle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2" t="24852" r="504" b="15226"/>
          <a:stretch/>
        </p:blipFill>
        <p:spPr>
          <a:xfrm>
            <a:off x="8045354" y="1712792"/>
            <a:ext cx="4107977" cy="410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People Transparent Image | PNG A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35" y="5673900"/>
            <a:ext cx="1993084" cy="14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48" y="9525"/>
            <a:ext cx="10048875" cy="68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48" y="0"/>
            <a:ext cx="10048352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6323463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Tectonic Plates</a:t>
            </a:r>
            <a:endParaRPr lang="en-US" sz="6000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371600"/>
            <a:ext cx="89535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9557982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Similar GDP to each State</a:t>
            </a:r>
            <a:endParaRPr lang="en-US" sz="6000" dirty="0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0061" y="844595"/>
            <a:ext cx="9572625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13" y="0"/>
            <a:ext cx="10211747" cy="72077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3778791"/>
            <a:ext cx="5013277" cy="210339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Alcohol Consumption</a:t>
            </a:r>
            <a:endParaRPr lang="en-US" sz="6000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5761" y="1190625"/>
            <a:ext cx="10391775" cy="566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76" y="313899"/>
            <a:ext cx="9961746" cy="6544101"/>
          </a:xfrm>
          <a:prstGeom prst="rect">
            <a:avLst/>
          </a:prstGeom>
        </p:spPr>
      </p:pic>
      <p:pic>
        <p:nvPicPr>
          <p:cNvPr id="6146" name="Picture 2" descr="Purohit Pediatric Clinic - Newborn, Child, and Adolescent Medical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3" y="4746172"/>
            <a:ext cx="1076662" cy="14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5" y="395485"/>
            <a:ext cx="12261705" cy="629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" y="5194602"/>
            <a:ext cx="4935766" cy="160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40677" y="219665"/>
            <a:ext cx="6850966" cy="99015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Capital Punishment</a:t>
            </a:r>
            <a:endParaRPr lang="en-US" sz="6000" dirty="0"/>
          </a:p>
        </p:txBody>
      </p:sp>
      <p:pic>
        <p:nvPicPr>
          <p:cNvPr id="7170" name="Picture 2" descr="Justice Vector Social - Rule Of Law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03" y="5387890"/>
            <a:ext cx="1560590" cy="147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029" y="808985"/>
            <a:ext cx="9210675" cy="526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73" y="0"/>
            <a:ext cx="9625263" cy="6858000"/>
          </a:xfrm>
          <a:prstGeom prst="rect">
            <a:avLst/>
          </a:prstGeom>
        </p:spPr>
      </p:pic>
      <p:pic>
        <p:nvPicPr>
          <p:cNvPr id="8194" name="Picture 2" descr="Ruler Metric Measure - Free vector graphic o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43503" y="2976685"/>
            <a:ext cx="3616230" cy="18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828" y="2253122"/>
            <a:ext cx="3599543" cy="1857152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Centaur" panose="02030504050205020304" pitchFamily="18" charset="0"/>
                <a:cs typeface="Aharoni" panose="02010803020104030203" pitchFamily="2" charset="-79"/>
              </a:rPr>
              <a:t>Mercator Projection 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350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3171" y="844481"/>
            <a:ext cx="9229725" cy="551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566" y="0"/>
            <a:ext cx="97155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11" y="421587"/>
            <a:ext cx="9153525" cy="6315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48" y="0"/>
            <a:ext cx="9368852" cy="6858000"/>
          </a:xfrm>
          <a:prstGeom prst="rect">
            <a:avLst/>
          </a:prstGeom>
        </p:spPr>
      </p:pic>
      <p:pic>
        <p:nvPicPr>
          <p:cNvPr id="9220" name="Picture 4" descr="Safety Pin - Us Military Air Force Logos Clipart (#507995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3" y="4856724"/>
            <a:ext cx="1634414" cy="15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What country is across the ocean? [1484x1574] Source: Washingt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05" y="0"/>
            <a:ext cx="6874471" cy="72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4575" y="4807018"/>
            <a:ext cx="5110162" cy="185545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Across the Ocean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650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vel infographic - What's across the ocean from you when you'r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0"/>
            <a:ext cx="70104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013" y="479094"/>
            <a:ext cx="9467850" cy="598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92" y="0"/>
            <a:ext cx="943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14" y="109184"/>
            <a:ext cx="714375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137"/>
            <a:ext cx="5278582" cy="276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" y="312610"/>
            <a:ext cx="12060485" cy="619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8275"/>
            <a:ext cx="6048375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8132" y="439289"/>
            <a:ext cx="5639718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YouTube Access</a:t>
            </a:r>
            <a:endParaRPr lang="en-US" sz="6000" dirty="0"/>
          </a:p>
        </p:txBody>
      </p:sp>
      <p:pic>
        <p:nvPicPr>
          <p:cNvPr id="10242" name="Picture 2" descr="File:YouTube play buttom icon (2013-2017)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812" y="6190056"/>
            <a:ext cx="698998" cy="4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085" y="291758"/>
            <a:ext cx="11896725" cy="679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0"/>
            <a:ext cx="11723077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29" b="829"/>
          <a:stretch/>
        </p:blipFill>
        <p:spPr>
          <a:xfrm>
            <a:off x="-23809" y="-13393"/>
            <a:ext cx="12239616" cy="6884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0"/>
            <a:ext cx="7092842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67" y="0"/>
            <a:ext cx="9141171" cy="6858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4" name="Rectangle 3"/>
          <p:cNvSpPr/>
          <p:nvPr/>
        </p:nvSpPr>
        <p:spPr>
          <a:xfrm>
            <a:off x="1733550" y="133350"/>
            <a:ext cx="8496300" cy="6096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6567" y="6400800"/>
            <a:ext cx="4326083" cy="457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irplane PNG Transparent Images | PNG 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53" y="203019"/>
            <a:ext cx="1435735" cy="8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2192000" cy="613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6760783" cy="818065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Centaur" panose="02030504050205020304" pitchFamily="18" charset="0"/>
                <a:cs typeface="Aharoni" panose="02010803020104030203" pitchFamily="2" charset="-79"/>
              </a:rPr>
              <a:t>Plate </a:t>
            </a:r>
            <a:r>
              <a:rPr lang="en-US" sz="6000" dirty="0" err="1" smtClean="0">
                <a:latin typeface="Centaur" panose="02030504050205020304" pitchFamily="18" charset="0"/>
                <a:cs typeface="Aharoni" panose="02010803020104030203" pitchFamily="2" charset="-79"/>
              </a:rPr>
              <a:t>Carrée</a:t>
            </a:r>
            <a:r>
              <a:rPr lang="en-US" sz="6000" dirty="0" smtClean="0">
                <a:latin typeface="Centaur" panose="02030504050205020304" pitchFamily="18" charset="0"/>
                <a:cs typeface="Aharoni" panose="02010803020104030203" pitchFamily="2" charset="-79"/>
              </a:rPr>
              <a:t> Projection 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12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0"/>
            <a:ext cx="8506257" cy="6825534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4300" y="3848100"/>
            <a:ext cx="2209800" cy="1504950"/>
          </a:xfrm>
          <a:prstGeom prst="roundRect">
            <a:avLst>
              <a:gd name="adj" fmla="val 21276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 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90173"/>
            <a:ext cx="12192000" cy="656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 useBgFill="1">
        <p:nvSpPr>
          <p:cNvPr id="6" name="Rectangle 5"/>
          <p:cNvSpPr/>
          <p:nvPr/>
        </p:nvSpPr>
        <p:spPr>
          <a:xfrm>
            <a:off x="0" y="3810000"/>
            <a:ext cx="2438400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05300" y="5301336"/>
            <a:ext cx="5867399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Moons </a:t>
            </a:r>
            <a:r>
              <a:rPr lang="en-US" sz="6000" dirty="0" err="1" smtClean="0"/>
              <a:t>vs</a:t>
            </a:r>
            <a:r>
              <a:rPr lang="en-US" sz="6000" dirty="0" smtClean="0"/>
              <a:t> Flags</a:t>
            </a:r>
            <a:endParaRPr lang="en-US" sz="6000" dirty="0"/>
          </a:p>
        </p:txBody>
      </p:sp>
      <p:pic>
        <p:nvPicPr>
          <p:cNvPr id="12290" name="Picture 2" descr="Moon PNG images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0" y="4576195"/>
            <a:ext cx="1824605" cy="182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B6DCF4"/>
              </a:clrFrom>
              <a:clrTo>
                <a:srgbClr val="B6DC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5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495132" y="24878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Mongol Empire</a:t>
            </a:r>
            <a:endParaRPr lang="en-US" sz="6000" dirty="0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80" y="0"/>
            <a:ext cx="73609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929746" y="4081892"/>
            <a:ext cx="360000" cy="360000"/>
          </a:xfrm>
          <a:prstGeom prst="rect">
            <a:avLst/>
          </a:prstGeom>
          <a:solidFill>
            <a:srgbClr val="FBC5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29746" y="4483237"/>
            <a:ext cx="360000" cy="360000"/>
          </a:xfrm>
          <a:prstGeom prst="rect">
            <a:avLst/>
          </a:prstGeom>
          <a:solidFill>
            <a:srgbClr val="BBFDD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9746" y="4884582"/>
            <a:ext cx="360000" cy="360000"/>
          </a:xfrm>
          <a:prstGeom prst="rect">
            <a:avLst/>
          </a:prstGeom>
          <a:solidFill>
            <a:srgbClr val="D2F89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29746" y="5285927"/>
            <a:ext cx="360000" cy="360000"/>
          </a:xfrm>
          <a:prstGeom prst="rect">
            <a:avLst/>
          </a:prstGeom>
          <a:solidFill>
            <a:srgbClr val="C0A6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9746" y="5687272"/>
            <a:ext cx="360000" cy="360000"/>
          </a:xfrm>
          <a:prstGeom prst="rect">
            <a:avLst/>
          </a:prstGeom>
          <a:solidFill>
            <a:srgbClr val="F7FAB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29746" y="3680547"/>
            <a:ext cx="360000" cy="360000"/>
          </a:xfrm>
          <a:prstGeom prst="rect">
            <a:avLst/>
          </a:prstGeom>
          <a:solidFill>
            <a:srgbClr val="A4DBF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89746" y="3712560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9746" y="4113905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Britain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89746" y="4485934"/>
            <a:ext cx="139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Netherlands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9746" y="4887279"/>
            <a:ext cx="6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Italy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89746" y="5244582"/>
            <a:ext cx="102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Portugal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89746" y="564592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Belgium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929746" y="6088617"/>
            <a:ext cx="360000" cy="360000"/>
          </a:xfrm>
          <a:prstGeom prst="rect">
            <a:avLst/>
          </a:prstGeom>
          <a:solidFill>
            <a:srgbClr val="EAAF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89745" y="60792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Spain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01907" y="2172269"/>
            <a:ext cx="5397934" cy="251346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The Scramble for Africa </a:t>
            </a:r>
            <a:endParaRPr lang="en-US" sz="6000" dirty="0"/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057275"/>
            <a:ext cx="8753475" cy="5762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7108825"/>
            <a:ext cx="10515600" cy="1325563"/>
          </a:xfrm>
        </p:spPr>
        <p:txBody>
          <a:bodyPr/>
          <a:lstStyle/>
          <a:p>
            <a:r>
              <a:rPr lang="en-US" dirty="0" smtClean="0"/>
              <a:t>28Most visited countries   </a:t>
            </a:r>
            <a:endParaRPr lang="en-US" dirty="0"/>
          </a:p>
        </p:txBody>
      </p:sp>
      <p:pic>
        <p:nvPicPr>
          <p:cNvPr id="13314" name="Picture 2" descr="Travel Royalty-free Tourism, PNG, 500x500px, Travel, Art, Backpack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1350188"/>
            <a:ext cx="4244975" cy="258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ich countries drive on which side of the road — Steemk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61145"/>
            <a:ext cx="12192001" cy="84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7551" y="805208"/>
            <a:ext cx="4835991" cy="131684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Driving Side</a:t>
            </a:r>
            <a:endParaRPr lang="en-US" sz="60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6741885" y="0"/>
            <a:ext cx="2815771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3759201" y="0"/>
            <a:ext cx="2307772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5029" y="1355491"/>
            <a:ext cx="12548479" cy="550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50237" y="228599"/>
            <a:ext cx="10877945" cy="103801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Cities with over 1 Million People </a:t>
            </a:r>
            <a:endParaRPr lang="en-US" sz="6000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7357" cy="690050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56332" y="22973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Railroads</a:t>
            </a:r>
            <a:endParaRPr lang="en-US" sz="6000" dirty="0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7" y="0"/>
            <a:ext cx="11935606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67150" y="5734051"/>
            <a:ext cx="8025916" cy="942766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Type of Electrical Outlet</a:t>
            </a:r>
            <a:endParaRPr lang="en-US" sz="6000" dirty="0"/>
          </a:p>
        </p:txBody>
      </p:sp>
      <p:sp useBgFill="1">
        <p:nvSpPr>
          <p:cNvPr id="4" name="Freeform 3"/>
          <p:cNvSpPr/>
          <p:nvPr/>
        </p:nvSpPr>
        <p:spPr>
          <a:xfrm>
            <a:off x="76200" y="3314700"/>
            <a:ext cx="2933700" cy="3314700"/>
          </a:xfrm>
          <a:custGeom>
            <a:avLst/>
            <a:gdLst>
              <a:gd name="connsiteX0" fmla="*/ 1143000 w 2933700"/>
              <a:gd name="connsiteY0" fmla="*/ 0 h 3314700"/>
              <a:gd name="connsiteX1" fmla="*/ 1676400 w 2933700"/>
              <a:gd name="connsiteY1" fmla="*/ 171450 h 3314700"/>
              <a:gd name="connsiteX2" fmla="*/ 2228850 w 2933700"/>
              <a:gd name="connsiteY2" fmla="*/ 647700 h 3314700"/>
              <a:gd name="connsiteX3" fmla="*/ 2438400 w 2933700"/>
              <a:gd name="connsiteY3" fmla="*/ 1695450 h 3314700"/>
              <a:gd name="connsiteX4" fmla="*/ 2933700 w 2933700"/>
              <a:gd name="connsiteY4" fmla="*/ 2095500 h 3314700"/>
              <a:gd name="connsiteX5" fmla="*/ 2838450 w 2933700"/>
              <a:gd name="connsiteY5" fmla="*/ 3009900 h 3314700"/>
              <a:gd name="connsiteX6" fmla="*/ 819150 w 2933700"/>
              <a:gd name="connsiteY6" fmla="*/ 3314700 h 3314700"/>
              <a:gd name="connsiteX7" fmla="*/ 0 w 2933700"/>
              <a:gd name="connsiteY7" fmla="*/ 3276600 h 3314700"/>
              <a:gd name="connsiteX8" fmla="*/ 57150 w 2933700"/>
              <a:gd name="connsiteY8" fmla="*/ 133350 h 3314700"/>
              <a:gd name="connsiteX9" fmla="*/ 1143000 w 2933700"/>
              <a:gd name="connsiteY9" fmla="*/ 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3700" h="3314700">
                <a:moveTo>
                  <a:pt x="1143000" y="0"/>
                </a:moveTo>
                <a:lnTo>
                  <a:pt x="1676400" y="171450"/>
                </a:lnTo>
                <a:lnTo>
                  <a:pt x="2228850" y="647700"/>
                </a:lnTo>
                <a:lnTo>
                  <a:pt x="2438400" y="1695450"/>
                </a:lnTo>
                <a:lnTo>
                  <a:pt x="2933700" y="2095500"/>
                </a:lnTo>
                <a:lnTo>
                  <a:pt x="2838450" y="3009900"/>
                </a:lnTo>
                <a:lnTo>
                  <a:pt x="819150" y="3314700"/>
                </a:lnTo>
                <a:lnTo>
                  <a:pt x="0" y="3276600"/>
                </a:lnTo>
                <a:lnTo>
                  <a:pt x="57150" y="133350"/>
                </a:lnTo>
                <a:lnTo>
                  <a:pt x="1143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Electric, electricity, energy, power, sign, thunde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21" y="2541212"/>
            <a:ext cx="1546976" cy="15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1325563"/>
            <a:ext cx="10515600" cy="1325563"/>
          </a:xfrm>
        </p:spPr>
        <p:txBody>
          <a:bodyPr/>
          <a:lstStyle/>
          <a:p>
            <a:r>
              <a:rPr lang="en-US" dirty="0" smtClean="0"/>
              <a:t>33Coutnries that hosted the </a:t>
            </a:r>
            <a:r>
              <a:rPr lang="en-US" dirty="0" err="1" smtClean="0"/>
              <a:t>olympcs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85900"/>
            <a:ext cx="11430000" cy="5372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209550" y="290616"/>
            <a:ext cx="118168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Countries that Hosted the Olympics 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1983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31" y="0"/>
            <a:ext cx="107410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114" y="3080657"/>
            <a:ext cx="3948892" cy="19802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Centaur" panose="02030504050205020304" pitchFamily="18" charset="0"/>
                <a:cs typeface="Aharoni" panose="02010803020104030203" pitchFamily="2" charset="-79"/>
              </a:rPr>
              <a:t>Gall-Peters Projection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687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34National IQ score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67426" cy="6520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" y="193675"/>
            <a:ext cx="7791450" cy="43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" y="6115051"/>
            <a:ext cx="9753600" cy="542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33825" y="5210384"/>
            <a:ext cx="413385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IQ Average</a:t>
            </a:r>
            <a:endParaRPr lang="en-US" sz="6000" dirty="0"/>
          </a:p>
        </p:txBody>
      </p:sp>
      <p:pic>
        <p:nvPicPr>
          <p:cNvPr id="15364" name="Picture 4" descr="Brain Power PNG Image - PurePNG | Free transparent CC0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3" y="5098796"/>
            <a:ext cx="1069075" cy="10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65275"/>
              </a:clrFrom>
              <a:clrTo>
                <a:srgbClr val="2652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5"/>
            <a:ext cx="12192000" cy="675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01775"/>
            <a:ext cx="10515600" cy="1325563"/>
          </a:xfrm>
        </p:spPr>
        <p:txBody>
          <a:bodyPr/>
          <a:lstStyle/>
          <a:p>
            <a:r>
              <a:rPr lang="en-US" dirty="0" smtClean="0"/>
              <a:t>35Map of mars with water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62400" y="23346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Mars With Water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823912"/>
            <a:ext cx="8867775" cy="479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12" y="0"/>
            <a:ext cx="81129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 smtClean="0"/>
              <a:t>36Immigrants as a percentage of population </a:t>
            </a:r>
            <a:endParaRPr lang="en-US" dirty="0"/>
          </a:p>
        </p:txBody>
      </p:sp>
      <p:pic>
        <p:nvPicPr>
          <p:cNvPr id="16386" name="Picture 2" descr="Immigration Icon of Glyph style - Available in SVG, PNG, EPS, A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3" y="4694828"/>
            <a:ext cx="1928267" cy="1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99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 smtClean="0"/>
              <a:t>37English speakers </a:t>
            </a:r>
            <a:endParaRPr lang="en-US" dirty="0"/>
          </a:p>
        </p:txBody>
      </p:sp>
      <p:sp useBgFill="1">
        <p:nvSpPr>
          <p:cNvPr id="4" name="Rectangle 3"/>
          <p:cNvSpPr/>
          <p:nvPr/>
        </p:nvSpPr>
        <p:spPr>
          <a:xfrm>
            <a:off x="361950" y="5924550"/>
            <a:ext cx="11830050" cy="72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54317" y="5705683"/>
            <a:ext cx="1095961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English Speaker (% of Population)</a:t>
            </a:r>
            <a:endParaRPr lang="en-US" sz="6000" dirty="0"/>
          </a:p>
        </p:txBody>
      </p:sp>
      <p:pic>
        <p:nvPicPr>
          <p:cNvPr id="17410" name="Picture 2" descr="Speaking PNG Transparent Speaking.PNG Images. | Plu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09" y="4228055"/>
            <a:ext cx="1816053" cy="182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97025"/>
            <a:ext cx="10515600" cy="1325563"/>
          </a:xfrm>
        </p:spPr>
        <p:txBody>
          <a:bodyPr/>
          <a:lstStyle/>
          <a:p>
            <a:r>
              <a:rPr lang="en-US" dirty="0" smtClean="0"/>
              <a:t>38Second languages 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09900" y="5738916"/>
            <a:ext cx="834390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Language Being Studied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972300" cy="533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12092609" cy="62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96976"/>
            <a:ext cx="10515600" cy="1325563"/>
          </a:xfrm>
        </p:spPr>
        <p:txBody>
          <a:bodyPr/>
          <a:lstStyle/>
          <a:p>
            <a:r>
              <a:rPr lang="en-US" dirty="0" smtClean="0"/>
              <a:t>39Nuclear weapons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3425"/>
            <a:ext cx="5019675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403367" y="4779168"/>
            <a:ext cx="6305550" cy="18430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Countries with Nuclear Weapons</a:t>
            </a:r>
            <a:endParaRPr lang="en-US" sz="6000" dirty="0"/>
          </a:p>
        </p:txBody>
      </p:sp>
      <p:pic>
        <p:nvPicPr>
          <p:cNvPr id="18434" name="Picture 2" descr="File:Nuclear symbol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257174"/>
            <a:ext cx="1049503" cy="10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1"/>
            <a:ext cx="12192000" cy="655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076700" y="562461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Elephant Range</a:t>
            </a:r>
            <a:endParaRPr lang="en-US" sz="6000" dirty="0"/>
          </a:p>
        </p:txBody>
      </p:sp>
      <p:pic>
        <p:nvPicPr>
          <p:cNvPr id="19458" name="Picture 2" descr="Cell Biology Chemistry Science NEET · 2018, PNG, 600x600px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6" y="4858534"/>
            <a:ext cx="1905557" cy="13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442100"/>
            <a:ext cx="10515600" cy="1325563"/>
          </a:xfrm>
        </p:spPr>
        <p:txBody>
          <a:bodyPr/>
          <a:lstStyle/>
          <a:p>
            <a:r>
              <a:rPr lang="en-US" dirty="0" smtClean="0"/>
              <a:t>41Gay marriage is legal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18"/>
            <a:ext cx="12192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104"/>
          <a:stretch/>
        </p:blipFill>
        <p:spPr>
          <a:xfrm>
            <a:off x="57150" y="4686284"/>
            <a:ext cx="6648450" cy="201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152650" y="5691828"/>
            <a:ext cx="985471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Legalized Same-Sex Marriage  </a:t>
            </a:r>
            <a:endParaRPr lang="en-US" sz="6000" dirty="0"/>
          </a:p>
        </p:txBody>
      </p:sp>
      <p:pic>
        <p:nvPicPr>
          <p:cNvPr id="20482" name="Picture 2" descr="Relationship PNG High Quality Image |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1" y="3429000"/>
            <a:ext cx="1501183" cy="15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87"/>
            <a:ext cx="12192000" cy="6357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-1520825"/>
            <a:ext cx="10515600" cy="1325563"/>
          </a:xfrm>
        </p:spPr>
        <p:txBody>
          <a:bodyPr/>
          <a:lstStyle/>
          <a:p>
            <a:r>
              <a:rPr lang="en-US" dirty="0" smtClean="0"/>
              <a:t>42Profitable export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343650" y="179270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Top Exports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6512"/>
            <a:ext cx="12192000" cy="6894512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00050"/>
            <a:ext cx="12239625" cy="5400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215883" cy="618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77975"/>
            <a:ext cx="10515600" cy="854075"/>
          </a:xfrm>
        </p:spPr>
        <p:txBody>
          <a:bodyPr/>
          <a:lstStyle/>
          <a:p>
            <a:r>
              <a:rPr lang="en-US" dirty="0" smtClean="0"/>
              <a:t>43Blonde hair distribution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599933" y="5878219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Blonde Hair</a:t>
            </a:r>
            <a:endParaRPr lang="en-US" sz="6000" dirty="0"/>
          </a:p>
        </p:txBody>
      </p:sp>
      <p:pic>
        <p:nvPicPr>
          <p:cNvPr id="21506" name="Picture 2" descr="Group People Png - Group Of People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5" y="4111582"/>
            <a:ext cx="2273305" cy="26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429" y1="41169" x2="55135" y2="5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560"/>
            <a:ext cx="12192000" cy="5760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11504799" cy="790904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Centaur" panose="02030504050205020304" pitchFamily="18" charset="0"/>
                <a:cs typeface="Aharoni" panose="02010803020104030203" pitchFamily="2" charset="-79"/>
              </a:rPr>
              <a:t>Dymaxion</a:t>
            </a:r>
            <a:r>
              <a:rPr lang="en-US" sz="6000" dirty="0" smtClean="0">
                <a:latin typeface="Centaur" panose="02030504050205020304" pitchFamily="18" charset="0"/>
                <a:cs typeface="Aharoni" panose="02010803020104030203" pitchFamily="2" charset="-79"/>
              </a:rPr>
              <a:t> Map (Fuller Projection)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2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5" y="-1711325"/>
            <a:ext cx="10515600" cy="1325563"/>
          </a:xfrm>
        </p:spPr>
        <p:txBody>
          <a:bodyPr/>
          <a:lstStyle/>
          <a:p>
            <a:r>
              <a:rPr lang="en-US" dirty="0" smtClean="0"/>
              <a:t>44Number of internet users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" y="1009651"/>
            <a:ext cx="11165442" cy="5848350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1322" y="1009650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95550" y="179270"/>
            <a:ext cx="88641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Number of Internet Users</a:t>
            </a:r>
            <a:endParaRPr lang="en-US" sz="6000" dirty="0"/>
          </a:p>
        </p:txBody>
      </p:sp>
      <p:sp useBgFill="1">
        <p:nvSpPr>
          <p:cNvPr id="6" name="Rectangle 5"/>
          <p:cNvSpPr/>
          <p:nvPr/>
        </p:nvSpPr>
        <p:spPr>
          <a:xfrm>
            <a:off x="1322" y="4648201"/>
            <a:ext cx="2208478" cy="952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3639872" y="6381751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Internet - Internet Icon Png, Transparent Png - kind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8" y="334192"/>
            <a:ext cx="895397" cy="9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-1405133"/>
            <a:ext cx="10515600" cy="1325563"/>
          </a:xfrm>
        </p:spPr>
        <p:txBody>
          <a:bodyPr/>
          <a:lstStyle/>
          <a:p>
            <a:r>
              <a:rPr lang="en-US" dirty="0" smtClean="0"/>
              <a:t>45  1570 - Old maps first of north America(</a:t>
            </a:r>
            <a:r>
              <a:rPr lang="en-US" dirty="0" err="1" smtClean="0"/>
              <a:t>ortelius</a:t>
            </a:r>
            <a:r>
              <a:rPr lang="en-US" dirty="0" smtClean="0"/>
              <a:t>)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8" y="-79570"/>
            <a:ext cx="10064172" cy="69375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43150" y="5387028"/>
            <a:ext cx="7556984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/>
              <a:t>Ortelius</a:t>
            </a:r>
            <a:r>
              <a:rPr lang="en-US" sz="6000" dirty="0" smtClean="0"/>
              <a:t> Map (1570)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85" y="0"/>
            <a:ext cx="1047022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-1520825"/>
            <a:ext cx="10515600" cy="1325563"/>
          </a:xfrm>
        </p:spPr>
        <p:txBody>
          <a:bodyPr/>
          <a:lstStyle/>
          <a:p>
            <a:r>
              <a:rPr lang="en-US" dirty="0" smtClean="0"/>
              <a:t>46Viking conquest </a:t>
            </a:r>
            <a:endParaRPr lang="en-US" dirty="0"/>
          </a:p>
        </p:txBody>
      </p:sp>
      <p:sp useBgFill="1">
        <p:nvSpPr>
          <p:cNvPr id="4" name="Rectangle 3"/>
          <p:cNvSpPr/>
          <p:nvPr/>
        </p:nvSpPr>
        <p:spPr>
          <a:xfrm>
            <a:off x="819150" y="4019550"/>
            <a:ext cx="3295650" cy="2838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-2933" y="1817891"/>
            <a:ext cx="4939816" cy="166349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Viking Settlements </a:t>
            </a:r>
            <a:endParaRPr lang="en-US" sz="6000" dirty="0"/>
          </a:p>
        </p:txBody>
      </p:sp>
      <p:pic>
        <p:nvPicPr>
          <p:cNvPr id="23554" name="Picture 2" descr="Large Viking Boat transparent PNG - Stic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2" y="4946372"/>
            <a:ext cx="2140187" cy="15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tiger (Panthera tigris) range map | Panthera, Save the tig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39" y="0"/>
            <a:ext cx="8994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66109" y="5209309"/>
            <a:ext cx="1791855" cy="304800"/>
          </a:xfrm>
          <a:prstGeom prst="rect">
            <a:avLst/>
          </a:prstGeom>
          <a:solidFill>
            <a:srgbClr val="BC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2101272" y="355599"/>
            <a:ext cx="1796473" cy="845127"/>
          </a:xfrm>
          <a:prstGeom prst="rect">
            <a:avLst/>
          </a:prstGeom>
          <a:solidFill>
            <a:srgbClr val="E0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882775"/>
            <a:ext cx="10515600" cy="1325563"/>
          </a:xfrm>
        </p:spPr>
        <p:txBody>
          <a:bodyPr/>
          <a:lstStyle/>
          <a:p>
            <a:r>
              <a:rPr lang="en-US" dirty="0" smtClean="0"/>
              <a:t>47Most popular website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22887" y="310746"/>
            <a:ext cx="5001290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Tiger Range</a:t>
            </a:r>
            <a:endParaRPr lang="en-US" sz="6000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520825"/>
            <a:ext cx="10515600" cy="1325563"/>
          </a:xfrm>
        </p:spPr>
        <p:txBody>
          <a:bodyPr/>
          <a:lstStyle/>
          <a:p>
            <a:r>
              <a:rPr lang="en-US" dirty="0" smtClean="0"/>
              <a:t>48Emerging mega regions </a:t>
            </a:r>
            <a:endParaRPr lang="en-US" dirty="0"/>
          </a:p>
        </p:txBody>
      </p:sp>
      <p:pic>
        <p:nvPicPr>
          <p:cNvPr id="7" name="Picture 4" descr="Map Reveals the Most Common Surnames in Every Country. – The ...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 b="6255"/>
          <a:stretch/>
        </p:blipFill>
        <p:spPr bwMode="auto">
          <a:xfrm>
            <a:off x="4467430" y="0"/>
            <a:ext cx="7724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4756" y="302493"/>
            <a:ext cx="5222633" cy="173767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Common Last Names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686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PED: These are the most common last names for each country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39" y="0"/>
            <a:ext cx="6448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illiant map reveals most common surnames in every country… ca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2576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Most Common Last Name in Every Country - NetCredit Blo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70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6_The-most-common-last-name-in-every-country_SouthAmerica - The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25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orld map: The most common Surnames in every country (and thei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21" y="0"/>
            <a:ext cx="6450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 smtClean="0"/>
              <a:t>49Total precipitation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2303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8767" y="205428"/>
            <a:ext cx="747346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Total Annual Rainfall</a:t>
            </a:r>
            <a:endParaRPr lang="en-US" sz="6000" dirty="0"/>
          </a:p>
        </p:txBody>
      </p:sp>
      <p:sp useBgFill="1">
        <p:nvSpPr>
          <p:cNvPr id="6" name="Rectangle 5"/>
          <p:cNvSpPr/>
          <p:nvPr/>
        </p:nvSpPr>
        <p:spPr>
          <a:xfrm>
            <a:off x="4476750" y="6172200"/>
            <a:ext cx="428625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9441" r="1737" b="19170"/>
          <a:stretch/>
        </p:blipFill>
        <p:spPr>
          <a:xfrm>
            <a:off x="0" y="242320"/>
            <a:ext cx="12192000" cy="642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46" y="218"/>
            <a:ext cx="9591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539875"/>
            <a:ext cx="10515600" cy="1325563"/>
          </a:xfrm>
        </p:spPr>
        <p:txBody>
          <a:bodyPr/>
          <a:lstStyle/>
          <a:p>
            <a:r>
              <a:rPr lang="en-US" dirty="0" smtClean="0"/>
              <a:t>50Eye color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-1360525" y="-1625855"/>
            <a:ext cx="10104475" cy="1112290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Major Mountain of the Earth</a:t>
            </a:r>
            <a:endParaRPr lang="en-US" sz="6000" dirty="0"/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8099" y="4663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" b="100000" l="0" r="100000">
                        <a14:foregroundMark x1="26406" y1="3214" x2="29609" y2="8571"/>
                        <a14:foregroundMark x1="49531" y1="9643" x2="52891" y2="4821"/>
                        <a14:foregroundMark x1="53203" y1="96964" x2="58672" y2="93750"/>
                        <a14:foregroundMark x1="85000" y1="96429" x2="90000" y2="96429"/>
                        <a14:foregroundMark x1="91875" y1="95714" x2="91172" y2="96786"/>
                        <a14:foregroundMark x1="30391" y1="94643" x2="33438" y2="97500"/>
                        <a14:foregroundMark x1="6328" y1="97500" x2="11641" y2="92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057"/>
            <a:ext cx="12192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081774" cy="745637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Centaur" panose="02030504050205020304" pitchFamily="18" charset="0"/>
                <a:cs typeface="Aharoni" panose="02010803020104030203" pitchFamily="2" charset="-79"/>
              </a:rPr>
              <a:t>Goode </a:t>
            </a:r>
            <a:r>
              <a:rPr lang="en-US" sz="6000" dirty="0" err="1" smtClean="0">
                <a:latin typeface="Centaur" panose="02030504050205020304" pitchFamily="18" charset="0"/>
                <a:cs typeface="Aharoni" panose="02010803020104030203" pitchFamily="2" charset="-79"/>
              </a:rPr>
              <a:t>Homolosine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46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103154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3865" y="1495425"/>
            <a:ext cx="10506075" cy="54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-1520825"/>
            <a:ext cx="10515600" cy="1325563"/>
          </a:xfrm>
        </p:spPr>
        <p:txBody>
          <a:bodyPr/>
          <a:lstStyle/>
          <a:p>
            <a:r>
              <a:rPr lang="en-US" dirty="0" smtClean="0"/>
              <a:t>51Countries colonized by Europe </a:t>
            </a:r>
            <a:endParaRPr lang="en-US" dirty="0"/>
          </a:p>
        </p:txBody>
      </p:sp>
      <p:pic>
        <p:nvPicPr>
          <p:cNvPr id="24578" name="Picture 2" descr="4570book | Colonization Of The New World Clipart Png in pack #661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06" y="4843462"/>
            <a:ext cx="2071688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997075"/>
            <a:ext cx="10515600" cy="1325563"/>
          </a:xfrm>
        </p:spPr>
        <p:txBody>
          <a:bodyPr/>
          <a:lstStyle/>
          <a:p>
            <a:r>
              <a:rPr lang="en-US" dirty="0" smtClean="0"/>
              <a:t>52Pangea today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79" y="0"/>
            <a:ext cx="690982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9551" y="1176978"/>
            <a:ext cx="4362450" cy="41189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Pangaea with Modern Countries 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7419"/>
            <a:ext cx="12218227" cy="60405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149475"/>
            <a:ext cx="10515600" cy="1325563"/>
          </a:xfrm>
        </p:spPr>
        <p:txBody>
          <a:bodyPr/>
          <a:lstStyle/>
          <a:p>
            <a:r>
              <a:rPr lang="en-US" dirty="0" smtClean="0"/>
              <a:t>53Friendliness towards visitor 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52525" y="-3792"/>
            <a:ext cx="9467850" cy="11471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Friendliness to Foreigners </a:t>
            </a:r>
            <a:endParaRPr lang="en-US" sz="6000" dirty="0"/>
          </a:p>
        </p:txBody>
      </p:sp>
      <p:sp useBgFill="1">
        <p:nvSpPr>
          <p:cNvPr id="6" name="Rectangle 5"/>
          <p:cNvSpPr/>
          <p:nvPr/>
        </p:nvSpPr>
        <p:spPr>
          <a:xfrm>
            <a:off x="-2" y="3837710"/>
            <a:ext cx="2143125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968991" y="4658920"/>
            <a:ext cx="1174132" cy="200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Waving png 3 » PNG Image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437" y="341194"/>
            <a:ext cx="1132764" cy="11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6226" y="1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ld 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01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82725"/>
            <a:ext cx="10515600" cy="1325563"/>
          </a:xfrm>
        </p:spPr>
        <p:txBody>
          <a:bodyPr/>
          <a:lstStyle/>
          <a:p>
            <a:r>
              <a:rPr lang="en-US" dirty="0" smtClean="0"/>
              <a:t>54Global peace index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362700" y="55483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Airplanes</a:t>
            </a:r>
            <a:endParaRPr lang="en-US" sz="6000" dirty="0"/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5350" y="-19018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55Korea from space?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-100013"/>
            <a:ext cx="12163425" cy="7058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91200" y="285750"/>
            <a:ext cx="5110162" cy="18049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Korea From Space (Night)</a:t>
            </a:r>
            <a:endParaRPr lang="en-US" sz="6000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1616075"/>
            <a:ext cx="10515600" cy="1325563"/>
          </a:xfrm>
        </p:spPr>
        <p:txBody>
          <a:bodyPr/>
          <a:lstStyle/>
          <a:p>
            <a:r>
              <a:rPr lang="en-US" dirty="0" smtClean="0"/>
              <a:t>56French territories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705"/>
            <a:ext cx="12192000" cy="6096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4650" y="283034"/>
            <a:ext cx="6362700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French Territories 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4775" y="-200025"/>
            <a:ext cx="13592231" cy="7058025"/>
            <a:chOff x="-2574697" y="-3438525"/>
            <a:chExt cx="19148879" cy="99434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74697" y="-3125446"/>
              <a:ext cx="10791825" cy="57626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00" y="-3438525"/>
              <a:ext cx="12792075" cy="5895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t="2091"/>
            <a:stretch/>
          </p:blipFill>
          <p:spPr>
            <a:xfrm>
              <a:off x="4467907" y="381000"/>
              <a:ext cx="12106275" cy="57540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01788" y="666070"/>
              <a:ext cx="10467975" cy="58388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571" y="-1653163"/>
            <a:ext cx="10515600" cy="1325563"/>
          </a:xfrm>
        </p:spPr>
        <p:txBody>
          <a:bodyPr/>
          <a:lstStyle/>
          <a:p>
            <a:r>
              <a:rPr lang="en-US" dirty="0" smtClean="0"/>
              <a:t>57Google street coverage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104776" y="3372835"/>
            <a:ext cx="1019175" cy="3485165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94197" y="2511145"/>
            <a:ext cx="240492" cy="277266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5955" y="6237722"/>
            <a:ext cx="8606045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36090" y="5800008"/>
            <a:ext cx="2551643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300996" y="5764698"/>
            <a:ext cx="68818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Google Street View</a:t>
            </a:r>
            <a:endParaRPr lang="en-US" sz="6000" dirty="0"/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92275"/>
            <a:ext cx="10515600" cy="1325563"/>
          </a:xfrm>
        </p:spPr>
        <p:txBody>
          <a:bodyPr/>
          <a:lstStyle/>
          <a:p>
            <a:r>
              <a:rPr lang="en-US" dirty="0" smtClean="0"/>
              <a:t>58what the world would look like if all of the ice melted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814888" y="280987"/>
            <a:ext cx="69580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If the Poles Melted</a:t>
            </a:r>
            <a:endParaRPr lang="en-US" sz="60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12" y="-2339975"/>
            <a:ext cx="10515600" cy="1325563"/>
          </a:xfrm>
        </p:spPr>
        <p:txBody>
          <a:bodyPr/>
          <a:lstStyle/>
          <a:p>
            <a:r>
              <a:rPr lang="en-US" dirty="0" smtClean="0"/>
              <a:t>59Time Zones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24" y="-1608908"/>
            <a:ext cx="8020076" cy="846690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 smtClean="0"/>
              <a:t>60Median Age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969"/>
            <a:ext cx="12192000" cy="521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067300" y="2524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Average Age</a:t>
            </a:r>
            <a:endParaRPr lang="en-US" sz="6000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47" l="0" r="100000">
                        <a14:foregroundMark x1="32344" y1="4900" x2="48438" y2="13476"/>
                        <a14:foregroundMark x1="46563" y1="3982" x2="38438" y2="3982"/>
                        <a14:foregroundMark x1="24609" y1="98009" x2="79063" y2="9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" y="764052"/>
            <a:ext cx="11945257" cy="60939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570661" cy="82711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Centaur" panose="02030504050205020304" pitchFamily="18" charset="0"/>
                <a:cs typeface="Aharoni" panose="02010803020104030203" pitchFamily="2" charset="-79"/>
              </a:rPr>
              <a:t>Robinson Projection 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17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7353" y="3323147"/>
            <a:ext cx="497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https://www.youtube.com/watch?v=8xM7afTG2Jk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2774" y="2173336"/>
            <a:ext cx="12393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https://www.boredpanda.com/funny-terrible-maps/?utm_source=google&amp;utm_medium=organic&amp;utm_campaign=organic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12774" y="1023525"/>
            <a:ext cx="3269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https://worldmapper.org/maps/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7353" y="4392193"/>
            <a:ext cx="2874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https://ourworldindata.org/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21792" y="5392899"/>
            <a:ext cx="232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https://mapchart.net/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61860"/>
            <a:ext cx="2186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Distorted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623689"/>
            <a:ext cx="2944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Terrible (funny)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769149"/>
            <a:ext cx="211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1 Hour of Maps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884222"/>
            <a:ext cx="488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Our World in Data (Informative maps)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4927" y="4931234"/>
            <a:ext cx="3078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Your Own Maps: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00790" y="4761525"/>
            <a:ext cx="3415229" cy="11986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80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656</Words>
  <Application>Microsoft Office PowerPoint</Application>
  <PresentationFormat>Widescreen</PresentationFormat>
  <Paragraphs>247</Paragraphs>
  <Slides>90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8" baseType="lpstr">
      <vt:lpstr>Aharoni</vt:lpstr>
      <vt:lpstr>맑은 고딕</vt:lpstr>
      <vt:lpstr>Arial</vt:lpstr>
      <vt:lpstr>Bauhaus 93</vt:lpstr>
      <vt:lpstr>Calibri</vt:lpstr>
      <vt:lpstr>Calibri Light</vt:lpstr>
      <vt:lpstr>Centaur</vt:lpstr>
      <vt:lpstr>Office Theme</vt:lpstr>
      <vt:lpstr>Explain the map </vt:lpstr>
      <vt:lpstr>Every Map is Wrong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 with 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Explain the 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28Most visited countries   </vt:lpstr>
      <vt:lpstr>PowerPoint Presentation</vt:lpstr>
      <vt:lpstr>PowerPoint Presentation</vt:lpstr>
      <vt:lpstr>PowerPoint Presentation</vt:lpstr>
      <vt:lpstr>PowerPoint Presentation</vt:lpstr>
      <vt:lpstr>33Coutnries that hosted the olympcs </vt:lpstr>
      <vt:lpstr>34National IQ score </vt:lpstr>
      <vt:lpstr>35Map of mars with water</vt:lpstr>
      <vt:lpstr>36Immigrants as a percentage of population </vt:lpstr>
      <vt:lpstr>37English speakers </vt:lpstr>
      <vt:lpstr>38Second languages </vt:lpstr>
      <vt:lpstr>39Nuclear weapons </vt:lpstr>
      <vt:lpstr>PowerPoint Presentation</vt:lpstr>
      <vt:lpstr>41Gay marriage is legal </vt:lpstr>
      <vt:lpstr>42Profitable export </vt:lpstr>
      <vt:lpstr>43Blonde hair distribution </vt:lpstr>
      <vt:lpstr>44Number of internet users </vt:lpstr>
      <vt:lpstr>45  1570 - Old maps first of north America(ortelius)  </vt:lpstr>
      <vt:lpstr>46Viking conquest </vt:lpstr>
      <vt:lpstr>47Most popular website </vt:lpstr>
      <vt:lpstr>48Emerging mega regions </vt:lpstr>
      <vt:lpstr>PowerPoint Presentation</vt:lpstr>
      <vt:lpstr>PowerPoint Presentation</vt:lpstr>
      <vt:lpstr>PowerPoint Presentation</vt:lpstr>
      <vt:lpstr>49Total precipitation </vt:lpstr>
      <vt:lpstr>50Eye color </vt:lpstr>
      <vt:lpstr>51Countries colonized by Europe </vt:lpstr>
      <vt:lpstr>52Pangea today </vt:lpstr>
      <vt:lpstr>53Friendliness towards visitor s</vt:lpstr>
      <vt:lpstr>54Global peace index </vt:lpstr>
      <vt:lpstr>55Korea from space? </vt:lpstr>
      <vt:lpstr>56French territories </vt:lpstr>
      <vt:lpstr>57Google street coverage</vt:lpstr>
      <vt:lpstr>58what the world would look like if all of the ice melted</vt:lpstr>
      <vt:lpstr>59Time Zones</vt:lpstr>
      <vt:lpstr>60Median Age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 the map</dc:title>
  <dc:creator>Tippy</dc:creator>
  <cp:lastModifiedBy>user</cp:lastModifiedBy>
  <cp:revision>98</cp:revision>
  <dcterms:created xsi:type="dcterms:W3CDTF">2020-03-22T12:25:08Z</dcterms:created>
  <dcterms:modified xsi:type="dcterms:W3CDTF">2020-04-07T02:39:24Z</dcterms:modified>
</cp:coreProperties>
</file>