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78" y="10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ltLang="ko-KR"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en-US" dirty="0"/>
          </a:p>
        </p:txBody>
      </p:sp>
      <p:sp>
        <p:nvSpPr>
          <p:cNvPr id="4" name="Date Placeholder 3"/>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354766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8346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34207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262680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76796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Date Placeholder 4"/>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243811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7184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Date Placeholder 2"/>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159571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136315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ltLang="ko-KR"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9657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521F175F-0878-43FB-978C-DC875D619D6A}" type="datetimeFigureOut">
              <a:rPr lang="ko-KR" altLang="en-US" smtClean="0"/>
              <a:t>2020-05-28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194407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F175F-0878-43FB-978C-DC875D619D6A}" type="datetimeFigureOut">
              <a:rPr lang="ko-KR" altLang="en-US" smtClean="0"/>
              <a:t>2020-05-28</a:t>
            </a:fld>
            <a:endParaRPr lang="ko-KR"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AC83B-CC4B-4F10-95A7-1DC5DB6C0C57}" type="slidenum">
              <a:rPr lang="ko-KR" altLang="en-US" smtClean="0"/>
              <a:t>‹#›</a:t>
            </a:fld>
            <a:endParaRPr lang="ko-KR" altLang="en-US"/>
          </a:p>
        </p:txBody>
      </p:sp>
    </p:spTree>
    <p:extLst>
      <p:ext uri="{BB962C8B-B14F-4D97-AF65-F5344CB8AC3E}">
        <p14:creationId xmlns:p14="http://schemas.microsoft.com/office/powerpoint/2010/main" val="2404590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smtClean="0"/>
              <a:t>Crew Selection</a:t>
            </a:r>
            <a:endParaRPr lang="ko-KR" altLang="en-US" dirty="0"/>
          </a:p>
        </p:txBody>
      </p:sp>
      <p:sp>
        <p:nvSpPr>
          <p:cNvPr id="3" name="Subtitle 2"/>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33889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919" y="1079997"/>
            <a:ext cx="995812"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3" name="TextBox 2"/>
          <p:cNvSpPr txBox="1"/>
          <p:nvPr/>
        </p:nvSpPr>
        <p:spPr>
          <a:xfrm>
            <a:off x="1962421" y="491076"/>
            <a:ext cx="2477300" cy="369332"/>
          </a:xfrm>
          <a:prstGeom prst="rect">
            <a:avLst/>
          </a:prstGeom>
          <a:noFill/>
        </p:spPr>
        <p:txBody>
          <a:bodyPr wrap="square" rtlCol="0">
            <a:spAutoFit/>
          </a:bodyPr>
          <a:lstStyle/>
          <a:p>
            <a:pPr algn="ctr"/>
            <a:r>
              <a:rPr lang="en-US" altLang="ko-KR" dirty="0" smtClean="0"/>
              <a:t>Name:  </a:t>
            </a:r>
            <a:r>
              <a:rPr lang="en-US" altLang="ko-KR" b="1" dirty="0" smtClean="0"/>
              <a:t>Bob Thornton</a:t>
            </a:r>
            <a:endParaRPr lang="ko-KR" altLang="en-US" b="1" dirty="0"/>
          </a:p>
        </p:txBody>
      </p:sp>
      <p:sp>
        <p:nvSpPr>
          <p:cNvPr id="4" name="TextBox 3"/>
          <p:cNvSpPr txBox="1"/>
          <p:nvPr/>
        </p:nvSpPr>
        <p:spPr>
          <a:xfrm>
            <a:off x="3095731" y="1112423"/>
            <a:ext cx="667723" cy="923330"/>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57</a:t>
            </a:r>
          </a:p>
          <a:p>
            <a:r>
              <a:rPr lang="en-US" altLang="ko-KR" dirty="0" smtClean="0">
                <a:solidFill>
                  <a:srgbClr val="00B0F0"/>
                </a:solidFill>
              </a:rPr>
              <a:t>CEO</a:t>
            </a:r>
            <a:endParaRPr lang="ko-KR" altLang="en-US" dirty="0">
              <a:solidFill>
                <a:srgbClr val="00B0F0"/>
              </a:solidFill>
            </a:endParaRPr>
          </a:p>
        </p:txBody>
      </p:sp>
      <p:pic>
        <p:nvPicPr>
          <p:cNvPr id="5" name="Picture 2" descr="Image result for ceo full bod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716" y="159430"/>
            <a:ext cx="2728541" cy="66985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6296" y="1110422"/>
            <a:ext cx="995812"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7" name="TextBox 6"/>
          <p:cNvSpPr txBox="1"/>
          <p:nvPr/>
        </p:nvSpPr>
        <p:spPr>
          <a:xfrm>
            <a:off x="5806167" y="300029"/>
            <a:ext cx="2827398" cy="369332"/>
          </a:xfrm>
          <a:prstGeom prst="rect">
            <a:avLst/>
          </a:prstGeom>
          <a:noFill/>
        </p:spPr>
        <p:txBody>
          <a:bodyPr wrap="square" rtlCol="0">
            <a:spAutoFit/>
          </a:bodyPr>
          <a:lstStyle/>
          <a:p>
            <a:pPr algn="ctr"/>
            <a:r>
              <a:rPr lang="en-US" altLang="ko-KR" dirty="0" smtClean="0"/>
              <a:t>Name:  </a:t>
            </a:r>
            <a:r>
              <a:rPr lang="en-US" altLang="ko-KR" b="1" dirty="0" smtClean="0"/>
              <a:t>George Stamford</a:t>
            </a:r>
            <a:endParaRPr lang="ko-KR" altLang="en-US" b="1" dirty="0"/>
          </a:p>
        </p:txBody>
      </p:sp>
      <p:sp>
        <p:nvSpPr>
          <p:cNvPr id="8" name="TextBox 7"/>
          <p:cNvSpPr txBox="1"/>
          <p:nvPr/>
        </p:nvSpPr>
        <p:spPr>
          <a:xfrm>
            <a:off x="8374709" y="1110421"/>
            <a:ext cx="1075831" cy="1200329"/>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15</a:t>
            </a:r>
          </a:p>
          <a:p>
            <a:r>
              <a:rPr lang="en-US" altLang="ko-KR" dirty="0" smtClean="0">
                <a:solidFill>
                  <a:srgbClr val="00B0F0"/>
                </a:solidFill>
              </a:rPr>
              <a:t>Buddhist</a:t>
            </a:r>
          </a:p>
          <a:p>
            <a:r>
              <a:rPr lang="en-US" altLang="ko-KR" dirty="0" smtClean="0">
                <a:solidFill>
                  <a:srgbClr val="00B0F0"/>
                </a:solidFill>
              </a:rPr>
              <a:t>Monk</a:t>
            </a:r>
            <a:endParaRPr lang="ko-KR" altLang="en-US" dirty="0">
              <a:solidFill>
                <a:srgbClr val="00B0F0"/>
              </a:solidFill>
            </a:endParaRPr>
          </a:p>
        </p:txBody>
      </p:sp>
      <p:pic>
        <p:nvPicPr>
          <p:cNvPr id="9" name="Picture 4" descr="Related 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837" t="4620" r="29381"/>
          <a:stretch/>
        </p:blipFill>
        <p:spPr bwMode="auto">
          <a:xfrm>
            <a:off x="5030685" y="675742"/>
            <a:ext cx="2775833" cy="618863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1967545" y="3067615"/>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8" name="TextBox 17"/>
          <p:cNvSpPr txBox="1"/>
          <p:nvPr/>
        </p:nvSpPr>
        <p:spPr>
          <a:xfrm>
            <a:off x="7196834" y="36692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9" name="TextBox 18"/>
          <p:cNvSpPr txBox="1"/>
          <p:nvPr/>
        </p:nvSpPr>
        <p:spPr>
          <a:xfrm>
            <a:off x="2304012" y="3531738"/>
            <a:ext cx="2459962" cy="2031325"/>
          </a:xfrm>
          <a:prstGeom prst="rect">
            <a:avLst/>
          </a:prstGeom>
          <a:noFill/>
        </p:spPr>
        <p:txBody>
          <a:bodyPr wrap="square" rtlCol="0">
            <a:spAutoFit/>
          </a:bodyPr>
          <a:lstStyle/>
          <a:p>
            <a:r>
              <a:rPr lang="en-US" altLang="ko-KR" sz="1400" dirty="0" smtClean="0">
                <a:solidFill>
                  <a:schemeClr val="tx1">
                    <a:lumMod val="65000"/>
                    <a:lumOff val="35000"/>
                  </a:schemeClr>
                </a:solidFill>
              </a:rPr>
              <a:t>Since he was young, Bob has always wanted to go to Mars.  He started an electronics company and became rich.  He destroyed his competition.  He is aggressive.  He </a:t>
            </a:r>
            <a:r>
              <a:rPr lang="en-US" altLang="ko-KR" sz="1400" dirty="0" smtClean="0">
                <a:solidFill>
                  <a:schemeClr val="tx1">
                    <a:lumMod val="65000"/>
                    <a:lumOff val="35000"/>
                  </a:schemeClr>
                </a:solidFill>
              </a:rPr>
              <a:t>does </a:t>
            </a:r>
            <a:r>
              <a:rPr lang="en-US" altLang="ko-KR" sz="1400" dirty="0" smtClean="0">
                <a:solidFill>
                  <a:schemeClr val="tx1">
                    <a:lumMod val="65000"/>
                    <a:lumOff val="35000"/>
                  </a:schemeClr>
                </a:solidFill>
              </a:rPr>
              <a:t>not </a:t>
            </a:r>
            <a:r>
              <a:rPr lang="en-US" altLang="ko-KR" sz="1400" dirty="0" smtClean="0">
                <a:solidFill>
                  <a:schemeClr val="tx1">
                    <a:lumMod val="65000"/>
                    <a:lumOff val="35000"/>
                  </a:schemeClr>
                </a:solidFill>
              </a:rPr>
              <a:t>like being </a:t>
            </a:r>
            <a:r>
              <a:rPr lang="en-US" altLang="ko-KR" sz="1400" dirty="0" smtClean="0">
                <a:solidFill>
                  <a:schemeClr val="tx1">
                    <a:lumMod val="65000"/>
                    <a:lumOff val="35000"/>
                  </a:schemeClr>
                </a:solidFill>
              </a:rPr>
              <a:t>told what to do.  But, he will give you some extra money if you select him for the crew. </a:t>
            </a:r>
            <a:endParaRPr lang="ko-KR" altLang="en-US" sz="1400" dirty="0">
              <a:solidFill>
                <a:schemeClr val="tx1">
                  <a:lumMod val="65000"/>
                  <a:lumOff val="35000"/>
                </a:schemeClr>
              </a:solidFill>
            </a:endParaRPr>
          </a:p>
        </p:txBody>
      </p:sp>
      <p:sp>
        <p:nvSpPr>
          <p:cNvPr id="20" name="TextBox 19"/>
          <p:cNvSpPr txBox="1"/>
          <p:nvPr/>
        </p:nvSpPr>
        <p:spPr>
          <a:xfrm>
            <a:off x="7512705" y="4012122"/>
            <a:ext cx="2459962" cy="1815882"/>
          </a:xfrm>
          <a:prstGeom prst="rect">
            <a:avLst/>
          </a:prstGeom>
          <a:noFill/>
        </p:spPr>
        <p:txBody>
          <a:bodyPr wrap="square" rtlCol="0">
            <a:spAutoFit/>
          </a:bodyPr>
          <a:lstStyle/>
          <a:p>
            <a:r>
              <a:rPr lang="en-US" altLang="ko-KR" sz="1400" dirty="0" smtClean="0">
                <a:solidFill>
                  <a:schemeClr val="tx1">
                    <a:lumMod val="65000"/>
                    <a:lumOff val="35000"/>
                  </a:schemeClr>
                </a:solidFill>
              </a:rPr>
              <a:t>George is young and religious.  He believes that everyone should be kind to one another.  It is his job to suffer for the rest of the crew.  He doesn’t have many skills and he is not strong.  But, he will do anything to help other people.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212268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black female engineer"/>
          <p:cNvPicPr>
            <a:picLocks noChangeAspect="1" noChangeArrowheads="1"/>
          </p:cNvPicPr>
          <p:nvPr/>
        </p:nvPicPr>
        <p:blipFill rotWithShape="1">
          <a:blip r:embed="rId2">
            <a:extLst>
              <a:ext uri="{28A0092B-C50C-407E-A947-70E740481C1C}">
                <a14:useLocalDpi xmlns:a14="http://schemas.microsoft.com/office/drawing/2010/main" val="0"/>
              </a:ext>
            </a:extLst>
          </a:blip>
          <a:srcRect l="20842" t="3378" r="22540" b="3158"/>
          <a:stretch/>
        </p:blipFill>
        <p:spPr bwMode="auto">
          <a:xfrm>
            <a:off x="5123805" y="756595"/>
            <a:ext cx="2455757" cy="608092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2691162" y="1216711"/>
            <a:ext cx="973148" cy="121063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13" name="TextBox 12"/>
          <p:cNvSpPr txBox="1"/>
          <p:nvPr/>
        </p:nvSpPr>
        <p:spPr>
          <a:xfrm>
            <a:off x="1057221" y="351332"/>
            <a:ext cx="2763049" cy="372504"/>
          </a:xfrm>
          <a:prstGeom prst="rect">
            <a:avLst/>
          </a:prstGeom>
          <a:noFill/>
        </p:spPr>
        <p:txBody>
          <a:bodyPr wrap="square" rtlCol="0">
            <a:spAutoFit/>
          </a:bodyPr>
          <a:lstStyle/>
          <a:p>
            <a:pPr algn="ctr"/>
            <a:r>
              <a:rPr lang="en-US" altLang="ko-KR" dirty="0" smtClean="0"/>
              <a:t>Name:  </a:t>
            </a:r>
            <a:r>
              <a:rPr lang="en-US" altLang="ko-KR" b="1" dirty="0" smtClean="0"/>
              <a:t>Frank Rivers</a:t>
            </a:r>
            <a:endParaRPr lang="ko-KR" altLang="en-US" b="1" dirty="0"/>
          </a:p>
        </p:txBody>
      </p:sp>
      <p:sp>
        <p:nvSpPr>
          <p:cNvPr id="14" name="TextBox 13"/>
          <p:cNvSpPr txBox="1"/>
          <p:nvPr/>
        </p:nvSpPr>
        <p:spPr>
          <a:xfrm>
            <a:off x="3633616" y="1216711"/>
            <a:ext cx="871779" cy="923330"/>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45</a:t>
            </a:r>
          </a:p>
          <a:p>
            <a:r>
              <a:rPr lang="en-US" altLang="ko-KR" dirty="0" smtClean="0">
                <a:solidFill>
                  <a:srgbClr val="00B0F0"/>
                </a:solidFill>
              </a:rPr>
              <a:t>Farmer</a:t>
            </a:r>
            <a:endParaRPr lang="ko-KR" altLang="en-US" dirty="0">
              <a:solidFill>
                <a:srgbClr val="00B0F0"/>
              </a:solidFill>
            </a:endParaRPr>
          </a:p>
        </p:txBody>
      </p:sp>
      <p:pic>
        <p:nvPicPr>
          <p:cNvPr id="15" name="Picture 2" descr="Image result for farme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68" y="723836"/>
            <a:ext cx="2822043" cy="60717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83990" y="1505061"/>
            <a:ext cx="973148" cy="121063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18" name="TextBox 17"/>
          <p:cNvSpPr txBox="1"/>
          <p:nvPr/>
        </p:nvSpPr>
        <p:spPr>
          <a:xfrm>
            <a:off x="6241691" y="384091"/>
            <a:ext cx="2763049" cy="372504"/>
          </a:xfrm>
          <a:prstGeom prst="rect">
            <a:avLst/>
          </a:prstGeom>
          <a:noFill/>
        </p:spPr>
        <p:txBody>
          <a:bodyPr wrap="square" rtlCol="0">
            <a:spAutoFit/>
          </a:bodyPr>
          <a:lstStyle/>
          <a:p>
            <a:pPr algn="ctr"/>
            <a:r>
              <a:rPr lang="en-US" altLang="ko-KR" dirty="0" smtClean="0"/>
              <a:t>Name:  </a:t>
            </a:r>
            <a:r>
              <a:rPr lang="en-US" altLang="ko-KR" b="1" dirty="0" smtClean="0"/>
              <a:t>Lisa Angle</a:t>
            </a:r>
            <a:endParaRPr lang="ko-KR" altLang="en-US" b="1" dirty="0"/>
          </a:p>
        </p:txBody>
      </p:sp>
      <p:sp>
        <p:nvSpPr>
          <p:cNvPr id="19" name="TextBox 18"/>
          <p:cNvSpPr txBox="1"/>
          <p:nvPr/>
        </p:nvSpPr>
        <p:spPr>
          <a:xfrm>
            <a:off x="8439806" y="1505061"/>
            <a:ext cx="1048181" cy="931261"/>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39</a:t>
            </a:r>
          </a:p>
          <a:p>
            <a:r>
              <a:rPr lang="en-US" altLang="ko-KR" dirty="0" smtClean="0">
                <a:solidFill>
                  <a:srgbClr val="00B0F0"/>
                </a:solidFill>
              </a:rPr>
              <a:t>Engineer</a:t>
            </a:r>
            <a:endParaRPr lang="ko-KR" altLang="en-US" dirty="0">
              <a:solidFill>
                <a:srgbClr val="00B0F0"/>
              </a:solidFill>
            </a:endParaRPr>
          </a:p>
        </p:txBody>
      </p:sp>
      <p:sp>
        <p:nvSpPr>
          <p:cNvPr id="21" name="TextBox 20"/>
          <p:cNvSpPr txBox="1"/>
          <p:nvPr/>
        </p:nvSpPr>
        <p:spPr>
          <a:xfrm>
            <a:off x="2221828" y="3049976"/>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22" name="TextBox 21"/>
          <p:cNvSpPr txBox="1"/>
          <p:nvPr/>
        </p:nvSpPr>
        <p:spPr>
          <a:xfrm>
            <a:off x="7423809" y="3042029"/>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24" name="TextBox 23"/>
          <p:cNvSpPr txBox="1"/>
          <p:nvPr/>
        </p:nvSpPr>
        <p:spPr>
          <a:xfrm>
            <a:off x="2403635" y="3550788"/>
            <a:ext cx="2459962" cy="1384995"/>
          </a:xfrm>
          <a:prstGeom prst="rect">
            <a:avLst/>
          </a:prstGeom>
          <a:noFill/>
        </p:spPr>
        <p:txBody>
          <a:bodyPr wrap="square" rtlCol="0">
            <a:spAutoFit/>
          </a:bodyPr>
          <a:lstStyle/>
          <a:p>
            <a:r>
              <a:rPr lang="en-US" altLang="ko-KR" sz="1400" dirty="0" smtClean="0">
                <a:solidFill>
                  <a:schemeClr val="tx1">
                    <a:lumMod val="65000"/>
                    <a:lumOff val="35000"/>
                  </a:schemeClr>
                </a:solidFill>
              </a:rPr>
              <a:t>Frank is a quiet person.  He is a hard worker and is strong despite his age.  He has a good knowledge of how to grow crops in various soils.  He likes working alone.  </a:t>
            </a:r>
            <a:endParaRPr lang="ko-KR" altLang="en-US" sz="1400" dirty="0">
              <a:solidFill>
                <a:schemeClr val="tx1">
                  <a:lumMod val="65000"/>
                  <a:lumOff val="35000"/>
                </a:schemeClr>
              </a:solidFill>
            </a:endParaRPr>
          </a:p>
        </p:txBody>
      </p:sp>
      <p:sp>
        <p:nvSpPr>
          <p:cNvPr id="25" name="TextBox 24"/>
          <p:cNvSpPr txBox="1"/>
          <p:nvPr/>
        </p:nvSpPr>
        <p:spPr>
          <a:xfrm>
            <a:off x="7423809" y="3456902"/>
            <a:ext cx="2459962" cy="2031325"/>
          </a:xfrm>
          <a:prstGeom prst="rect">
            <a:avLst/>
          </a:prstGeom>
          <a:noFill/>
        </p:spPr>
        <p:txBody>
          <a:bodyPr wrap="square" rtlCol="0">
            <a:spAutoFit/>
          </a:bodyPr>
          <a:lstStyle/>
          <a:p>
            <a:r>
              <a:rPr lang="en-US" altLang="ko-KR" sz="1400" dirty="0" smtClean="0">
                <a:solidFill>
                  <a:schemeClr val="tx1">
                    <a:lumMod val="65000"/>
                    <a:lumOff val="35000"/>
                  </a:schemeClr>
                </a:solidFill>
              </a:rPr>
              <a:t>Lisa was always one of the top students in her class.  She decided to become an engineer.  She is really good at designing buildings and has some knowledge about machines as well.  She does not like to do physical work, but she will if you select her for the crew.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199010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enior female doctor full body"/>
          <p:cNvPicPr>
            <a:picLocks noChangeAspect="1" noChangeArrowheads="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20338" t="1189" r="25617" b="886"/>
          <a:stretch/>
        </p:blipFill>
        <p:spPr bwMode="auto">
          <a:xfrm>
            <a:off x="5581649" y="609600"/>
            <a:ext cx="1981201" cy="627697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2433893" y="1059068"/>
            <a:ext cx="884883"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5" name="TextBox 4"/>
          <p:cNvSpPr txBox="1"/>
          <p:nvPr/>
        </p:nvSpPr>
        <p:spPr>
          <a:xfrm>
            <a:off x="886044" y="313696"/>
            <a:ext cx="2512439" cy="369332"/>
          </a:xfrm>
          <a:prstGeom prst="rect">
            <a:avLst/>
          </a:prstGeom>
          <a:noFill/>
        </p:spPr>
        <p:txBody>
          <a:bodyPr wrap="square" rtlCol="0">
            <a:spAutoFit/>
          </a:bodyPr>
          <a:lstStyle/>
          <a:p>
            <a:pPr algn="ctr"/>
            <a:r>
              <a:rPr lang="en-US" altLang="ko-KR" dirty="0" smtClean="0"/>
              <a:t>Name:  </a:t>
            </a:r>
            <a:r>
              <a:rPr lang="en-US" altLang="ko-KR" b="1" dirty="0" smtClean="0"/>
              <a:t>Sarah Borland</a:t>
            </a:r>
            <a:endParaRPr lang="ko-KR" altLang="en-US" b="1" dirty="0"/>
          </a:p>
        </p:txBody>
      </p:sp>
      <p:sp>
        <p:nvSpPr>
          <p:cNvPr id="6" name="TextBox 5"/>
          <p:cNvSpPr txBox="1"/>
          <p:nvPr/>
        </p:nvSpPr>
        <p:spPr>
          <a:xfrm>
            <a:off x="3300862" y="1090073"/>
            <a:ext cx="923369" cy="923330"/>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29</a:t>
            </a:r>
          </a:p>
          <a:p>
            <a:r>
              <a:rPr lang="en-US" altLang="ko-KR" dirty="0" smtClean="0">
                <a:solidFill>
                  <a:srgbClr val="00B0F0"/>
                </a:solidFill>
              </a:rPr>
              <a:t>Teacher </a:t>
            </a:r>
            <a:endParaRPr lang="ko-KR" altLang="en-US" dirty="0">
              <a:solidFill>
                <a:srgbClr val="00B0F0"/>
              </a:solidFill>
            </a:endParaRPr>
          </a:p>
        </p:txBody>
      </p:sp>
      <p:sp>
        <p:nvSpPr>
          <p:cNvPr id="10" name="TextBox 9"/>
          <p:cNvSpPr txBox="1"/>
          <p:nvPr/>
        </p:nvSpPr>
        <p:spPr>
          <a:xfrm>
            <a:off x="7617040" y="1059069"/>
            <a:ext cx="884883"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12" name="TextBox 11"/>
          <p:cNvSpPr txBox="1"/>
          <p:nvPr/>
        </p:nvSpPr>
        <p:spPr>
          <a:xfrm>
            <a:off x="6079804" y="313696"/>
            <a:ext cx="2512439" cy="369332"/>
          </a:xfrm>
          <a:prstGeom prst="rect">
            <a:avLst/>
          </a:prstGeom>
          <a:noFill/>
        </p:spPr>
        <p:txBody>
          <a:bodyPr wrap="square" rtlCol="0">
            <a:spAutoFit/>
          </a:bodyPr>
          <a:lstStyle/>
          <a:p>
            <a:pPr algn="ctr"/>
            <a:r>
              <a:rPr lang="en-US" altLang="ko-KR" dirty="0" smtClean="0"/>
              <a:t>Name:  </a:t>
            </a:r>
            <a:r>
              <a:rPr lang="en-US" altLang="ko-KR" b="1" dirty="0" smtClean="0"/>
              <a:t>Samantha Fox</a:t>
            </a:r>
            <a:endParaRPr lang="ko-KR" altLang="en-US" b="1" dirty="0"/>
          </a:p>
        </p:txBody>
      </p:sp>
      <p:sp>
        <p:nvSpPr>
          <p:cNvPr id="13" name="TextBox 12"/>
          <p:cNvSpPr txBox="1"/>
          <p:nvPr/>
        </p:nvSpPr>
        <p:spPr>
          <a:xfrm>
            <a:off x="8592243" y="1059069"/>
            <a:ext cx="1118683" cy="923330"/>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62</a:t>
            </a:r>
          </a:p>
          <a:p>
            <a:r>
              <a:rPr lang="en-US" altLang="ko-KR" dirty="0" smtClean="0">
                <a:solidFill>
                  <a:srgbClr val="00B0F0"/>
                </a:solidFill>
              </a:rPr>
              <a:t>Doctor</a:t>
            </a:r>
            <a:endParaRPr lang="ko-KR" altLang="en-US" dirty="0">
              <a:solidFill>
                <a:srgbClr val="00B0F0"/>
              </a:solidFill>
            </a:endParaRPr>
          </a:p>
        </p:txBody>
      </p:sp>
      <p:pic>
        <p:nvPicPr>
          <p:cNvPr id="3078" name="Picture 6" descr="Image result for asian teacher"/>
          <p:cNvPicPr>
            <a:picLocks noChangeAspect="1" noChangeArrowheads="1"/>
          </p:cNvPicPr>
          <p:nvPr/>
        </p:nvPicPr>
        <p:blipFill rotWithShape="1">
          <a:blip r:embed="rId3">
            <a:extLst>
              <a:ext uri="{28A0092B-C50C-407E-A947-70E740481C1C}">
                <a14:useLocalDpi xmlns:a14="http://schemas.microsoft.com/office/drawing/2010/main" val="0"/>
              </a:ext>
            </a:extLst>
          </a:blip>
          <a:srcRect l="46534" t="5511" r="9584" b="1119"/>
          <a:stretch/>
        </p:blipFill>
        <p:spPr bwMode="auto">
          <a:xfrm>
            <a:off x="-143349" y="609600"/>
            <a:ext cx="3000329" cy="63839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67545" y="3067615"/>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7" name="TextBox 16"/>
          <p:cNvSpPr txBox="1"/>
          <p:nvPr/>
        </p:nvSpPr>
        <p:spPr>
          <a:xfrm>
            <a:off x="7169526" y="30596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8" name="TextBox 17"/>
          <p:cNvSpPr txBox="1"/>
          <p:nvPr/>
        </p:nvSpPr>
        <p:spPr>
          <a:xfrm>
            <a:off x="2304012" y="3531738"/>
            <a:ext cx="2459962" cy="2462213"/>
          </a:xfrm>
          <a:prstGeom prst="rect">
            <a:avLst/>
          </a:prstGeom>
          <a:noFill/>
        </p:spPr>
        <p:txBody>
          <a:bodyPr wrap="square" rtlCol="0">
            <a:spAutoFit/>
          </a:bodyPr>
          <a:lstStyle/>
          <a:p>
            <a:r>
              <a:rPr lang="en-US" altLang="ko-KR" sz="1400" dirty="0" smtClean="0">
                <a:solidFill>
                  <a:schemeClr val="tx1">
                    <a:lumMod val="65000"/>
                    <a:lumOff val="35000"/>
                  </a:schemeClr>
                </a:solidFill>
              </a:rPr>
              <a:t>Sarah is an elementary school teacher.  She is very interested in Mars and thinks it will be an exciting opportunity.  She is really good at getting people to cooperate.  She can take on the role of a leader or be a good team player.  She is willing to help any way she can.  Unfortunately, she does not have much special knowledge. </a:t>
            </a:r>
            <a:endParaRPr lang="ko-KR" altLang="en-US" sz="1400" dirty="0">
              <a:solidFill>
                <a:schemeClr val="tx1">
                  <a:lumMod val="65000"/>
                  <a:lumOff val="35000"/>
                </a:schemeClr>
              </a:solidFill>
            </a:endParaRPr>
          </a:p>
        </p:txBody>
      </p:sp>
      <p:sp>
        <p:nvSpPr>
          <p:cNvPr id="19" name="TextBox 18"/>
          <p:cNvSpPr txBox="1"/>
          <p:nvPr/>
        </p:nvSpPr>
        <p:spPr>
          <a:xfrm>
            <a:off x="7488643" y="3436947"/>
            <a:ext cx="2459962" cy="2246769"/>
          </a:xfrm>
          <a:prstGeom prst="rect">
            <a:avLst/>
          </a:prstGeom>
          <a:noFill/>
        </p:spPr>
        <p:txBody>
          <a:bodyPr wrap="square" rtlCol="0">
            <a:spAutoFit/>
          </a:bodyPr>
          <a:lstStyle/>
          <a:p>
            <a:r>
              <a:rPr lang="en-US" altLang="ko-KR" sz="1400" dirty="0" smtClean="0">
                <a:solidFill>
                  <a:schemeClr val="tx1">
                    <a:lumMod val="65000"/>
                    <a:lumOff val="35000"/>
                  </a:schemeClr>
                </a:solidFill>
              </a:rPr>
              <a:t>Samantha has many years of experience as a doctor.  She can diagnose any disease and knows how to treat them.  She even spent some time as a </a:t>
            </a:r>
            <a:r>
              <a:rPr lang="en-US" altLang="ko-KR" sz="1400" dirty="0" smtClean="0">
                <a:solidFill>
                  <a:schemeClr val="tx1">
                    <a:lumMod val="65000"/>
                    <a:lumOff val="35000"/>
                  </a:schemeClr>
                </a:solidFill>
              </a:rPr>
              <a:t>military </a:t>
            </a:r>
            <a:r>
              <a:rPr lang="en-US" altLang="ko-KR" sz="1400" dirty="0" smtClean="0">
                <a:solidFill>
                  <a:schemeClr val="tx1">
                    <a:lumMod val="65000"/>
                    <a:lumOff val="35000"/>
                  </a:schemeClr>
                </a:solidFill>
              </a:rPr>
              <a:t>doctor.  She is surprisingly strong.  But she does not want to be a leader.  She would rather just do her job.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14392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44636" y="149457"/>
            <a:ext cx="4307154" cy="6782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onstruction worker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1080" y="985403"/>
            <a:ext cx="3261216" cy="58725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1370211" y="911149"/>
            <a:ext cx="1624183"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4" name="TextBox 3"/>
          <p:cNvSpPr txBox="1"/>
          <p:nvPr/>
        </p:nvSpPr>
        <p:spPr>
          <a:xfrm>
            <a:off x="176286" y="288905"/>
            <a:ext cx="4345544" cy="369332"/>
          </a:xfrm>
          <a:prstGeom prst="rect">
            <a:avLst/>
          </a:prstGeom>
          <a:noFill/>
        </p:spPr>
        <p:txBody>
          <a:bodyPr wrap="square" rtlCol="0">
            <a:spAutoFit/>
          </a:bodyPr>
          <a:lstStyle/>
          <a:p>
            <a:pPr algn="ctr"/>
            <a:r>
              <a:rPr lang="en-US" altLang="ko-KR" dirty="0" smtClean="0"/>
              <a:t>Name:  </a:t>
            </a:r>
            <a:r>
              <a:rPr lang="en-US" altLang="ko-KR" b="1" dirty="0" smtClean="0"/>
              <a:t>Simon Skinner</a:t>
            </a:r>
            <a:endParaRPr lang="ko-KR" altLang="en-US" b="1" dirty="0"/>
          </a:p>
        </p:txBody>
      </p:sp>
      <p:sp>
        <p:nvSpPr>
          <p:cNvPr id="5" name="TextBox 4"/>
          <p:cNvSpPr txBox="1"/>
          <p:nvPr/>
        </p:nvSpPr>
        <p:spPr>
          <a:xfrm>
            <a:off x="2918833" y="911150"/>
            <a:ext cx="2380618" cy="1200329"/>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26</a:t>
            </a:r>
          </a:p>
          <a:p>
            <a:r>
              <a:rPr lang="en-US" altLang="ko-KR" dirty="0" smtClean="0">
                <a:solidFill>
                  <a:srgbClr val="00B0F0"/>
                </a:solidFill>
              </a:rPr>
              <a:t>Construction</a:t>
            </a:r>
          </a:p>
          <a:p>
            <a:r>
              <a:rPr lang="en-US" altLang="ko-KR" dirty="0" smtClean="0">
                <a:solidFill>
                  <a:srgbClr val="00B0F0"/>
                </a:solidFill>
              </a:rPr>
              <a:t>Worker</a:t>
            </a:r>
            <a:endParaRPr lang="ko-KR" altLang="en-US" dirty="0">
              <a:solidFill>
                <a:srgbClr val="00B0F0"/>
              </a:solidFill>
            </a:endParaRPr>
          </a:p>
        </p:txBody>
      </p:sp>
      <p:sp>
        <p:nvSpPr>
          <p:cNvPr id="7" name="TextBox 6"/>
          <p:cNvSpPr txBox="1"/>
          <p:nvPr/>
        </p:nvSpPr>
        <p:spPr>
          <a:xfrm>
            <a:off x="6787306" y="1202011"/>
            <a:ext cx="1624183" cy="923330"/>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p:txBody>
      </p:sp>
      <p:sp>
        <p:nvSpPr>
          <p:cNvPr id="8" name="TextBox 7"/>
          <p:cNvSpPr txBox="1"/>
          <p:nvPr/>
        </p:nvSpPr>
        <p:spPr>
          <a:xfrm>
            <a:off x="6450279" y="288905"/>
            <a:ext cx="2809875" cy="369332"/>
          </a:xfrm>
          <a:prstGeom prst="rect">
            <a:avLst/>
          </a:prstGeom>
          <a:noFill/>
        </p:spPr>
        <p:txBody>
          <a:bodyPr wrap="square" rtlCol="0">
            <a:spAutoFit/>
          </a:bodyPr>
          <a:lstStyle/>
          <a:p>
            <a:pPr algn="ctr"/>
            <a:r>
              <a:rPr lang="en-US" altLang="ko-KR" dirty="0" smtClean="0"/>
              <a:t>Name:  </a:t>
            </a:r>
            <a:r>
              <a:rPr lang="en-US" altLang="ko-KR" b="1" dirty="0" smtClean="0"/>
              <a:t>Hal </a:t>
            </a:r>
            <a:r>
              <a:rPr lang="en-US" altLang="ko-KR" b="1" dirty="0" err="1" smtClean="0"/>
              <a:t>Ragnow</a:t>
            </a:r>
            <a:endParaRPr lang="ko-KR" altLang="en-US" b="1" dirty="0"/>
          </a:p>
        </p:txBody>
      </p:sp>
      <p:sp>
        <p:nvSpPr>
          <p:cNvPr id="9" name="TextBox 8"/>
          <p:cNvSpPr txBox="1"/>
          <p:nvPr/>
        </p:nvSpPr>
        <p:spPr>
          <a:xfrm>
            <a:off x="8439800" y="1202011"/>
            <a:ext cx="1132344" cy="923330"/>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37</a:t>
            </a:r>
          </a:p>
          <a:p>
            <a:r>
              <a:rPr lang="en-US" altLang="ko-KR" dirty="0" smtClean="0">
                <a:solidFill>
                  <a:srgbClr val="00B0F0"/>
                </a:solidFill>
              </a:rPr>
              <a:t>Chef</a:t>
            </a:r>
            <a:endParaRPr lang="ko-KR" altLang="en-US" dirty="0">
              <a:solidFill>
                <a:srgbClr val="00B0F0"/>
              </a:solidFill>
            </a:endParaRPr>
          </a:p>
        </p:txBody>
      </p:sp>
      <p:sp>
        <p:nvSpPr>
          <p:cNvPr id="12" name="TextBox 11"/>
          <p:cNvSpPr txBox="1"/>
          <p:nvPr/>
        </p:nvSpPr>
        <p:spPr>
          <a:xfrm>
            <a:off x="1785669" y="3942409"/>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3" name="TextBox 12"/>
          <p:cNvSpPr txBox="1"/>
          <p:nvPr/>
        </p:nvSpPr>
        <p:spPr>
          <a:xfrm>
            <a:off x="6817927" y="30596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4" name="TextBox 13"/>
          <p:cNvSpPr txBox="1"/>
          <p:nvPr/>
        </p:nvSpPr>
        <p:spPr>
          <a:xfrm>
            <a:off x="2225741" y="4311741"/>
            <a:ext cx="2459962" cy="2031325"/>
          </a:xfrm>
          <a:prstGeom prst="rect">
            <a:avLst/>
          </a:prstGeom>
          <a:noFill/>
        </p:spPr>
        <p:txBody>
          <a:bodyPr wrap="square" rtlCol="0">
            <a:spAutoFit/>
          </a:bodyPr>
          <a:lstStyle/>
          <a:p>
            <a:r>
              <a:rPr lang="en-US" altLang="ko-KR" sz="1400" dirty="0" smtClean="0">
                <a:solidFill>
                  <a:schemeClr val="tx1">
                    <a:lumMod val="65000"/>
                    <a:lumOff val="35000"/>
                  </a:schemeClr>
                </a:solidFill>
              </a:rPr>
              <a:t>Simon is a team player.  He cooperates well and is very strong.  He has experience building and can operate machine.  He has some engineering knowledge, but mostly he is valuable as a worker.  He gets along with everyone.  </a:t>
            </a:r>
            <a:endParaRPr lang="ko-KR" altLang="en-US" sz="1400" dirty="0">
              <a:solidFill>
                <a:schemeClr val="tx1">
                  <a:lumMod val="65000"/>
                  <a:lumOff val="35000"/>
                </a:schemeClr>
              </a:solidFill>
            </a:endParaRPr>
          </a:p>
        </p:txBody>
      </p:sp>
      <p:sp>
        <p:nvSpPr>
          <p:cNvPr id="15" name="TextBox 14"/>
          <p:cNvSpPr txBox="1"/>
          <p:nvPr/>
        </p:nvSpPr>
        <p:spPr>
          <a:xfrm>
            <a:off x="7272340" y="3429000"/>
            <a:ext cx="2459962" cy="2246769"/>
          </a:xfrm>
          <a:prstGeom prst="rect">
            <a:avLst/>
          </a:prstGeom>
          <a:noFill/>
        </p:spPr>
        <p:txBody>
          <a:bodyPr wrap="square" rtlCol="0">
            <a:spAutoFit/>
          </a:bodyPr>
          <a:lstStyle/>
          <a:p>
            <a:r>
              <a:rPr lang="en-US" altLang="ko-KR" sz="1400" dirty="0" smtClean="0">
                <a:solidFill>
                  <a:schemeClr val="tx1">
                    <a:lumMod val="65000"/>
                    <a:lumOff val="35000"/>
                  </a:schemeClr>
                </a:solidFill>
              </a:rPr>
              <a:t>Hal has a lot of experience as a chef.  In his restaurant he serves many customers every night.  He also loves to experiment with new recipes.  He is used to being a leader, but he can cooperate with others.  Don’t count on him to do much physical work around the base though.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237910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862" y="364244"/>
            <a:ext cx="4329169" cy="649375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2034903" y="1238403"/>
            <a:ext cx="1426576"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4" name="TextBox 3"/>
          <p:cNvSpPr txBox="1"/>
          <p:nvPr/>
        </p:nvSpPr>
        <p:spPr>
          <a:xfrm>
            <a:off x="1317380" y="179579"/>
            <a:ext cx="3035525" cy="369332"/>
          </a:xfrm>
          <a:prstGeom prst="rect">
            <a:avLst/>
          </a:prstGeom>
          <a:noFill/>
        </p:spPr>
        <p:txBody>
          <a:bodyPr wrap="square" rtlCol="0">
            <a:spAutoFit/>
          </a:bodyPr>
          <a:lstStyle/>
          <a:p>
            <a:pPr algn="ctr"/>
            <a:r>
              <a:rPr lang="en-US" altLang="ko-KR" dirty="0" smtClean="0"/>
              <a:t>Name:  </a:t>
            </a:r>
            <a:r>
              <a:rPr lang="en-US" altLang="ko-KR" b="1" dirty="0" smtClean="0"/>
              <a:t>Brian Holler</a:t>
            </a:r>
            <a:endParaRPr lang="ko-KR" altLang="en-US" b="1" dirty="0"/>
          </a:p>
        </p:txBody>
      </p:sp>
      <p:sp>
        <p:nvSpPr>
          <p:cNvPr id="5" name="TextBox 4"/>
          <p:cNvSpPr txBox="1"/>
          <p:nvPr/>
        </p:nvSpPr>
        <p:spPr>
          <a:xfrm>
            <a:off x="3461479" y="1238403"/>
            <a:ext cx="1185108" cy="923330"/>
          </a:xfrm>
          <a:prstGeom prst="rect">
            <a:avLst/>
          </a:prstGeom>
          <a:noFill/>
        </p:spPr>
        <p:txBody>
          <a:bodyPr wrap="square" rtlCol="0">
            <a:spAutoFit/>
          </a:bodyPr>
          <a:lstStyle/>
          <a:p>
            <a:r>
              <a:rPr lang="en-US" altLang="ko-KR" dirty="0" smtClean="0">
                <a:solidFill>
                  <a:srgbClr val="00B0F0"/>
                </a:solidFill>
              </a:rPr>
              <a:t>Male </a:t>
            </a:r>
          </a:p>
          <a:p>
            <a:r>
              <a:rPr lang="en-US" altLang="ko-KR" dirty="0" smtClean="0">
                <a:solidFill>
                  <a:srgbClr val="00B0F0"/>
                </a:solidFill>
              </a:rPr>
              <a:t>48</a:t>
            </a:r>
          </a:p>
          <a:p>
            <a:r>
              <a:rPr lang="en-US" altLang="ko-KR" dirty="0" smtClean="0">
                <a:solidFill>
                  <a:srgbClr val="00B0F0"/>
                </a:solidFill>
              </a:rPr>
              <a:t>Scientist</a:t>
            </a:r>
            <a:endParaRPr lang="ko-KR" altLang="en-US" dirty="0">
              <a:solidFill>
                <a:srgbClr val="00B0F0"/>
              </a:solidFill>
            </a:endParaRPr>
          </a:p>
        </p:txBody>
      </p:sp>
      <p:sp>
        <p:nvSpPr>
          <p:cNvPr id="7" name="TextBox 6"/>
          <p:cNvSpPr txBox="1"/>
          <p:nvPr/>
        </p:nvSpPr>
        <p:spPr>
          <a:xfrm>
            <a:off x="6785325" y="1157958"/>
            <a:ext cx="1661736"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8" name="TextBox 7"/>
          <p:cNvSpPr txBox="1"/>
          <p:nvPr/>
        </p:nvSpPr>
        <p:spPr>
          <a:xfrm>
            <a:off x="5959694" y="179578"/>
            <a:ext cx="3707739" cy="369332"/>
          </a:xfrm>
          <a:prstGeom prst="rect">
            <a:avLst/>
          </a:prstGeom>
          <a:noFill/>
        </p:spPr>
        <p:txBody>
          <a:bodyPr wrap="square" rtlCol="0">
            <a:spAutoFit/>
          </a:bodyPr>
          <a:lstStyle/>
          <a:p>
            <a:pPr algn="ctr"/>
            <a:r>
              <a:rPr lang="en-US" altLang="ko-KR" dirty="0" smtClean="0"/>
              <a:t>Name:  </a:t>
            </a:r>
            <a:r>
              <a:rPr lang="en-US" altLang="ko-KR" b="1" dirty="0" smtClean="0"/>
              <a:t>Michelle Lee</a:t>
            </a:r>
            <a:endParaRPr lang="ko-KR" altLang="en-US" b="1" dirty="0"/>
          </a:p>
        </p:txBody>
      </p:sp>
      <p:sp>
        <p:nvSpPr>
          <p:cNvPr id="9" name="TextBox 8"/>
          <p:cNvSpPr txBox="1"/>
          <p:nvPr/>
        </p:nvSpPr>
        <p:spPr>
          <a:xfrm>
            <a:off x="8416053" y="1157958"/>
            <a:ext cx="1279513" cy="923330"/>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44</a:t>
            </a:r>
          </a:p>
          <a:p>
            <a:r>
              <a:rPr lang="en-US" altLang="ko-KR" dirty="0" smtClean="0">
                <a:solidFill>
                  <a:srgbClr val="00B0F0"/>
                </a:solidFill>
              </a:rPr>
              <a:t>Lawyer</a:t>
            </a:r>
            <a:endParaRPr lang="ko-KR" altLang="en-US" dirty="0">
              <a:solidFill>
                <a:srgbClr val="00B0F0"/>
              </a:solidFill>
            </a:endParaRPr>
          </a:p>
        </p:txBody>
      </p:sp>
      <p:pic>
        <p:nvPicPr>
          <p:cNvPr id="10" name="Picture 2" descr="Image result for ceo full body"/>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6694" y="915922"/>
            <a:ext cx="1925233" cy="59420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67545" y="3067615"/>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3" name="TextBox 12"/>
          <p:cNvSpPr txBox="1"/>
          <p:nvPr/>
        </p:nvSpPr>
        <p:spPr>
          <a:xfrm>
            <a:off x="7169526" y="30596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4" name="TextBox 13"/>
          <p:cNvSpPr txBox="1"/>
          <p:nvPr/>
        </p:nvSpPr>
        <p:spPr>
          <a:xfrm>
            <a:off x="2304012" y="3531738"/>
            <a:ext cx="2459962" cy="2246769"/>
          </a:xfrm>
          <a:prstGeom prst="rect">
            <a:avLst/>
          </a:prstGeom>
          <a:noFill/>
        </p:spPr>
        <p:txBody>
          <a:bodyPr wrap="square" rtlCol="0">
            <a:spAutoFit/>
          </a:bodyPr>
          <a:lstStyle/>
          <a:p>
            <a:r>
              <a:rPr lang="en-US" altLang="ko-KR" sz="1400" dirty="0" smtClean="0">
                <a:solidFill>
                  <a:schemeClr val="tx1">
                    <a:lumMod val="65000"/>
                    <a:lumOff val="35000"/>
                  </a:schemeClr>
                </a:solidFill>
              </a:rPr>
              <a:t>Brian has a broad understanding of the physical sciences (physics, biology, chemistry).  But he focused mostly on plant biology.  He is a genius and has knowledge about many things.  He can also help with physical work, but his brain is his biggest advantage.  </a:t>
            </a:r>
            <a:endParaRPr lang="ko-KR" altLang="en-US" sz="1400" dirty="0">
              <a:solidFill>
                <a:schemeClr val="tx1">
                  <a:lumMod val="65000"/>
                  <a:lumOff val="35000"/>
                </a:schemeClr>
              </a:solidFill>
            </a:endParaRPr>
          </a:p>
        </p:txBody>
      </p:sp>
      <p:sp>
        <p:nvSpPr>
          <p:cNvPr id="15" name="TextBox 14"/>
          <p:cNvSpPr txBox="1"/>
          <p:nvPr/>
        </p:nvSpPr>
        <p:spPr>
          <a:xfrm>
            <a:off x="7361787" y="3484758"/>
            <a:ext cx="2459962" cy="1815882"/>
          </a:xfrm>
          <a:prstGeom prst="rect">
            <a:avLst/>
          </a:prstGeom>
          <a:noFill/>
        </p:spPr>
        <p:txBody>
          <a:bodyPr wrap="square" rtlCol="0">
            <a:spAutoFit/>
          </a:bodyPr>
          <a:lstStyle/>
          <a:p>
            <a:r>
              <a:rPr lang="en-US" altLang="ko-KR" sz="1400" dirty="0" smtClean="0">
                <a:solidFill>
                  <a:schemeClr val="tx1">
                    <a:lumMod val="65000"/>
                    <a:lumOff val="35000"/>
                  </a:schemeClr>
                </a:solidFill>
              </a:rPr>
              <a:t>Michelle graduated from a top law school and is a defense attorney.  One of </a:t>
            </a:r>
            <a:r>
              <a:rPr lang="en-US" altLang="ko-KR" sz="1400" dirty="0" smtClean="0">
                <a:solidFill>
                  <a:schemeClr val="tx1">
                    <a:lumMod val="65000"/>
                    <a:lumOff val="35000"/>
                  </a:schemeClr>
                </a:solidFill>
              </a:rPr>
              <a:t>her </a:t>
            </a:r>
            <a:r>
              <a:rPr lang="en-US" altLang="ko-KR" sz="1400" dirty="0" smtClean="0">
                <a:solidFill>
                  <a:schemeClr val="tx1">
                    <a:lumMod val="65000"/>
                    <a:lumOff val="35000"/>
                  </a:schemeClr>
                </a:solidFill>
              </a:rPr>
              <a:t>best skills is negotiation.  She knows how to get people to work out their problems together.  She is a natural leader, but probably won’t do much physical work.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98938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2119206" y="1093750"/>
            <a:ext cx="949218"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5" name="TextBox 4"/>
          <p:cNvSpPr txBox="1"/>
          <p:nvPr/>
        </p:nvSpPr>
        <p:spPr>
          <a:xfrm>
            <a:off x="787289" y="360424"/>
            <a:ext cx="2663834" cy="369332"/>
          </a:xfrm>
          <a:prstGeom prst="rect">
            <a:avLst/>
          </a:prstGeom>
          <a:noFill/>
        </p:spPr>
        <p:txBody>
          <a:bodyPr wrap="square" rtlCol="0">
            <a:spAutoFit/>
          </a:bodyPr>
          <a:lstStyle/>
          <a:p>
            <a:pPr algn="ctr"/>
            <a:r>
              <a:rPr lang="en-US" altLang="ko-KR" dirty="0" smtClean="0"/>
              <a:t>Name:  </a:t>
            </a:r>
            <a:r>
              <a:rPr lang="en-US" altLang="ko-KR" b="1" dirty="0" smtClean="0"/>
              <a:t>Elizabeth Walker</a:t>
            </a:r>
            <a:endParaRPr lang="ko-KR" altLang="en-US" b="1" dirty="0"/>
          </a:p>
        </p:txBody>
      </p:sp>
      <p:sp>
        <p:nvSpPr>
          <p:cNvPr id="6" name="TextBox 5"/>
          <p:cNvSpPr txBox="1"/>
          <p:nvPr/>
        </p:nvSpPr>
        <p:spPr>
          <a:xfrm>
            <a:off x="3005552" y="1093750"/>
            <a:ext cx="861345" cy="1200329"/>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31</a:t>
            </a:r>
          </a:p>
          <a:p>
            <a:r>
              <a:rPr lang="en-US" altLang="ko-KR" dirty="0" smtClean="0">
                <a:solidFill>
                  <a:srgbClr val="00B0F0"/>
                </a:solidFill>
              </a:rPr>
              <a:t>Police </a:t>
            </a:r>
          </a:p>
          <a:p>
            <a:r>
              <a:rPr lang="en-US" altLang="ko-KR" dirty="0" smtClean="0">
                <a:solidFill>
                  <a:srgbClr val="00B0F0"/>
                </a:solidFill>
              </a:rPr>
              <a:t>Officer</a:t>
            </a:r>
            <a:endParaRPr lang="ko-KR" altLang="en-US" dirty="0">
              <a:solidFill>
                <a:srgbClr val="00B0F0"/>
              </a:solidFill>
            </a:endParaRPr>
          </a:p>
        </p:txBody>
      </p:sp>
      <p:sp>
        <p:nvSpPr>
          <p:cNvPr id="8" name="TextBox 7"/>
          <p:cNvSpPr txBox="1"/>
          <p:nvPr/>
        </p:nvSpPr>
        <p:spPr>
          <a:xfrm>
            <a:off x="7583091" y="924465"/>
            <a:ext cx="949218"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9" name="TextBox 8"/>
          <p:cNvSpPr txBox="1"/>
          <p:nvPr/>
        </p:nvSpPr>
        <p:spPr>
          <a:xfrm>
            <a:off x="6825008" y="290481"/>
            <a:ext cx="2858348" cy="369332"/>
          </a:xfrm>
          <a:prstGeom prst="rect">
            <a:avLst/>
          </a:prstGeom>
          <a:noFill/>
        </p:spPr>
        <p:txBody>
          <a:bodyPr wrap="square" rtlCol="0">
            <a:spAutoFit/>
          </a:bodyPr>
          <a:lstStyle/>
          <a:p>
            <a:pPr algn="ctr"/>
            <a:r>
              <a:rPr lang="en-US" altLang="ko-KR" dirty="0" smtClean="0"/>
              <a:t>Name:  </a:t>
            </a:r>
            <a:r>
              <a:rPr lang="en-US" altLang="ko-KR" b="1" dirty="0" smtClean="0"/>
              <a:t>Maria Stansfield</a:t>
            </a:r>
            <a:endParaRPr lang="ko-KR" altLang="en-US" b="1" dirty="0"/>
          </a:p>
        </p:txBody>
      </p:sp>
      <p:sp>
        <p:nvSpPr>
          <p:cNvPr id="10" name="TextBox 9"/>
          <p:cNvSpPr txBox="1"/>
          <p:nvPr/>
        </p:nvSpPr>
        <p:spPr>
          <a:xfrm>
            <a:off x="8532309" y="924465"/>
            <a:ext cx="1151046" cy="923330"/>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24</a:t>
            </a:r>
          </a:p>
          <a:p>
            <a:r>
              <a:rPr lang="en-US" altLang="ko-KR" dirty="0" smtClean="0">
                <a:solidFill>
                  <a:srgbClr val="00B0F0"/>
                </a:solidFill>
              </a:rPr>
              <a:t>Politician </a:t>
            </a:r>
            <a:endParaRPr lang="ko-KR" altLang="en-US" dirty="0">
              <a:solidFill>
                <a:srgbClr val="00B0F0"/>
              </a:solidFill>
            </a:endParaRPr>
          </a:p>
        </p:txBody>
      </p:sp>
      <p:pic>
        <p:nvPicPr>
          <p:cNvPr id="12" name="Picture 11"/>
          <p:cNvPicPr>
            <a:picLocks noChangeAspect="1"/>
          </p:cNvPicPr>
          <p:nvPr/>
        </p:nvPicPr>
        <p:blipFill>
          <a:blip r:embed="rId2"/>
          <a:stretch>
            <a:fillRect/>
          </a:stretch>
        </p:blipFill>
        <p:spPr>
          <a:xfrm>
            <a:off x="5182114" y="545090"/>
            <a:ext cx="2545527" cy="6277038"/>
          </a:xfrm>
          <a:prstGeom prst="rect">
            <a:avLst/>
          </a:prstGeom>
        </p:spPr>
      </p:pic>
      <p:pic>
        <p:nvPicPr>
          <p:cNvPr id="2054" name="Picture 6" descr="Image result for police woman"/>
          <p:cNvPicPr>
            <a:picLocks noChangeAspect="1" noChangeArrowheads="1"/>
          </p:cNvPicPr>
          <p:nvPr/>
        </p:nvPicPr>
        <p:blipFill rotWithShape="1">
          <a:blip r:embed="rId3">
            <a:extLst>
              <a:ext uri="{28A0092B-C50C-407E-A947-70E740481C1C}">
                <a14:useLocalDpi xmlns:a14="http://schemas.microsoft.com/office/drawing/2010/main" val="0"/>
              </a:ext>
            </a:extLst>
          </a:blip>
          <a:srcRect l="26416" t="4167" r="38126"/>
          <a:stretch/>
        </p:blipFill>
        <p:spPr bwMode="auto">
          <a:xfrm>
            <a:off x="133957" y="619509"/>
            <a:ext cx="2294917" cy="62026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67545" y="3067615"/>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8" name="TextBox 17"/>
          <p:cNvSpPr txBox="1"/>
          <p:nvPr/>
        </p:nvSpPr>
        <p:spPr>
          <a:xfrm>
            <a:off x="7169526" y="30596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9" name="TextBox 18"/>
          <p:cNvSpPr txBox="1"/>
          <p:nvPr/>
        </p:nvSpPr>
        <p:spPr>
          <a:xfrm>
            <a:off x="2304012" y="3531738"/>
            <a:ext cx="2459962" cy="1384995"/>
          </a:xfrm>
          <a:prstGeom prst="rect">
            <a:avLst/>
          </a:prstGeom>
          <a:noFill/>
        </p:spPr>
        <p:txBody>
          <a:bodyPr wrap="square" rtlCol="0">
            <a:spAutoFit/>
          </a:bodyPr>
          <a:lstStyle/>
          <a:p>
            <a:r>
              <a:rPr lang="en-US" altLang="ko-KR" sz="1400" dirty="0" smtClean="0">
                <a:solidFill>
                  <a:schemeClr val="tx1">
                    <a:lumMod val="65000"/>
                    <a:lumOff val="35000"/>
                  </a:schemeClr>
                </a:solidFill>
              </a:rPr>
              <a:t>Elizabeth did not do too well in school. </a:t>
            </a:r>
            <a:r>
              <a:rPr lang="en-US" altLang="ko-KR" sz="1400" dirty="0" smtClean="0">
                <a:solidFill>
                  <a:schemeClr val="tx1">
                    <a:lumMod val="65000"/>
                    <a:lumOff val="35000"/>
                  </a:schemeClr>
                </a:solidFill>
              </a:rPr>
              <a:t> She </a:t>
            </a:r>
            <a:r>
              <a:rPr lang="en-US" altLang="ko-KR" sz="1400" dirty="0" smtClean="0">
                <a:solidFill>
                  <a:schemeClr val="tx1">
                    <a:lumMod val="65000"/>
                    <a:lumOff val="35000"/>
                  </a:schemeClr>
                </a:solidFill>
              </a:rPr>
              <a:t>became a police officer because she wanted to protect and help other people.  She is strong and will help anyone.  </a:t>
            </a:r>
            <a:endParaRPr lang="ko-KR" altLang="en-US" sz="1400" dirty="0">
              <a:solidFill>
                <a:schemeClr val="tx1">
                  <a:lumMod val="65000"/>
                  <a:lumOff val="35000"/>
                </a:schemeClr>
              </a:solidFill>
            </a:endParaRPr>
          </a:p>
        </p:txBody>
      </p:sp>
      <p:sp>
        <p:nvSpPr>
          <p:cNvPr id="20" name="TextBox 19"/>
          <p:cNvSpPr txBox="1"/>
          <p:nvPr/>
        </p:nvSpPr>
        <p:spPr>
          <a:xfrm>
            <a:off x="7583091" y="3401264"/>
            <a:ext cx="2322909" cy="1600438"/>
          </a:xfrm>
          <a:prstGeom prst="rect">
            <a:avLst/>
          </a:prstGeom>
          <a:noFill/>
        </p:spPr>
        <p:txBody>
          <a:bodyPr wrap="square" rtlCol="0">
            <a:spAutoFit/>
          </a:bodyPr>
          <a:lstStyle/>
          <a:p>
            <a:r>
              <a:rPr lang="en-US" altLang="ko-KR" sz="1400" dirty="0" smtClean="0">
                <a:solidFill>
                  <a:schemeClr val="tx1">
                    <a:lumMod val="65000"/>
                    <a:lumOff val="35000"/>
                  </a:schemeClr>
                </a:solidFill>
              </a:rPr>
              <a:t>Maria is opinionated.  She loves to argue.  She fights for less fortunate (or weaker) people.  She is quite smart but thinks she is always right.  She would rather use her words than her muscles.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404044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2119206" y="1093750"/>
            <a:ext cx="949218"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4" name="TextBox 3"/>
          <p:cNvSpPr txBox="1"/>
          <p:nvPr/>
        </p:nvSpPr>
        <p:spPr>
          <a:xfrm>
            <a:off x="787289" y="360424"/>
            <a:ext cx="2663834" cy="369332"/>
          </a:xfrm>
          <a:prstGeom prst="rect">
            <a:avLst/>
          </a:prstGeom>
          <a:noFill/>
        </p:spPr>
        <p:txBody>
          <a:bodyPr wrap="square" rtlCol="0">
            <a:spAutoFit/>
          </a:bodyPr>
          <a:lstStyle/>
          <a:p>
            <a:pPr algn="ctr"/>
            <a:r>
              <a:rPr lang="en-US" altLang="ko-KR" dirty="0" smtClean="0"/>
              <a:t>Name:  </a:t>
            </a:r>
            <a:r>
              <a:rPr lang="en-US" altLang="ko-KR" b="1" dirty="0" err="1" smtClean="0"/>
              <a:t>Derk</a:t>
            </a:r>
            <a:r>
              <a:rPr lang="en-US" altLang="ko-KR" b="1" dirty="0" smtClean="0"/>
              <a:t> Manley</a:t>
            </a:r>
            <a:endParaRPr lang="ko-KR" altLang="en-US" b="1" dirty="0"/>
          </a:p>
        </p:txBody>
      </p:sp>
      <p:sp>
        <p:nvSpPr>
          <p:cNvPr id="5" name="TextBox 4"/>
          <p:cNvSpPr txBox="1"/>
          <p:nvPr/>
        </p:nvSpPr>
        <p:spPr>
          <a:xfrm>
            <a:off x="3005552" y="1093750"/>
            <a:ext cx="1564749" cy="923330"/>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52</a:t>
            </a:r>
          </a:p>
          <a:p>
            <a:r>
              <a:rPr lang="en-US" altLang="ko-KR" dirty="0" smtClean="0">
                <a:solidFill>
                  <a:srgbClr val="00B0F0"/>
                </a:solidFill>
              </a:rPr>
              <a:t>Army Captain</a:t>
            </a:r>
            <a:endParaRPr lang="ko-KR" altLang="en-US" dirty="0">
              <a:solidFill>
                <a:srgbClr val="00B0F0"/>
              </a:solidFill>
            </a:endParaRPr>
          </a:p>
        </p:txBody>
      </p:sp>
      <p:sp>
        <p:nvSpPr>
          <p:cNvPr id="6" name="TextBox 5"/>
          <p:cNvSpPr txBox="1"/>
          <p:nvPr/>
        </p:nvSpPr>
        <p:spPr>
          <a:xfrm>
            <a:off x="7243656" y="1111274"/>
            <a:ext cx="949218"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7" name="TextBox 6"/>
          <p:cNvSpPr txBox="1"/>
          <p:nvPr/>
        </p:nvSpPr>
        <p:spPr>
          <a:xfrm>
            <a:off x="5911739" y="377948"/>
            <a:ext cx="2663834" cy="369332"/>
          </a:xfrm>
          <a:prstGeom prst="rect">
            <a:avLst/>
          </a:prstGeom>
          <a:noFill/>
        </p:spPr>
        <p:txBody>
          <a:bodyPr wrap="square" rtlCol="0">
            <a:spAutoFit/>
          </a:bodyPr>
          <a:lstStyle/>
          <a:p>
            <a:pPr algn="ctr"/>
            <a:r>
              <a:rPr lang="en-US" altLang="ko-KR" dirty="0" smtClean="0"/>
              <a:t>Name:  </a:t>
            </a:r>
            <a:r>
              <a:rPr lang="en-US" altLang="ko-KR" b="1" dirty="0" smtClean="0"/>
              <a:t>Amelia Stinger</a:t>
            </a:r>
            <a:endParaRPr lang="ko-KR" altLang="en-US" b="1" dirty="0"/>
          </a:p>
        </p:txBody>
      </p:sp>
      <p:sp>
        <p:nvSpPr>
          <p:cNvPr id="8" name="TextBox 7"/>
          <p:cNvSpPr txBox="1"/>
          <p:nvPr/>
        </p:nvSpPr>
        <p:spPr>
          <a:xfrm>
            <a:off x="8130002" y="1111274"/>
            <a:ext cx="1564749" cy="923330"/>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34</a:t>
            </a:r>
          </a:p>
          <a:p>
            <a:r>
              <a:rPr lang="en-US" altLang="ko-KR" dirty="0" smtClean="0">
                <a:solidFill>
                  <a:srgbClr val="00B0F0"/>
                </a:solidFill>
              </a:rPr>
              <a:t>Pilot </a:t>
            </a:r>
            <a:endParaRPr lang="ko-KR" altLang="en-US" dirty="0">
              <a:solidFill>
                <a:srgbClr val="00B0F0"/>
              </a:solidFill>
            </a:endParaRPr>
          </a:p>
        </p:txBody>
      </p:sp>
      <p:pic>
        <p:nvPicPr>
          <p:cNvPr id="1026" name="Picture 2" descr="Image result for female pilot full body"/>
          <p:cNvPicPr>
            <a:picLocks noChangeAspect="1" noChangeArrowheads="1"/>
          </p:cNvPicPr>
          <p:nvPr/>
        </p:nvPicPr>
        <p:blipFill rotWithShape="1">
          <a:blip r:embed="rId2">
            <a:extLst>
              <a:ext uri="{28A0092B-C50C-407E-A947-70E740481C1C}">
                <a14:useLocalDpi xmlns:a14="http://schemas.microsoft.com/office/drawing/2010/main" val="0"/>
              </a:ext>
            </a:extLst>
          </a:blip>
          <a:srcRect l="24216" t="7229" r="28883" b="5447"/>
          <a:stretch/>
        </p:blipFill>
        <p:spPr bwMode="auto">
          <a:xfrm>
            <a:off x="5429249" y="866774"/>
            <a:ext cx="2114551" cy="590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rmy sergent full bod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98" t="2554" r="29070"/>
          <a:stretch/>
        </p:blipFill>
        <p:spPr bwMode="auto">
          <a:xfrm>
            <a:off x="262729" y="610319"/>
            <a:ext cx="2065864" cy="62084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67545" y="3067615"/>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3" name="TextBox 12"/>
          <p:cNvSpPr txBox="1"/>
          <p:nvPr/>
        </p:nvSpPr>
        <p:spPr>
          <a:xfrm>
            <a:off x="7169526" y="30596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6" name="TextBox 15"/>
          <p:cNvSpPr txBox="1"/>
          <p:nvPr/>
        </p:nvSpPr>
        <p:spPr>
          <a:xfrm>
            <a:off x="2304012" y="3531738"/>
            <a:ext cx="2459962" cy="1815882"/>
          </a:xfrm>
          <a:prstGeom prst="rect">
            <a:avLst/>
          </a:prstGeom>
          <a:noFill/>
        </p:spPr>
        <p:txBody>
          <a:bodyPr wrap="square" rtlCol="0">
            <a:spAutoFit/>
          </a:bodyPr>
          <a:lstStyle/>
          <a:p>
            <a:r>
              <a:rPr lang="en-US" altLang="ko-KR" sz="1400" dirty="0" err="1" smtClean="0">
                <a:solidFill>
                  <a:schemeClr val="tx1">
                    <a:lumMod val="65000"/>
                    <a:lumOff val="35000"/>
                  </a:schemeClr>
                </a:solidFill>
              </a:rPr>
              <a:t>Derk</a:t>
            </a:r>
            <a:r>
              <a:rPr lang="en-US" altLang="ko-KR" sz="1400" dirty="0" smtClean="0">
                <a:solidFill>
                  <a:schemeClr val="tx1">
                    <a:lumMod val="65000"/>
                    <a:lumOff val="35000"/>
                  </a:schemeClr>
                </a:solidFill>
              </a:rPr>
              <a:t> is a natural leader.  He has been leading men for a long time.  He knows how to get the most out of people.  He is strong and takes orders well.  He obeys the rules and does what he is told.  His main advantage is his leadership.  </a:t>
            </a:r>
            <a:endParaRPr lang="ko-KR" altLang="en-US" sz="1400" dirty="0">
              <a:solidFill>
                <a:schemeClr val="tx1">
                  <a:lumMod val="65000"/>
                  <a:lumOff val="35000"/>
                </a:schemeClr>
              </a:solidFill>
            </a:endParaRPr>
          </a:p>
        </p:txBody>
      </p:sp>
      <p:sp>
        <p:nvSpPr>
          <p:cNvPr id="17" name="TextBox 16"/>
          <p:cNvSpPr txBox="1"/>
          <p:nvPr/>
        </p:nvSpPr>
        <p:spPr>
          <a:xfrm>
            <a:off x="7388381" y="3463485"/>
            <a:ext cx="2459962" cy="1600438"/>
          </a:xfrm>
          <a:prstGeom prst="rect">
            <a:avLst/>
          </a:prstGeom>
          <a:noFill/>
        </p:spPr>
        <p:txBody>
          <a:bodyPr wrap="square" rtlCol="0">
            <a:spAutoFit/>
          </a:bodyPr>
          <a:lstStyle/>
          <a:p>
            <a:r>
              <a:rPr lang="en-US" altLang="ko-KR" sz="1400" dirty="0" smtClean="0">
                <a:solidFill>
                  <a:schemeClr val="tx1">
                    <a:lumMod val="65000"/>
                    <a:lumOff val="35000"/>
                  </a:schemeClr>
                </a:solidFill>
              </a:rPr>
              <a:t>Amelia is a skilled pilot.  She has flown fighter jets and passenger planes.  She knows how to navigate and is fairly smart.  She also has a lot of technical knowledge about machine, especially aircraft.  </a:t>
            </a:r>
            <a:endParaRPr lang="ko-KR" altLang="en-US" sz="1400" dirty="0">
              <a:solidFill>
                <a:schemeClr val="tx1">
                  <a:lumMod val="65000"/>
                  <a:lumOff val="35000"/>
                </a:schemeClr>
              </a:solidFill>
            </a:endParaRPr>
          </a:p>
        </p:txBody>
      </p:sp>
    </p:spTree>
    <p:extLst>
      <p:ext uri="{BB962C8B-B14F-4D97-AF65-F5344CB8AC3E}">
        <p14:creationId xmlns:p14="http://schemas.microsoft.com/office/powerpoint/2010/main" val="329144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echanic full bod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377" y="931600"/>
            <a:ext cx="4840093" cy="622297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953000" y="0"/>
            <a:ext cx="0" cy="6858000"/>
          </a:xfrm>
          <a:prstGeom prst="line">
            <a:avLst/>
          </a:prstGeom>
          <a:ln w="76200">
            <a:solidFill>
              <a:schemeClr val="bg1">
                <a:lumMod val="85000"/>
              </a:schemeClr>
            </a:solidFill>
            <a:prstDash val="sysDot"/>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99644" y="1082614"/>
            <a:ext cx="949218"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4" name="TextBox 3"/>
          <p:cNvSpPr txBox="1"/>
          <p:nvPr/>
        </p:nvSpPr>
        <p:spPr>
          <a:xfrm>
            <a:off x="787289" y="360424"/>
            <a:ext cx="2663834" cy="369332"/>
          </a:xfrm>
          <a:prstGeom prst="rect">
            <a:avLst/>
          </a:prstGeom>
          <a:noFill/>
        </p:spPr>
        <p:txBody>
          <a:bodyPr wrap="square" rtlCol="0">
            <a:spAutoFit/>
          </a:bodyPr>
          <a:lstStyle/>
          <a:p>
            <a:pPr algn="ctr"/>
            <a:r>
              <a:rPr lang="en-US" altLang="ko-KR" dirty="0" smtClean="0"/>
              <a:t>Name:  </a:t>
            </a:r>
            <a:r>
              <a:rPr lang="en-US" altLang="ko-KR" b="1" dirty="0" smtClean="0"/>
              <a:t>Port Maitland</a:t>
            </a:r>
            <a:endParaRPr lang="ko-KR" altLang="en-US" b="1" dirty="0"/>
          </a:p>
        </p:txBody>
      </p:sp>
      <p:sp>
        <p:nvSpPr>
          <p:cNvPr id="5" name="TextBox 4"/>
          <p:cNvSpPr txBox="1"/>
          <p:nvPr/>
        </p:nvSpPr>
        <p:spPr>
          <a:xfrm>
            <a:off x="1385990" y="1082614"/>
            <a:ext cx="1564749" cy="923330"/>
          </a:xfrm>
          <a:prstGeom prst="rect">
            <a:avLst/>
          </a:prstGeom>
          <a:noFill/>
        </p:spPr>
        <p:txBody>
          <a:bodyPr wrap="square" rtlCol="0">
            <a:spAutoFit/>
          </a:bodyPr>
          <a:lstStyle/>
          <a:p>
            <a:r>
              <a:rPr lang="en-US" altLang="ko-KR" dirty="0" smtClean="0">
                <a:solidFill>
                  <a:srgbClr val="00B0F0"/>
                </a:solidFill>
              </a:rPr>
              <a:t>Male</a:t>
            </a:r>
          </a:p>
          <a:p>
            <a:r>
              <a:rPr lang="en-US" altLang="ko-KR" dirty="0" smtClean="0">
                <a:solidFill>
                  <a:srgbClr val="00B0F0"/>
                </a:solidFill>
              </a:rPr>
              <a:t>42</a:t>
            </a:r>
          </a:p>
          <a:p>
            <a:r>
              <a:rPr lang="en-US" altLang="ko-KR" dirty="0" smtClean="0">
                <a:solidFill>
                  <a:srgbClr val="00B0F0"/>
                </a:solidFill>
              </a:rPr>
              <a:t>Mechanic </a:t>
            </a:r>
            <a:endParaRPr lang="ko-KR" altLang="en-US" dirty="0">
              <a:solidFill>
                <a:srgbClr val="00B0F0"/>
              </a:solidFill>
            </a:endParaRPr>
          </a:p>
        </p:txBody>
      </p:sp>
      <p:sp>
        <p:nvSpPr>
          <p:cNvPr id="6" name="TextBox 5"/>
          <p:cNvSpPr txBox="1"/>
          <p:nvPr/>
        </p:nvSpPr>
        <p:spPr>
          <a:xfrm>
            <a:off x="7243656" y="1111274"/>
            <a:ext cx="949218" cy="1200329"/>
          </a:xfrm>
          <a:prstGeom prst="rect">
            <a:avLst/>
          </a:prstGeom>
          <a:noFill/>
        </p:spPr>
        <p:txBody>
          <a:bodyPr wrap="square" rtlCol="0">
            <a:spAutoFit/>
          </a:bodyPr>
          <a:lstStyle/>
          <a:p>
            <a:pPr algn="r"/>
            <a:r>
              <a:rPr lang="en-US" altLang="ko-KR" dirty="0" smtClean="0">
                <a:solidFill>
                  <a:schemeClr val="accent1">
                    <a:lumMod val="75000"/>
                  </a:schemeClr>
                </a:solidFill>
              </a:rPr>
              <a:t>Gender:</a:t>
            </a:r>
          </a:p>
          <a:p>
            <a:pPr algn="r"/>
            <a:r>
              <a:rPr lang="en-US" altLang="ko-KR" dirty="0" smtClean="0">
                <a:solidFill>
                  <a:schemeClr val="accent1">
                    <a:lumMod val="75000"/>
                  </a:schemeClr>
                </a:solidFill>
              </a:rPr>
              <a:t>Age:</a:t>
            </a:r>
          </a:p>
          <a:p>
            <a:pPr algn="r"/>
            <a:r>
              <a:rPr lang="en-US" altLang="ko-KR" dirty="0" smtClean="0">
                <a:solidFill>
                  <a:schemeClr val="accent1">
                    <a:lumMod val="75000"/>
                  </a:schemeClr>
                </a:solidFill>
              </a:rPr>
              <a:t>Job:</a:t>
            </a:r>
          </a:p>
          <a:p>
            <a:pPr algn="r"/>
            <a:endParaRPr lang="ko-KR" altLang="en-US" dirty="0"/>
          </a:p>
        </p:txBody>
      </p:sp>
      <p:sp>
        <p:nvSpPr>
          <p:cNvPr id="7" name="TextBox 6"/>
          <p:cNvSpPr txBox="1"/>
          <p:nvPr/>
        </p:nvSpPr>
        <p:spPr>
          <a:xfrm>
            <a:off x="5911739" y="377948"/>
            <a:ext cx="2663834" cy="369332"/>
          </a:xfrm>
          <a:prstGeom prst="rect">
            <a:avLst/>
          </a:prstGeom>
          <a:noFill/>
        </p:spPr>
        <p:txBody>
          <a:bodyPr wrap="square" rtlCol="0">
            <a:spAutoFit/>
          </a:bodyPr>
          <a:lstStyle/>
          <a:p>
            <a:pPr algn="ctr"/>
            <a:r>
              <a:rPr lang="en-US" altLang="ko-KR" dirty="0" smtClean="0"/>
              <a:t>Name:  </a:t>
            </a:r>
            <a:r>
              <a:rPr lang="en-US" altLang="ko-KR" b="1" dirty="0" smtClean="0"/>
              <a:t>Terrassa Kyle</a:t>
            </a:r>
            <a:endParaRPr lang="ko-KR" altLang="en-US" b="1" dirty="0"/>
          </a:p>
        </p:txBody>
      </p:sp>
      <p:sp>
        <p:nvSpPr>
          <p:cNvPr id="8" name="TextBox 7"/>
          <p:cNvSpPr txBox="1"/>
          <p:nvPr/>
        </p:nvSpPr>
        <p:spPr>
          <a:xfrm>
            <a:off x="8130002" y="1111274"/>
            <a:ext cx="1564749" cy="923330"/>
          </a:xfrm>
          <a:prstGeom prst="rect">
            <a:avLst/>
          </a:prstGeom>
          <a:noFill/>
        </p:spPr>
        <p:txBody>
          <a:bodyPr wrap="square" rtlCol="0">
            <a:spAutoFit/>
          </a:bodyPr>
          <a:lstStyle/>
          <a:p>
            <a:r>
              <a:rPr lang="en-US" altLang="ko-KR" dirty="0" smtClean="0">
                <a:solidFill>
                  <a:srgbClr val="00B0F0"/>
                </a:solidFill>
              </a:rPr>
              <a:t>Female</a:t>
            </a:r>
          </a:p>
          <a:p>
            <a:r>
              <a:rPr lang="en-US" altLang="ko-KR" dirty="0" smtClean="0">
                <a:solidFill>
                  <a:srgbClr val="00B0F0"/>
                </a:solidFill>
              </a:rPr>
              <a:t>30</a:t>
            </a:r>
          </a:p>
          <a:p>
            <a:r>
              <a:rPr lang="en-US" altLang="ko-KR" dirty="0" smtClean="0">
                <a:solidFill>
                  <a:srgbClr val="00B0F0"/>
                </a:solidFill>
              </a:rPr>
              <a:t>Athlete</a:t>
            </a:r>
            <a:endParaRPr lang="ko-KR" altLang="en-US" dirty="0">
              <a:solidFill>
                <a:srgbClr val="00B0F0"/>
              </a:solidFill>
            </a:endParaRPr>
          </a:p>
        </p:txBody>
      </p:sp>
      <p:sp>
        <p:nvSpPr>
          <p:cNvPr id="9" name="TextBox 8"/>
          <p:cNvSpPr txBox="1"/>
          <p:nvPr/>
        </p:nvSpPr>
        <p:spPr>
          <a:xfrm>
            <a:off x="2662345" y="2203562"/>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0" name="TextBox 9"/>
          <p:cNvSpPr txBox="1"/>
          <p:nvPr/>
        </p:nvSpPr>
        <p:spPr>
          <a:xfrm>
            <a:off x="7169526" y="3059668"/>
            <a:ext cx="884883" cy="369332"/>
          </a:xfrm>
          <a:prstGeom prst="rect">
            <a:avLst/>
          </a:prstGeom>
          <a:noFill/>
        </p:spPr>
        <p:txBody>
          <a:bodyPr wrap="square" rtlCol="0">
            <a:spAutoFit/>
          </a:bodyPr>
          <a:lstStyle/>
          <a:p>
            <a:pPr algn="r"/>
            <a:r>
              <a:rPr lang="en-US" altLang="ko-KR" dirty="0" smtClean="0">
                <a:solidFill>
                  <a:schemeClr val="accent1">
                    <a:lumMod val="75000"/>
                  </a:schemeClr>
                </a:solidFill>
              </a:rPr>
              <a:t>Bio:</a:t>
            </a:r>
            <a:endParaRPr lang="ko-KR" altLang="en-US" dirty="0"/>
          </a:p>
        </p:txBody>
      </p:sp>
      <p:sp>
        <p:nvSpPr>
          <p:cNvPr id="12" name="TextBox 11"/>
          <p:cNvSpPr txBox="1"/>
          <p:nvPr/>
        </p:nvSpPr>
        <p:spPr>
          <a:xfrm>
            <a:off x="2302094" y="2770512"/>
            <a:ext cx="2506113" cy="2246769"/>
          </a:xfrm>
          <a:prstGeom prst="rect">
            <a:avLst/>
          </a:prstGeom>
          <a:noFill/>
        </p:spPr>
        <p:txBody>
          <a:bodyPr wrap="square" rtlCol="0">
            <a:spAutoFit/>
          </a:bodyPr>
          <a:lstStyle/>
          <a:p>
            <a:r>
              <a:rPr lang="en-US" altLang="ko-KR" sz="1400" dirty="0" smtClean="0">
                <a:solidFill>
                  <a:schemeClr val="tx1">
                    <a:lumMod val="65000"/>
                    <a:lumOff val="35000"/>
                  </a:schemeClr>
                </a:solidFill>
              </a:rPr>
              <a:t>Port has a lot of experience with machines.  He instinctively knows what is wrong with cars and other machines.  He is also strong and can help the crew with physical work.  He has a great sense of humor and everyone loves him.  He is overweight and requires more food than the rest of the crew.  </a:t>
            </a:r>
            <a:endParaRPr lang="ko-KR" altLang="en-US" sz="1400" dirty="0">
              <a:solidFill>
                <a:schemeClr val="tx1">
                  <a:lumMod val="65000"/>
                  <a:lumOff val="35000"/>
                </a:schemeClr>
              </a:solidFill>
            </a:endParaRPr>
          </a:p>
        </p:txBody>
      </p:sp>
      <p:sp>
        <p:nvSpPr>
          <p:cNvPr id="13" name="TextBox 12"/>
          <p:cNvSpPr txBox="1"/>
          <p:nvPr/>
        </p:nvSpPr>
        <p:spPr>
          <a:xfrm>
            <a:off x="7446038" y="3436947"/>
            <a:ext cx="2459962" cy="2031325"/>
          </a:xfrm>
          <a:prstGeom prst="rect">
            <a:avLst/>
          </a:prstGeom>
          <a:noFill/>
        </p:spPr>
        <p:txBody>
          <a:bodyPr wrap="square" rtlCol="0">
            <a:spAutoFit/>
          </a:bodyPr>
          <a:lstStyle/>
          <a:p>
            <a:r>
              <a:rPr lang="en-US" altLang="ko-KR" sz="1400" dirty="0" smtClean="0">
                <a:solidFill>
                  <a:schemeClr val="tx1">
                    <a:lumMod val="65000"/>
                    <a:lumOff val="35000"/>
                  </a:schemeClr>
                </a:solidFill>
              </a:rPr>
              <a:t>Terrassa is a UFC fighter.  She is physically gifted.  She can help the crew with anything physical.  She doesn’t have much scientific or mechanical knowledge.  Because she is physically talented she expects people to treat her better than everyone else.   </a:t>
            </a:r>
            <a:endParaRPr lang="ko-KR" altLang="en-US" sz="1400" dirty="0">
              <a:solidFill>
                <a:schemeClr val="tx1">
                  <a:lumMod val="65000"/>
                  <a:lumOff val="35000"/>
                </a:schemeClr>
              </a:solidFill>
            </a:endParaRPr>
          </a:p>
        </p:txBody>
      </p:sp>
      <p:pic>
        <p:nvPicPr>
          <p:cNvPr id="8200" name="Picture 8" descr="https://i.dailymail.co.uk/i/pix/2015/08/13/19/2B56ECA900000578-3196816-image-m-67_14394908426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342" y="870747"/>
            <a:ext cx="3179798" cy="595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30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1043</Words>
  <Application>Microsoft Office PowerPoint</Application>
  <PresentationFormat>A4 Paper (210x297 mm)</PresentationFormat>
  <Paragraphs>148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맑은 고딕</vt:lpstr>
      <vt:lpstr>Arial</vt:lpstr>
      <vt:lpstr>Calibri</vt:lpstr>
      <vt:lpstr>Calibri Light</vt:lpstr>
      <vt:lpstr>Office Theme</vt:lpstr>
      <vt:lpstr>Crew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공주교대컴퓨터과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Crew Selection</dc:title>
  <dc:creator>user</dc:creator>
  <cp:lastModifiedBy>user</cp:lastModifiedBy>
  <cp:revision>16</cp:revision>
  <dcterms:created xsi:type="dcterms:W3CDTF">2020-02-18T00:28:57Z</dcterms:created>
  <dcterms:modified xsi:type="dcterms:W3CDTF">2020-05-28T02:07:43Z</dcterms:modified>
</cp:coreProperties>
</file>