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0" r:id="rId5"/>
    <p:sldId id="261" r:id="rId6"/>
    <p:sldId id="262" r:id="rId7"/>
    <p:sldId id="290" r:id="rId8"/>
    <p:sldId id="264" r:id="rId9"/>
    <p:sldId id="263" r:id="rId10"/>
    <p:sldId id="265" r:id="rId11"/>
    <p:sldId id="266" r:id="rId12"/>
    <p:sldId id="269" r:id="rId13"/>
    <p:sldId id="268" r:id="rId14"/>
    <p:sldId id="272" r:id="rId15"/>
    <p:sldId id="277" r:id="rId16"/>
    <p:sldId id="291" r:id="rId17"/>
    <p:sldId id="275" r:id="rId18"/>
    <p:sldId id="276" r:id="rId19"/>
    <p:sldId id="273" r:id="rId20"/>
    <p:sldId id="274" r:id="rId21"/>
    <p:sldId id="278" r:id="rId22"/>
    <p:sldId id="279" r:id="rId23"/>
    <p:sldId id="280" r:id="rId24"/>
    <p:sldId id="282" r:id="rId25"/>
    <p:sldId id="292" r:id="rId26"/>
    <p:sldId id="283" r:id="rId27"/>
    <p:sldId id="281" r:id="rId28"/>
    <p:sldId id="285" r:id="rId29"/>
    <p:sldId id="284" r:id="rId30"/>
    <p:sldId id="286" r:id="rId31"/>
    <p:sldId id="288" r:id="rId32"/>
    <p:sldId id="287" r:id="rId33"/>
    <p:sldId id="293" r:id="rId34"/>
    <p:sldId id="306" r:id="rId35"/>
    <p:sldId id="307" r:id="rId36"/>
    <p:sldId id="308" r:id="rId37"/>
    <p:sldId id="310" r:id="rId38"/>
    <p:sldId id="305" r:id="rId39"/>
    <p:sldId id="294" r:id="rId40"/>
    <p:sldId id="297" r:id="rId41"/>
    <p:sldId id="298" r:id="rId42"/>
    <p:sldId id="296" r:id="rId43"/>
    <p:sldId id="299" r:id="rId44"/>
    <p:sldId id="300" r:id="rId45"/>
    <p:sldId id="301" r:id="rId46"/>
    <p:sldId id="303" r:id="rId47"/>
    <p:sldId id="302" r:id="rId48"/>
    <p:sldId id="304" r:id="rId49"/>
    <p:sldId id="267" r:id="rId50"/>
    <p:sldId id="295" r:id="rId51"/>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13" autoAdjust="0"/>
    <p:restoredTop sz="94660"/>
  </p:normalViewPr>
  <p:slideViewPr>
    <p:cSldViewPr snapToGrid="0">
      <p:cViewPr varScale="1">
        <p:scale>
          <a:sx n="64" d="100"/>
          <a:sy n="64" d="100"/>
        </p:scale>
        <p:origin x="90" y="12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ko-KR"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ko-KR" smtClean="0"/>
              <a:t>Click to edit Master subtitle style</a:t>
            </a:r>
            <a:endParaRPr lang="en-US" dirty="0"/>
          </a:p>
        </p:txBody>
      </p:sp>
      <p:sp>
        <p:nvSpPr>
          <p:cNvPr id="4" name="Date Placeholder 3"/>
          <p:cNvSpPr>
            <a:spLocks noGrp="1"/>
          </p:cNvSpPr>
          <p:nvPr>
            <p:ph type="dt" sz="half" idx="10"/>
          </p:nvPr>
        </p:nvSpPr>
        <p:spPr/>
        <p:txBody>
          <a:bodyPr/>
          <a:lstStyle/>
          <a:p>
            <a:fld id="{5C621637-A4D6-484C-87B8-45395E4415EB}" type="datetimeFigureOut">
              <a:rPr lang="ko-KR" altLang="en-US" smtClean="0"/>
              <a:t>2020-05-28</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997F1D53-F6A7-4CD2-A28E-D55A22E16416}" type="slidenum">
              <a:rPr lang="ko-KR" altLang="en-US" smtClean="0"/>
              <a:t>‹#›</a:t>
            </a:fld>
            <a:endParaRPr lang="ko-KR" altLang="en-US"/>
          </a:p>
        </p:txBody>
      </p:sp>
    </p:spTree>
    <p:extLst>
      <p:ext uri="{BB962C8B-B14F-4D97-AF65-F5344CB8AC3E}">
        <p14:creationId xmlns:p14="http://schemas.microsoft.com/office/powerpoint/2010/main" val="3694230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Date Placeholder 3"/>
          <p:cNvSpPr>
            <a:spLocks noGrp="1"/>
          </p:cNvSpPr>
          <p:nvPr>
            <p:ph type="dt" sz="half" idx="10"/>
          </p:nvPr>
        </p:nvSpPr>
        <p:spPr/>
        <p:txBody>
          <a:bodyPr/>
          <a:lstStyle/>
          <a:p>
            <a:fld id="{5C621637-A4D6-484C-87B8-45395E4415EB}" type="datetimeFigureOut">
              <a:rPr lang="ko-KR" altLang="en-US" smtClean="0"/>
              <a:t>2020-05-28</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997F1D53-F6A7-4CD2-A28E-D55A22E16416}" type="slidenum">
              <a:rPr lang="ko-KR" altLang="en-US" smtClean="0"/>
              <a:t>‹#›</a:t>
            </a:fld>
            <a:endParaRPr lang="ko-KR" altLang="en-US"/>
          </a:p>
        </p:txBody>
      </p:sp>
    </p:spTree>
    <p:extLst>
      <p:ext uri="{BB962C8B-B14F-4D97-AF65-F5344CB8AC3E}">
        <p14:creationId xmlns:p14="http://schemas.microsoft.com/office/powerpoint/2010/main" val="2700474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ltLang="ko-KR"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Date Placeholder 3"/>
          <p:cNvSpPr>
            <a:spLocks noGrp="1"/>
          </p:cNvSpPr>
          <p:nvPr>
            <p:ph type="dt" sz="half" idx="10"/>
          </p:nvPr>
        </p:nvSpPr>
        <p:spPr/>
        <p:txBody>
          <a:bodyPr/>
          <a:lstStyle/>
          <a:p>
            <a:fld id="{5C621637-A4D6-484C-87B8-45395E4415EB}" type="datetimeFigureOut">
              <a:rPr lang="ko-KR" altLang="en-US" smtClean="0"/>
              <a:t>2020-05-28</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997F1D53-F6A7-4CD2-A28E-D55A22E16416}" type="slidenum">
              <a:rPr lang="ko-KR" altLang="en-US" smtClean="0"/>
              <a:t>‹#›</a:t>
            </a:fld>
            <a:endParaRPr lang="ko-KR" altLang="en-US"/>
          </a:p>
        </p:txBody>
      </p:sp>
    </p:spTree>
    <p:extLst>
      <p:ext uri="{BB962C8B-B14F-4D97-AF65-F5344CB8AC3E}">
        <p14:creationId xmlns:p14="http://schemas.microsoft.com/office/powerpoint/2010/main" val="2938539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en-US" dirty="0"/>
          </a:p>
        </p:txBody>
      </p:sp>
      <p:sp>
        <p:nvSpPr>
          <p:cNvPr id="3" name="Content Placeholder 2"/>
          <p:cNvSpPr>
            <a:spLocks noGrp="1"/>
          </p:cNvSpPr>
          <p:nvPr>
            <p:ph idx="1"/>
          </p:nvPr>
        </p:nvSpPr>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Date Placeholder 3"/>
          <p:cNvSpPr>
            <a:spLocks noGrp="1"/>
          </p:cNvSpPr>
          <p:nvPr>
            <p:ph type="dt" sz="half" idx="10"/>
          </p:nvPr>
        </p:nvSpPr>
        <p:spPr/>
        <p:txBody>
          <a:bodyPr/>
          <a:lstStyle/>
          <a:p>
            <a:fld id="{5C621637-A4D6-484C-87B8-45395E4415EB}" type="datetimeFigureOut">
              <a:rPr lang="ko-KR" altLang="en-US" smtClean="0"/>
              <a:t>2020-05-28</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997F1D53-F6A7-4CD2-A28E-D55A22E16416}" type="slidenum">
              <a:rPr lang="ko-KR" altLang="en-US" smtClean="0"/>
              <a:t>‹#›</a:t>
            </a:fld>
            <a:endParaRPr lang="ko-KR" altLang="en-US"/>
          </a:p>
        </p:txBody>
      </p:sp>
    </p:spTree>
    <p:extLst>
      <p:ext uri="{BB962C8B-B14F-4D97-AF65-F5344CB8AC3E}">
        <p14:creationId xmlns:p14="http://schemas.microsoft.com/office/powerpoint/2010/main" val="1034238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ltLang="ko-KR"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ko-KR" smtClean="0"/>
              <a:t>Click to edit Master text styles</a:t>
            </a:r>
          </a:p>
        </p:txBody>
      </p:sp>
      <p:sp>
        <p:nvSpPr>
          <p:cNvPr id="4" name="Date Placeholder 3"/>
          <p:cNvSpPr>
            <a:spLocks noGrp="1"/>
          </p:cNvSpPr>
          <p:nvPr>
            <p:ph type="dt" sz="half" idx="10"/>
          </p:nvPr>
        </p:nvSpPr>
        <p:spPr/>
        <p:txBody>
          <a:bodyPr/>
          <a:lstStyle/>
          <a:p>
            <a:fld id="{5C621637-A4D6-484C-87B8-45395E4415EB}" type="datetimeFigureOut">
              <a:rPr lang="ko-KR" altLang="en-US" smtClean="0"/>
              <a:t>2020-05-28</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997F1D53-F6A7-4CD2-A28E-D55A22E16416}" type="slidenum">
              <a:rPr lang="ko-KR" altLang="en-US" smtClean="0"/>
              <a:t>‹#›</a:t>
            </a:fld>
            <a:endParaRPr lang="ko-KR" altLang="en-US"/>
          </a:p>
        </p:txBody>
      </p:sp>
    </p:spTree>
    <p:extLst>
      <p:ext uri="{BB962C8B-B14F-4D97-AF65-F5344CB8AC3E}">
        <p14:creationId xmlns:p14="http://schemas.microsoft.com/office/powerpoint/2010/main" val="3055974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5" name="Date Placeholder 4"/>
          <p:cNvSpPr>
            <a:spLocks noGrp="1"/>
          </p:cNvSpPr>
          <p:nvPr>
            <p:ph type="dt" sz="half" idx="10"/>
          </p:nvPr>
        </p:nvSpPr>
        <p:spPr/>
        <p:txBody>
          <a:bodyPr/>
          <a:lstStyle/>
          <a:p>
            <a:fld id="{5C621637-A4D6-484C-87B8-45395E4415EB}" type="datetimeFigureOut">
              <a:rPr lang="ko-KR" altLang="en-US" smtClean="0"/>
              <a:t>2020-05-28</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997F1D53-F6A7-4CD2-A28E-D55A22E16416}" type="slidenum">
              <a:rPr lang="ko-KR" altLang="en-US" smtClean="0"/>
              <a:t>‹#›</a:t>
            </a:fld>
            <a:endParaRPr lang="ko-KR" altLang="en-US"/>
          </a:p>
        </p:txBody>
      </p:sp>
    </p:spTree>
    <p:extLst>
      <p:ext uri="{BB962C8B-B14F-4D97-AF65-F5344CB8AC3E}">
        <p14:creationId xmlns:p14="http://schemas.microsoft.com/office/powerpoint/2010/main" val="398522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ko-KR"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7" name="Date Placeholder 6"/>
          <p:cNvSpPr>
            <a:spLocks noGrp="1"/>
          </p:cNvSpPr>
          <p:nvPr>
            <p:ph type="dt" sz="half" idx="10"/>
          </p:nvPr>
        </p:nvSpPr>
        <p:spPr/>
        <p:txBody>
          <a:bodyPr/>
          <a:lstStyle/>
          <a:p>
            <a:fld id="{5C621637-A4D6-484C-87B8-45395E4415EB}" type="datetimeFigureOut">
              <a:rPr lang="ko-KR" altLang="en-US" smtClean="0"/>
              <a:t>2020-05-28</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997F1D53-F6A7-4CD2-A28E-D55A22E16416}" type="slidenum">
              <a:rPr lang="ko-KR" altLang="en-US" smtClean="0"/>
              <a:t>‹#›</a:t>
            </a:fld>
            <a:endParaRPr lang="ko-KR" altLang="en-US"/>
          </a:p>
        </p:txBody>
      </p:sp>
    </p:spTree>
    <p:extLst>
      <p:ext uri="{BB962C8B-B14F-4D97-AF65-F5344CB8AC3E}">
        <p14:creationId xmlns:p14="http://schemas.microsoft.com/office/powerpoint/2010/main" val="3499189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en-US" dirty="0"/>
          </a:p>
        </p:txBody>
      </p:sp>
      <p:sp>
        <p:nvSpPr>
          <p:cNvPr id="3" name="Date Placeholder 2"/>
          <p:cNvSpPr>
            <a:spLocks noGrp="1"/>
          </p:cNvSpPr>
          <p:nvPr>
            <p:ph type="dt" sz="half" idx="10"/>
          </p:nvPr>
        </p:nvSpPr>
        <p:spPr/>
        <p:txBody>
          <a:bodyPr/>
          <a:lstStyle/>
          <a:p>
            <a:fld id="{5C621637-A4D6-484C-87B8-45395E4415EB}" type="datetimeFigureOut">
              <a:rPr lang="ko-KR" altLang="en-US" smtClean="0"/>
              <a:t>2020-05-28</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997F1D53-F6A7-4CD2-A28E-D55A22E16416}" type="slidenum">
              <a:rPr lang="ko-KR" altLang="en-US" smtClean="0"/>
              <a:t>‹#›</a:t>
            </a:fld>
            <a:endParaRPr lang="ko-KR" altLang="en-US"/>
          </a:p>
        </p:txBody>
      </p:sp>
    </p:spTree>
    <p:extLst>
      <p:ext uri="{BB962C8B-B14F-4D97-AF65-F5344CB8AC3E}">
        <p14:creationId xmlns:p14="http://schemas.microsoft.com/office/powerpoint/2010/main" val="1665132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621637-A4D6-484C-87B8-45395E4415EB}" type="datetimeFigureOut">
              <a:rPr lang="ko-KR" altLang="en-US" smtClean="0"/>
              <a:t>2020-05-28</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997F1D53-F6A7-4CD2-A28E-D55A22E16416}" type="slidenum">
              <a:rPr lang="ko-KR" altLang="en-US" smtClean="0"/>
              <a:t>‹#›</a:t>
            </a:fld>
            <a:endParaRPr lang="ko-KR" altLang="en-US"/>
          </a:p>
        </p:txBody>
      </p:sp>
    </p:spTree>
    <p:extLst>
      <p:ext uri="{BB962C8B-B14F-4D97-AF65-F5344CB8AC3E}">
        <p14:creationId xmlns:p14="http://schemas.microsoft.com/office/powerpoint/2010/main" val="271271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ko-KR"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5C621637-A4D6-484C-87B8-45395E4415EB}" type="datetimeFigureOut">
              <a:rPr lang="ko-KR" altLang="en-US" smtClean="0"/>
              <a:t>2020-05-28</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997F1D53-F6A7-4CD2-A28E-D55A22E16416}" type="slidenum">
              <a:rPr lang="ko-KR" altLang="en-US" smtClean="0"/>
              <a:t>‹#›</a:t>
            </a:fld>
            <a:endParaRPr lang="ko-KR" altLang="en-US"/>
          </a:p>
        </p:txBody>
      </p:sp>
    </p:spTree>
    <p:extLst>
      <p:ext uri="{BB962C8B-B14F-4D97-AF65-F5344CB8AC3E}">
        <p14:creationId xmlns:p14="http://schemas.microsoft.com/office/powerpoint/2010/main" val="416021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ko-KR"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5C621637-A4D6-484C-87B8-45395E4415EB}" type="datetimeFigureOut">
              <a:rPr lang="ko-KR" altLang="en-US" smtClean="0"/>
              <a:t>2020-05-28</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997F1D53-F6A7-4CD2-A28E-D55A22E16416}" type="slidenum">
              <a:rPr lang="ko-KR" altLang="en-US" smtClean="0"/>
              <a:t>‹#›</a:t>
            </a:fld>
            <a:endParaRPr lang="ko-KR" altLang="en-US"/>
          </a:p>
        </p:txBody>
      </p:sp>
    </p:spTree>
    <p:extLst>
      <p:ext uri="{BB962C8B-B14F-4D97-AF65-F5344CB8AC3E}">
        <p14:creationId xmlns:p14="http://schemas.microsoft.com/office/powerpoint/2010/main" val="3937488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ko-KR"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621637-A4D6-484C-87B8-45395E4415EB}" type="datetimeFigureOut">
              <a:rPr lang="ko-KR" altLang="en-US" smtClean="0"/>
              <a:t>2020-05-28</a:t>
            </a:fld>
            <a:endParaRPr lang="ko-KR"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7F1D53-F6A7-4CD2-A28E-D55A22E16416}" type="slidenum">
              <a:rPr lang="ko-KR" altLang="en-US" smtClean="0"/>
              <a:t>‹#›</a:t>
            </a:fld>
            <a:endParaRPr lang="ko-KR" altLang="en-US"/>
          </a:p>
        </p:txBody>
      </p:sp>
    </p:spTree>
    <p:extLst>
      <p:ext uri="{BB962C8B-B14F-4D97-AF65-F5344CB8AC3E}">
        <p14:creationId xmlns:p14="http://schemas.microsoft.com/office/powerpoint/2010/main" val="55011555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sZpvVggtwyk" TargetMode="External"/><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xoxhDk-hwuo" TargetMode="External"/><Relationship Id="rId2" Type="http://schemas.openxmlformats.org/officeDocument/2006/relationships/hyperlink" Target="https://www.ctvnews.ca/canada/zamboni-driver-turned-nhl-goalie-david-ayres-given-his-own-hockey-card-1.4832575" TargetMode="External"/><Relationship Id="rId1" Type="http://schemas.openxmlformats.org/officeDocument/2006/relationships/slideLayout" Target="../slideLayouts/slideLayout7.xml"/><Relationship Id="rId6" Type="http://schemas.openxmlformats.org/officeDocument/2006/relationships/hyperlink" Target="https://listverse.com/2013/06/07/10-unusual-ways-people-solved-difficult-problems/" TargetMode="External"/><Relationship Id="rId5" Type="http://schemas.openxmlformats.org/officeDocument/2006/relationships/hyperlink" Target="http://m.koreaherald.com/view.php?ud=20160322000995&amp;fbclid=IwAR2ObKXt1pUzdbkcgD0v56ItsLsYk-Ee0SpkZW4oUttpCjD6JEX-N3lTEeE#cb" TargetMode="External"/><Relationship Id="rId4" Type="http://schemas.openxmlformats.org/officeDocument/2006/relationships/hyperlink" Target="https://www.nytimes.com/2019/12/02/nyregion/online-shopping-package-theft.html"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uxPdPpi5W4o" TargetMode="External"/><Relationship Id="rId2" Type="http://schemas.openxmlformats.org/officeDocument/2006/relationships/hyperlink" Target="http://www.failurethebook.com/2017/01/22/how-the-houston-airport-solved-a-waiting-problem-by-making-it-worse/" TargetMode="External"/><Relationship Id="rId1" Type="http://schemas.openxmlformats.org/officeDocument/2006/relationships/slideLayout" Target="../slideLayouts/slideLayout7.xml"/><Relationship Id="rId6" Type="http://schemas.openxmlformats.org/officeDocument/2006/relationships/hyperlink" Target="https://www.youtube.com/watch?v=gr3UVG-Ocyg" TargetMode="External"/><Relationship Id="rId5" Type="http://schemas.openxmlformats.org/officeDocument/2006/relationships/hyperlink" Target="https://www.atlasobscura.com/places/point-roberts" TargetMode="External"/><Relationship Id="rId4" Type="http://schemas.openxmlformats.org/officeDocument/2006/relationships/hyperlink" Target="https://www.youtube.com/watch?v=sZpvVggtwyk"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2"/>
            <a:ext cx="9144000" cy="4660599"/>
          </a:xfrm>
        </p:spPr>
        <p:txBody>
          <a:bodyPr anchor="ctr">
            <a:normAutofit/>
          </a:bodyPr>
          <a:lstStyle/>
          <a:p>
            <a:r>
              <a:rPr lang="en-US" altLang="ko-KR" sz="8800" dirty="0" smtClean="0">
                <a:latin typeface="Berlin Sans FB Demi" panose="020E0802020502020306" pitchFamily="34" charset="0"/>
              </a:rPr>
              <a:t>Solve the Problem</a:t>
            </a:r>
            <a:endParaRPr lang="ko-KR" altLang="en-US" sz="8800" dirty="0">
              <a:latin typeface="Berlin Sans FB Demi" panose="020E0802020502020306" pitchFamily="34" charset="0"/>
            </a:endParaRPr>
          </a:p>
        </p:txBody>
      </p:sp>
    </p:spTree>
    <p:extLst>
      <p:ext uri="{BB962C8B-B14F-4D97-AF65-F5344CB8AC3E}">
        <p14:creationId xmlns:p14="http://schemas.microsoft.com/office/powerpoint/2010/main" val="33313422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david ay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237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16100" y="1618486"/>
            <a:ext cx="8559806" cy="3631763"/>
          </a:xfrm>
          <a:prstGeom prst="rect">
            <a:avLst/>
          </a:prstGeom>
          <a:solidFill>
            <a:schemeClr val="bg1">
              <a:alpha val="27000"/>
            </a:schemeClr>
          </a:solidFill>
          <a:effectLst>
            <a:glow rad="406400">
              <a:schemeClr val="bg1">
                <a:alpha val="78000"/>
              </a:schemeClr>
            </a:glow>
          </a:effectLst>
        </p:spPr>
        <p:txBody>
          <a:bodyPr wrap="square" rtlCol="0" anchor="ctr">
            <a:spAutoFit/>
          </a:bodyPr>
          <a:lstStyle/>
          <a:p>
            <a:pPr algn="ctr"/>
            <a:r>
              <a:rPr lang="en-US" altLang="ko-KR" sz="11500" dirty="0" smtClean="0">
                <a:ln>
                  <a:solidFill>
                    <a:schemeClr val="tx1"/>
                  </a:solidFill>
                </a:ln>
                <a:solidFill>
                  <a:schemeClr val="accent4">
                    <a:lumMod val="60000"/>
                    <a:lumOff val="40000"/>
                  </a:schemeClr>
                </a:solidFill>
                <a:effectLst>
                  <a:outerShdw blurRad="38100" dist="38100" dir="2700000" algn="tl">
                    <a:srgbClr val="000000">
                      <a:alpha val="43137"/>
                    </a:srgbClr>
                  </a:outerShdw>
                </a:effectLst>
                <a:latin typeface="양재백두체B" panose="02020603020101020101" pitchFamily="18" charset="-127"/>
                <a:ea typeface="양재백두체B" panose="02020603020101020101" pitchFamily="18" charset="-127"/>
              </a:rPr>
              <a:t>Porch Pirates</a:t>
            </a:r>
            <a:endParaRPr lang="ko-KR" altLang="en-US" sz="11500" dirty="0">
              <a:ln>
                <a:solidFill>
                  <a:schemeClr val="tx1"/>
                </a:solidFill>
              </a:ln>
              <a:solidFill>
                <a:schemeClr val="accent4">
                  <a:lumMod val="60000"/>
                  <a:lumOff val="40000"/>
                </a:schemeClr>
              </a:solidFill>
              <a:effectLst>
                <a:outerShdw blurRad="38100" dist="38100" dir="2700000" algn="tl">
                  <a:srgbClr val="000000">
                    <a:alpha val="43137"/>
                  </a:srgbClr>
                </a:outerShdw>
              </a:effectLst>
              <a:latin typeface="양재백두체B" panose="02020603020101020101" pitchFamily="18" charset="-127"/>
              <a:ea typeface="양재백두체B" panose="02020603020101020101" pitchFamily="18" charset="-127"/>
            </a:endParaRPr>
          </a:p>
        </p:txBody>
      </p:sp>
    </p:spTree>
    <p:extLst>
      <p:ext uri="{BB962C8B-B14F-4D97-AF65-F5344CB8AC3E}">
        <p14:creationId xmlns:p14="http://schemas.microsoft.com/office/powerpoint/2010/main" val="192684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orch pira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707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633955" y="4049407"/>
            <a:ext cx="5160323" cy="2554545"/>
          </a:xfrm>
          <a:prstGeom prst="rect">
            <a:avLst/>
          </a:prstGeom>
          <a:solidFill>
            <a:schemeClr val="bg1">
              <a:alpha val="72000"/>
            </a:schemeClr>
          </a:solidFill>
        </p:spPr>
        <p:txBody>
          <a:bodyPr wrap="none" rtlCol="0">
            <a:spAutoFit/>
          </a:bodyPr>
          <a:lstStyle/>
          <a:p>
            <a:r>
              <a:rPr lang="en-US" altLang="ko-KR" sz="4000" b="1" dirty="0" smtClean="0">
                <a:solidFill>
                  <a:schemeClr val="accent4">
                    <a:lumMod val="40000"/>
                    <a:lumOff val="60000"/>
                  </a:schemeClr>
                </a:solidFill>
              </a:rPr>
              <a:t>Porch Pirate</a:t>
            </a:r>
          </a:p>
          <a:p>
            <a:pPr marL="571500" indent="-571500">
              <a:buFont typeface="Arial" panose="020B0604020202020204" pitchFamily="34" charset="0"/>
              <a:buChar char="•"/>
            </a:pPr>
            <a:r>
              <a:rPr lang="en-US" altLang="ko-KR" sz="4000" dirty="0" smtClean="0">
                <a:solidFill>
                  <a:schemeClr val="accent1">
                    <a:lumMod val="20000"/>
                    <a:lumOff val="80000"/>
                  </a:schemeClr>
                </a:solidFill>
              </a:rPr>
              <a:t>Someone who steals </a:t>
            </a:r>
            <a:br>
              <a:rPr lang="en-US" altLang="ko-KR" sz="4000" dirty="0" smtClean="0">
                <a:solidFill>
                  <a:schemeClr val="accent1">
                    <a:lumMod val="20000"/>
                    <a:lumOff val="80000"/>
                  </a:schemeClr>
                </a:solidFill>
              </a:rPr>
            </a:br>
            <a:r>
              <a:rPr lang="en-US" altLang="ko-KR" sz="4000" dirty="0" smtClean="0">
                <a:solidFill>
                  <a:schemeClr val="accent1">
                    <a:lumMod val="20000"/>
                    <a:lumOff val="80000"/>
                  </a:schemeClr>
                </a:solidFill>
              </a:rPr>
              <a:t>from your porch</a:t>
            </a:r>
          </a:p>
          <a:p>
            <a:pPr marL="571500" indent="-571500">
              <a:buFont typeface="Arial" panose="020B0604020202020204" pitchFamily="34" charset="0"/>
              <a:buChar char="•"/>
            </a:pPr>
            <a:r>
              <a:rPr lang="en-US" altLang="ko-KR" sz="4000" dirty="0" smtClean="0">
                <a:solidFill>
                  <a:schemeClr val="accent1">
                    <a:lumMod val="20000"/>
                    <a:lumOff val="80000"/>
                  </a:schemeClr>
                </a:solidFill>
              </a:rPr>
              <a:t>Amazon packages</a:t>
            </a:r>
            <a:endParaRPr lang="ko-KR" altLang="en-US" sz="4000" dirty="0">
              <a:solidFill>
                <a:schemeClr val="accent1">
                  <a:lumMod val="20000"/>
                  <a:lumOff val="80000"/>
                </a:schemeClr>
              </a:solidFill>
            </a:endParaRPr>
          </a:p>
        </p:txBody>
      </p:sp>
    </p:spTree>
    <p:extLst>
      <p:ext uri="{BB962C8B-B14F-4D97-AF65-F5344CB8AC3E}">
        <p14:creationId xmlns:p14="http://schemas.microsoft.com/office/powerpoint/2010/main" val="366093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ckage Thief vs. Glitter Bomb Tra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09064934"/>
      </p:ext>
    </p:extLst>
  </p:cSld>
  <p:clrMapOvr>
    <a:masterClrMapping/>
  </p:clrMapOvr>
  <mc:AlternateContent xmlns:mc="http://schemas.openxmlformats.org/markup-compatibility/2006" xmlns:p14="http://schemas.microsoft.com/office/powerpoint/2010/main">
    <mc:Choice Requires="p14">
      <p:transition spd="med" p14:dur="700" advTm="33330">
        <p:fade/>
      </p:transition>
    </mc:Choice>
    <mc:Fallback xmlns="">
      <p:transition spd="med" advTm="333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ackage the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7733" y="4021415"/>
            <a:ext cx="12011608" cy="2554545"/>
          </a:xfrm>
          <a:prstGeom prst="rect">
            <a:avLst/>
          </a:prstGeom>
          <a:solidFill>
            <a:schemeClr val="bg1">
              <a:alpha val="72000"/>
            </a:schemeClr>
          </a:solidFill>
        </p:spPr>
        <p:txBody>
          <a:bodyPr wrap="square" rtlCol="0">
            <a:spAutoFit/>
          </a:bodyPr>
          <a:lstStyle/>
          <a:p>
            <a:r>
              <a:rPr lang="en-US" altLang="ko-KR" sz="4000" b="1" dirty="0" smtClean="0">
                <a:solidFill>
                  <a:schemeClr val="accent4">
                    <a:lumMod val="40000"/>
                    <a:lumOff val="60000"/>
                  </a:schemeClr>
                </a:solidFill>
              </a:rPr>
              <a:t>Porch Pirate</a:t>
            </a:r>
          </a:p>
          <a:p>
            <a:pPr marL="571500" indent="-571500">
              <a:buFont typeface="Arial" panose="020B0604020202020204" pitchFamily="34" charset="0"/>
              <a:buChar char="•"/>
            </a:pPr>
            <a:r>
              <a:rPr lang="en-US" altLang="ko-KR" sz="4000" dirty="0" smtClean="0">
                <a:solidFill>
                  <a:schemeClr val="accent1">
                    <a:lumMod val="20000"/>
                    <a:lumOff val="80000"/>
                  </a:schemeClr>
                </a:solidFill>
              </a:rPr>
              <a:t>1.7 million packages stolen daily in America.</a:t>
            </a:r>
          </a:p>
          <a:p>
            <a:pPr marL="571500" indent="-571500">
              <a:buFont typeface="Arial" panose="020B0604020202020204" pitchFamily="34" charset="0"/>
              <a:buChar char="•"/>
            </a:pPr>
            <a:r>
              <a:rPr lang="en-US" altLang="ko-KR" sz="4000" dirty="0" smtClean="0">
                <a:solidFill>
                  <a:schemeClr val="accent1">
                    <a:lumMod val="20000"/>
                    <a:lumOff val="80000"/>
                  </a:schemeClr>
                </a:solidFill>
              </a:rPr>
              <a:t>Some porch pirates follow delivery trucks and steal when they go. </a:t>
            </a:r>
            <a:endParaRPr lang="ko-KR" altLang="en-US" sz="4000" dirty="0">
              <a:solidFill>
                <a:schemeClr val="accent1">
                  <a:lumMod val="20000"/>
                  <a:lumOff val="80000"/>
                </a:schemeClr>
              </a:solidFill>
            </a:endParaRPr>
          </a:p>
        </p:txBody>
      </p:sp>
    </p:spTree>
    <p:extLst>
      <p:ext uri="{BB962C8B-B14F-4D97-AF65-F5344CB8AC3E}">
        <p14:creationId xmlns:p14="http://schemas.microsoft.com/office/powerpoint/2010/main" val="208058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package the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260982" y="3429001"/>
            <a:ext cx="4861360" cy="1323439"/>
          </a:xfrm>
          <a:prstGeom prst="rect">
            <a:avLst/>
          </a:prstGeom>
          <a:solidFill>
            <a:schemeClr val="bg1">
              <a:alpha val="72000"/>
            </a:schemeClr>
          </a:solidFill>
        </p:spPr>
        <p:txBody>
          <a:bodyPr wrap="square" rtlCol="0">
            <a:spAutoFit/>
          </a:bodyPr>
          <a:lstStyle/>
          <a:p>
            <a:r>
              <a:rPr lang="en-US" altLang="ko-KR" sz="4000" b="1" dirty="0" smtClean="0">
                <a:solidFill>
                  <a:schemeClr val="accent4">
                    <a:lumMod val="40000"/>
                    <a:lumOff val="60000"/>
                  </a:schemeClr>
                </a:solidFill>
              </a:rPr>
              <a:t>What would you do? </a:t>
            </a:r>
          </a:p>
          <a:p>
            <a:pPr marL="571500" indent="-571500">
              <a:buFont typeface="Arial" panose="020B0604020202020204" pitchFamily="34" charset="0"/>
              <a:buChar char="•"/>
            </a:pPr>
            <a:r>
              <a:rPr lang="en-US" altLang="ko-KR" sz="4000" dirty="0" smtClean="0">
                <a:solidFill>
                  <a:schemeClr val="accent1">
                    <a:lumMod val="20000"/>
                    <a:lumOff val="80000"/>
                  </a:schemeClr>
                </a:solidFill>
              </a:rPr>
              <a:t>Nothing illegal</a:t>
            </a:r>
            <a:endParaRPr lang="ko-KR" altLang="en-US" sz="4000" dirty="0">
              <a:solidFill>
                <a:schemeClr val="accent1">
                  <a:lumMod val="20000"/>
                  <a:lumOff val="80000"/>
                </a:schemeClr>
              </a:solidFill>
            </a:endParaRPr>
          </a:p>
        </p:txBody>
      </p:sp>
    </p:spTree>
    <p:extLst>
      <p:ext uri="{BB962C8B-B14F-4D97-AF65-F5344CB8AC3E}">
        <p14:creationId xmlns:p14="http://schemas.microsoft.com/office/powerpoint/2010/main" val="407282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Image result for package theif"/>
          <p:cNvPicPr>
            <a:picLocks noChangeAspect="1" noChangeArrowheads="1"/>
          </p:cNvPicPr>
          <p:nvPr/>
        </p:nvPicPr>
        <p:blipFill rotWithShape="1">
          <a:blip r:embed="rId2">
            <a:extLst>
              <a:ext uri="{28A0092B-C50C-407E-A947-70E740481C1C}">
                <a14:useLocalDpi xmlns:a14="http://schemas.microsoft.com/office/drawing/2010/main" val="0"/>
              </a:ext>
            </a:extLst>
          </a:blip>
          <a:srcRect t="1952" b="195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95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ckage Thief vs. Glitter Bomb Trap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TextBox 2"/>
          <p:cNvSpPr txBox="1"/>
          <p:nvPr/>
        </p:nvSpPr>
        <p:spPr>
          <a:xfrm>
            <a:off x="1586205" y="4534678"/>
            <a:ext cx="3862873" cy="707886"/>
          </a:xfrm>
          <a:prstGeom prst="rect">
            <a:avLst/>
          </a:prstGeom>
          <a:solidFill>
            <a:schemeClr val="bg1">
              <a:alpha val="64000"/>
            </a:schemeClr>
          </a:solidFill>
        </p:spPr>
        <p:txBody>
          <a:bodyPr wrap="square" rtlCol="0">
            <a:spAutoFit/>
          </a:bodyPr>
          <a:lstStyle/>
          <a:p>
            <a:pPr algn="ctr"/>
            <a:r>
              <a:rPr lang="en-US" altLang="ko-KR" sz="4000" dirty="0" smtClean="0"/>
              <a:t>Was it effective? </a:t>
            </a:r>
            <a:endParaRPr lang="ko-KR" altLang="en-US" sz="4000" dirty="0"/>
          </a:p>
        </p:txBody>
      </p:sp>
    </p:spTree>
    <p:extLst>
      <p:ext uri="{BB962C8B-B14F-4D97-AF65-F5344CB8AC3E}">
        <p14:creationId xmlns:p14="http://schemas.microsoft.com/office/powerpoint/2010/main" val="321287402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319" fill="hold"/>
                                        <p:tgtEl>
                                          <p:spTgt spid="2"/>
                                        </p:tgtEl>
                                      </p:cBhvr>
                                    </p:cmd>
                                  </p:childTnLst>
                                </p:cTn>
                              </p:par>
                            </p:childTnLst>
                          </p:cTn>
                        </p:par>
                        <p:par>
                          <p:cTn id="7" fill="hold">
                            <p:stCondLst>
                              <p:cond delay="94319"/>
                            </p:stCondLst>
                            <p:childTnLst>
                              <p:par>
                                <p:cTn id="8" presetID="10"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ckage Thief vs. Glitter Bomb Trap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04192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Koreans ignore scattered cash in downtown square"/>
          <p:cNvPicPr>
            <a:picLocks noChangeAspect="1" noChangeArrowheads="1"/>
          </p:cNvPicPr>
          <p:nvPr/>
        </p:nvPicPr>
        <p:blipFill rotWithShape="1">
          <a:blip r:embed="rId2">
            <a:extLst>
              <a:ext uri="{28A0092B-C50C-407E-A947-70E740481C1C}">
                <a14:useLocalDpi xmlns:a14="http://schemas.microsoft.com/office/drawing/2010/main" val="0"/>
              </a:ext>
            </a:extLst>
          </a:blip>
          <a:srcRect t="16466" b="853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9600" y="5314128"/>
            <a:ext cx="6096000" cy="1200329"/>
          </a:xfrm>
          <a:prstGeom prst="rect">
            <a:avLst/>
          </a:prstGeom>
          <a:solidFill>
            <a:schemeClr val="tx1"/>
          </a:solidFill>
        </p:spPr>
        <p:txBody>
          <a:bodyPr>
            <a:spAutoFit/>
          </a:bodyPr>
          <a:lstStyle/>
          <a:p>
            <a:r>
              <a:rPr lang="en-US" altLang="ko-KR" dirty="0">
                <a:solidFill>
                  <a:srgbClr val="000000"/>
                </a:solidFill>
                <a:latin typeface="Noto Sans KR"/>
              </a:rPr>
              <a:t>A Korean woman threw cash worth 22 million won ($19,030) on the street in downtown Seoul on Monday, but caused no major disruption as passersby did not rush to pick them up, police said Tuesday.</a:t>
            </a:r>
            <a:endParaRPr lang="ko-KR" altLang="en-US" dirty="0"/>
          </a:p>
        </p:txBody>
      </p:sp>
      <p:sp>
        <p:nvSpPr>
          <p:cNvPr id="3" name="Rectangle 2"/>
          <p:cNvSpPr/>
          <p:nvPr/>
        </p:nvSpPr>
        <p:spPr>
          <a:xfrm>
            <a:off x="609600" y="5325119"/>
            <a:ext cx="6096000" cy="1200329"/>
          </a:xfrm>
          <a:prstGeom prst="rect">
            <a:avLst/>
          </a:prstGeom>
          <a:solidFill>
            <a:schemeClr val="tx1"/>
          </a:solidFill>
        </p:spPr>
        <p:txBody>
          <a:bodyPr>
            <a:spAutoFit/>
          </a:bodyPr>
          <a:lstStyle/>
          <a:p>
            <a:r>
              <a:rPr lang="en-US" altLang="ko-KR" smtClean="0">
                <a:solidFill>
                  <a:srgbClr val="000000"/>
                </a:solidFill>
                <a:latin typeface="Noto Sans KR"/>
              </a:rPr>
              <a:t>The 56-year-old threw hundreds of 1,000-won, 5,000-won and 10,000 won-banknotes in the Seoul Square at around 5 p.m.</a:t>
            </a:r>
            <a:r>
              <a:rPr lang="en-US" altLang="ko-KR" smtClean="0"/>
              <a:t/>
            </a:r>
            <a:br>
              <a:rPr lang="en-US" altLang="ko-KR" smtClean="0"/>
            </a:br>
            <a:endParaRPr lang="ko-KR" altLang="en-US" dirty="0"/>
          </a:p>
        </p:txBody>
      </p:sp>
      <p:sp>
        <p:nvSpPr>
          <p:cNvPr id="4" name="Rectangle 3"/>
          <p:cNvSpPr/>
          <p:nvPr/>
        </p:nvSpPr>
        <p:spPr>
          <a:xfrm>
            <a:off x="609600" y="5186619"/>
            <a:ext cx="6096000" cy="1477328"/>
          </a:xfrm>
          <a:prstGeom prst="rect">
            <a:avLst/>
          </a:prstGeom>
          <a:solidFill>
            <a:schemeClr val="tx1"/>
          </a:solidFill>
        </p:spPr>
        <p:txBody>
          <a:bodyPr>
            <a:spAutoFit/>
          </a:bodyPr>
          <a:lstStyle/>
          <a:p>
            <a:r>
              <a:rPr lang="en-US" altLang="ko-KR" dirty="0">
                <a:solidFill>
                  <a:srgbClr val="000000"/>
                </a:solidFill>
                <a:latin typeface="Noto Sans KR"/>
              </a:rPr>
              <a:t>But there was no single citizen who picked up the bills, with many of passersby glancing at the grass covered by banknotes and taking photos of the scene, police said. </a:t>
            </a:r>
            <a:r>
              <a:rPr lang="en-US" altLang="ko-KR" dirty="0"/>
              <a:t/>
            </a:r>
            <a:br>
              <a:rPr lang="en-US" altLang="ko-KR" dirty="0"/>
            </a:br>
            <a:endParaRPr lang="ko-KR" altLang="en-US" dirty="0"/>
          </a:p>
        </p:txBody>
      </p:sp>
    </p:spTree>
    <p:extLst>
      <p:ext uri="{BB962C8B-B14F-4D97-AF65-F5344CB8AC3E}">
        <p14:creationId xmlns:p14="http://schemas.microsoft.com/office/powerpoint/2010/main" val="350862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13586" y="5984467"/>
            <a:ext cx="2984022" cy="707886"/>
          </a:xfrm>
          <a:prstGeom prst="rect">
            <a:avLst/>
          </a:prstGeom>
          <a:solidFill>
            <a:schemeClr val="bg1">
              <a:alpha val="44000"/>
            </a:schemeClr>
          </a:solidFill>
        </p:spPr>
        <p:txBody>
          <a:bodyPr wrap="none" rtlCol="0">
            <a:spAutoFit/>
          </a:bodyPr>
          <a:lstStyle/>
          <a:p>
            <a:pPr algn="ctr"/>
            <a:r>
              <a:rPr lang="en-US" altLang="ko-KR" sz="4000" dirty="0" smtClean="0"/>
              <a:t>Feb. 22, 2020</a:t>
            </a:r>
            <a:endParaRPr lang="ko-KR" altLang="en-US" sz="4000" dirty="0"/>
          </a:p>
        </p:txBody>
      </p:sp>
      <p:sp>
        <p:nvSpPr>
          <p:cNvPr id="5" name="TextBox 4"/>
          <p:cNvSpPr txBox="1"/>
          <p:nvPr/>
        </p:nvSpPr>
        <p:spPr>
          <a:xfrm>
            <a:off x="1816100" y="1618486"/>
            <a:ext cx="8559806" cy="3631763"/>
          </a:xfrm>
          <a:prstGeom prst="rect">
            <a:avLst/>
          </a:prstGeom>
          <a:solidFill>
            <a:schemeClr val="bg1">
              <a:alpha val="27000"/>
            </a:schemeClr>
          </a:solidFill>
          <a:effectLst>
            <a:glow rad="406400">
              <a:schemeClr val="bg1">
                <a:alpha val="78000"/>
              </a:schemeClr>
            </a:glow>
          </a:effectLst>
        </p:spPr>
        <p:txBody>
          <a:bodyPr wrap="square" rtlCol="0" anchor="ctr">
            <a:spAutoFit/>
          </a:bodyPr>
          <a:lstStyle/>
          <a:p>
            <a:pPr algn="ctr"/>
            <a:r>
              <a:rPr lang="en-US" altLang="ko-KR" sz="11500" dirty="0" smtClean="0">
                <a:ln>
                  <a:solidFill>
                    <a:schemeClr val="tx1"/>
                  </a:solidFill>
                </a:ln>
                <a:solidFill>
                  <a:schemeClr val="accent4">
                    <a:lumMod val="60000"/>
                    <a:lumOff val="40000"/>
                  </a:schemeClr>
                </a:solidFill>
                <a:effectLst>
                  <a:outerShdw blurRad="38100" dist="38100" dir="2700000" algn="tl">
                    <a:srgbClr val="000000">
                      <a:alpha val="43137"/>
                    </a:srgbClr>
                  </a:outerShdw>
                </a:effectLst>
                <a:latin typeface="양재백두체B" panose="02020603020101020101" pitchFamily="18" charset="-127"/>
                <a:ea typeface="양재백두체B" panose="02020603020101020101" pitchFamily="18" charset="-127"/>
              </a:rPr>
              <a:t>The Goalie Problem</a:t>
            </a:r>
            <a:endParaRPr lang="ko-KR" altLang="en-US" sz="11500" dirty="0">
              <a:ln>
                <a:solidFill>
                  <a:schemeClr val="tx1"/>
                </a:solidFill>
              </a:ln>
              <a:solidFill>
                <a:schemeClr val="accent4">
                  <a:lumMod val="60000"/>
                  <a:lumOff val="40000"/>
                </a:schemeClr>
              </a:solidFill>
              <a:effectLst>
                <a:outerShdw blurRad="38100" dist="38100" dir="2700000" algn="tl">
                  <a:srgbClr val="000000">
                    <a:alpha val="43137"/>
                  </a:srgbClr>
                </a:outerShdw>
              </a:effectLst>
              <a:latin typeface="양재백두체B" panose="02020603020101020101" pitchFamily="18" charset="-127"/>
              <a:ea typeface="양재백두체B" panose="02020603020101020101" pitchFamily="18" charset="-127"/>
            </a:endParaRPr>
          </a:p>
        </p:txBody>
      </p:sp>
    </p:spTree>
    <p:extLst>
      <p:ext uri="{BB962C8B-B14F-4D97-AF65-F5344CB8AC3E}">
        <p14:creationId xmlns:p14="http://schemas.microsoft.com/office/powerpoint/2010/main" val="389458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Koreans ignore scattered cash in downtown square"/>
          <p:cNvPicPr>
            <a:picLocks noChangeAspect="1" noChangeArrowheads="1"/>
          </p:cNvPicPr>
          <p:nvPr/>
        </p:nvPicPr>
        <p:blipFill rotWithShape="1">
          <a:blip r:embed="rId2">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92368" y="522136"/>
            <a:ext cx="11113477" cy="1200329"/>
          </a:xfrm>
          <a:prstGeom prst="rect">
            <a:avLst/>
          </a:prstGeom>
        </p:spPr>
        <p:txBody>
          <a:bodyPr wrap="square">
            <a:spAutoFit/>
          </a:bodyPr>
          <a:lstStyle/>
          <a:p>
            <a:r>
              <a:rPr lang="en-US" altLang="ko-KR" dirty="0">
                <a:latin typeface="Noto Sans KR"/>
              </a:rPr>
              <a:t>Police said that picking up unattended money can be punished by law on charges of theft. But in this case, the women had intended to give up her rights to the money, so there was no legal basis to punish those who gathered the bills.</a:t>
            </a:r>
            <a:r>
              <a:rPr lang="en-US" altLang="ko-KR" dirty="0"/>
              <a:t/>
            </a:r>
            <a:br>
              <a:rPr lang="en-US" altLang="ko-KR" dirty="0"/>
            </a:br>
            <a:endParaRPr lang="ko-KR" altLang="en-US" dirty="0"/>
          </a:p>
        </p:txBody>
      </p:sp>
      <p:sp>
        <p:nvSpPr>
          <p:cNvPr id="3" name="Rectangle 2"/>
          <p:cNvSpPr/>
          <p:nvPr/>
        </p:nvSpPr>
        <p:spPr>
          <a:xfrm>
            <a:off x="492368" y="2244601"/>
            <a:ext cx="11113478" cy="1200329"/>
          </a:xfrm>
          <a:prstGeom prst="rect">
            <a:avLst/>
          </a:prstGeom>
        </p:spPr>
        <p:txBody>
          <a:bodyPr wrap="square">
            <a:spAutoFit/>
          </a:bodyPr>
          <a:lstStyle/>
          <a:p>
            <a:r>
              <a:rPr lang="en-US" altLang="ko-KR" dirty="0">
                <a:latin typeface="Noto Sans KR"/>
              </a:rPr>
              <a:t>During the questioning at a nearby police box, she allegedly said that she was afraid of her ex-husband and son trying to take her money and would rather donate the money to anyone on the street.</a:t>
            </a:r>
            <a:r>
              <a:rPr lang="en-US" altLang="ko-KR" dirty="0"/>
              <a:t/>
            </a:r>
            <a:br>
              <a:rPr lang="en-US" altLang="ko-KR" dirty="0"/>
            </a:br>
            <a:endParaRPr lang="ko-KR" altLang="en-US" dirty="0"/>
          </a:p>
        </p:txBody>
      </p:sp>
      <p:sp>
        <p:nvSpPr>
          <p:cNvPr id="4" name="Rectangle 3"/>
          <p:cNvSpPr/>
          <p:nvPr/>
        </p:nvSpPr>
        <p:spPr>
          <a:xfrm>
            <a:off x="492367" y="3967066"/>
            <a:ext cx="11113478" cy="1200329"/>
          </a:xfrm>
          <a:prstGeom prst="rect">
            <a:avLst/>
          </a:prstGeom>
        </p:spPr>
        <p:txBody>
          <a:bodyPr wrap="square">
            <a:spAutoFit/>
          </a:bodyPr>
          <a:lstStyle/>
          <a:p>
            <a:r>
              <a:rPr lang="en-US" altLang="ko-KR" dirty="0">
                <a:latin typeface="Noto Sans KR"/>
              </a:rPr>
              <a:t>The police probe found that she had withdrawn 42 million won in cash from a local bank in Seoul a few days earlier. She arrived in the Seoul Square by taxi and hired a private guard to escort her with a paper bag full of the banknotes.</a:t>
            </a:r>
            <a:r>
              <a:rPr lang="en-US" altLang="ko-KR" dirty="0"/>
              <a:t/>
            </a:r>
            <a:br>
              <a:rPr lang="en-US" altLang="ko-KR" dirty="0"/>
            </a:br>
            <a:endParaRPr lang="ko-KR" altLang="en-US" dirty="0"/>
          </a:p>
        </p:txBody>
      </p:sp>
      <p:sp>
        <p:nvSpPr>
          <p:cNvPr id="5" name="Rectangle 4"/>
          <p:cNvSpPr/>
          <p:nvPr/>
        </p:nvSpPr>
        <p:spPr>
          <a:xfrm>
            <a:off x="492367" y="5689531"/>
            <a:ext cx="11113478" cy="646331"/>
          </a:xfrm>
          <a:prstGeom prst="rect">
            <a:avLst/>
          </a:prstGeom>
        </p:spPr>
        <p:txBody>
          <a:bodyPr wrap="square">
            <a:spAutoFit/>
          </a:bodyPr>
          <a:lstStyle/>
          <a:p>
            <a:r>
              <a:rPr lang="en-US" altLang="ko-KR" dirty="0">
                <a:latin typeface="Noto Sans KR"/>
              </a:rPr>
              <a:t>She was neither under threat from her family nor in need of police protection, according to police. </a:t>
            </a:r>
            <a:r>
              <a:rPr lang="en-US" altLang="ko-KR" dirty="0"/>
              <a:t/>
            </a:r>
            <a:br>
              <a:rPr lang="en-US" altLang="ko-KR" dirty="0"/>
            </a:br>
            <a:endParaRPr lang="ko-KR" altLang="en-US" dirty="0"/>
          </a:p>
        </p:txBody>
      </p:sp>
    </p:spTree>
    <p:extLst>
      <p:ext uri="{BB962C8B-B14F-4D97-AF65-F5344CB8AC3E}">
        <p14:creationId xmlns:p14="http://schemas.microsoft.com/office/powerpoint/2010/main" val="164353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16100" y="1618486"/>
            <a:ext cx="8559806" cy="3631763"/>
          </a:xfrm>
          <a:prstGeom prst="rect">
            <a:avLst/>
          </a:prstGeom>
          <a:solidFill>
            <a:schemeClr val="bg1">
              <a:alpha val="27000"/>
            </a:schemeClr>
          </a:solidFill>
          <a:effectLst>
            <a:glow rad="406400">
              <a:schemeClr val="bg1">
                <a:alpha val="78000"/>
              </a:schemeClr>
            </a:glow>
          </a:effectLst>
        </p:spPr>
        <p:txBody>
          <a:bodyPr wrap="square" rtlCol="0" anchor="ctr">
            <a:spAutoFit/>
          </a:bodyPr>
          <a:lstStyle/>
          <a:p>
            <a:pPr algn="ctr"/>
            <a:r>
              <a:rPr lang="en-US" altLang="ko-KR" sz="11500" dirty="0" smtClean="0">
                <a:ln>
                  <a:solidFill>
                    <a:schemeClr val="tx1"/>
                  </a:solidFill>
                </a:ln>
                <a:solidFill>
                  <a:schemeClr val="accent4">
                    <a:lumMod val="60000"/>
                    <a:lumOff val="40000"/>
                  </a:schemeClr>
                </a:solidFill>
                <a:effectLst>
                  <a:outerShdw blurRad="38100" dist="38100" dir="2700000" algn="tl">
                    <a:srgbClr val="000000">
                      <a:alpha val="43137"/>
                    </a:srgbClr>
                  </a:outerShdw>
                </a:effectLst>
                <a:latin typeface="양재백두체B" panose="02020603020101020101" pitchFamily="18" charset="-127"/>
                <a:ea typeface="양재백두체B" panose="02020603020101020101" pitchFamily="18" charset="-127"/>
              </a:rPr>
              <a:t>Penguin Tracker</a:t>
            </a:r>
            <a:endParaRPr lang="ko-KR" altLang="en-US" sz="11500" dirty="0">
              <a:ln>
                <a:solidFill>
                  <a:schemeClr val="tx1"/>
                </a:solidFill>
              </a:ln>
              <a:solidFill>
                <a:schemeClr val="accent4">
                  <a:lumMod val="60000"/>
                  <a:lumOff val="40000"/>
                </a:schemeClr>
              </a:solidFill>
              <a:effectLst>
                <a:outerShdw blurRad="38100" dist="38100" dir="2700000" algn="tl">
                  <a:srgbClr val="000000">
                    <a:alpha val="43137"/>
                  </a:srgbClr>
                </a:outerShdw>
              </a:effectLst>
              <a:latin typeface="양재백두체B" panose="02020603020101020101" pitchFamily="18" charset="-127"/>
              <a:ea typeface="양재백두체B" panose="02020603020101020101" pitchFamily="18" charset="-127"/>
            </a:endParaRPr>
          </a:p>
        </p:txBody>
      </p:sp>
    </p:spTree>
    <p:extLst>
      <p:ext uri="{BB962C8B-B14F-4D97-AF65-F5344CB8AC3E}">
        <p14:creationId xmlns:p14="http://schemas.microsoft.com/office/powerpoint/2010/main" val="46256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adelie penguins"/>
          <p:cNvPicPr>
            <a:picLocks noChangeAspect="1" noChangeArrowheads="1"/>
          </p:cNvPicPr>
          <p:nvPr/>
        </p:nvPicPr>
        <p:blipFill rotWithShape="1">
          <a:blip r:embed="rId2">
            <a:extLst>
              <a:ext uri="{28A0092B-C50C-407E-A947-70E740481C1C}">
                <a14:useLocalDpi xmlns:a14="http://schemas.microsoft.com/office/drawing/2010/main" val="0"/>
              </a:ext>
            </a:extLst>
          </a:blip>
          <a:srcRect t="13243" b="20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9014" y="1405061"/>
            <a:ext cx="5994654" cy="2554545"/>
          </a:xfrm>
          <a:prstGeom prst="rect">
            <a:avLst/>
          </a:prstGeom>
          <a:solidFill>
            <a:schemeClr val="bg1">
              <a:alpha val="72000"/>
            </a:schemeClr>
          </a:solidFill>
        </p:spPr>
        <p:txBody>
          <a:bodyPr wrap="none" rtlCol="0">
            <a:spAutoFit/>
          </a:bodyPr>
          <a:lstStyle/>
          <a:p>
            <a:r>
              <a:rPr lang="en-US" altLang="ko-KR" sz="4000" b="1" dirty="0" err="1" smtClean="0">
                <a:solidFill>
                  <a:schemeClr val="accent4">
                    <a:lumMod val="40000"/>
                    <a:lumOff val="60000"/>
                  </a:schemeClr>
                </a:solidFill>
              </a:rPr>
              <a:t>Adelie</a:t>
            </a:r>
            <a:r>
              <a:rPr lang="en-US" altLang="ko-KR" sz="4000" b="1" dirty="0" smtClean="0">
                <a:solidFill>
                  <a:schemeClr val="accent4">
                    <a:lumMod val="40000"/>
                    <a:lumOff val="60000"/>
                  </a:schemeClr>
                </a:solidFill>
              </a:rPr>
              <a:t> Penguins</a:t>
            </a:r>
          </a:p>
          <a:p>
            <a:pPr marL="571500" indent="-571500">
              <a:buFont typeface="Arial" panose="020B0604020202020204" pitchFamily="34" charset="0"/>
              <a:buChar char="•"/>
            </a:pPr>
            <a:r>
              <a:rPr lang="en-US" altLang="ko-KR" sz="4000" dirty="0" smtClean="0">
                <a:solidFill>
                  <a:schemeClr val="accent1">
                    <a:lumMod val="20000"/>
                    <a:lumOff val="80000"/>
                  </a:schemeClr>
                </a:solidFill>
              </a:rPr>
              <a:t>Numbers are decreasing</a:t>
            </a:r>
          </a:p>
          <a:p>
            <a:pPr marL="571500" indent="-571500">
              <a:buFont typeface="Arial" panose="020B0604020202020204" pitchFamily="34" charset="0"/>
              <a:buChar char="•"/>
            </a:pPr>
            <a:r>
              <a:rPr lang="en-US" altLang="ko-KR" sz="4000" dirty="0" smtClean="0">
                <a:solidFill>
                  <a:schemeClr val="accent1">
                    <a:lumMod val="20000"/>
                    <a:lumOff val="80000"/>
                  </a:schemeClr>
                </a:solidFill>
              </a:rPr>
              <a:t>“canary in the coal mine”</a:t>
            </a:r>
            <a:br>
              <a:rPr lang="en-US" altLang="ko-KR" sz="4000" dirty="0" smtClean="0">
                <a:solidFill>
                  <a:schemeClr val="accent1">
                    <a:lumMod val="20000"/>
                    <a:lumOff val="80000"/>
                  </a:schemeClr>
                </a:solidFill>
              </a:rPr>
            </a:br>
            <a:r>
              <a:rPr lang="en-US" altLang="ko-KR" sz="4000" dirty="0" smtClean="0">
                <a:solidFill>
                  <a:schemeClr val="accent1">
                    <a:lumMod val="20000"/>
                    <a:lumOff val="80000"/>
                  </a:schemeClr>
                </a:solidFill>
              </a:rPr>
              <a:t>for Antarctica.  </a:t>
            </a:r>
            <a:endParaRPr lang="ko-KR" altLang="en-US" sz="4000" dirty="0">
              <a:solidFill>
                <a:schemeClr val="accent1">
                  <a:lumMod val="20000"/>
                  <a:lumOff val="80000"/>
                </a:schemeClr>
              </a:solidFill>
            </a:endParaRPr>
          </a:p>
        </p:txBody>
      </p:sp>
    </p:spTree>
    <p:extLst>
      <p:ext uri="{BB962C8B-B14F-4D97-AF65-F5344CB8AC3E}">
        <p14:creationId xmlns:p14="http://schemas.microsoft.com/office/powerpoint/2010/main" val="348525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adelie penguins"/>
          <p:cNvPicPr>
            <a:picLocks noChangeAspect="1" noChangeArrowheads="1"/>
          </p:cNvPicPr>
          <p:nvPr/>
        </p:nvPicPr>
        <p:blipFill rotWithShape="1">
          <a:blip r:embed="rId2">
            <a:extLst>
              <a:ext uri="{28A0092B-C50C-407E-A947-70E740481C1C}">
                <a14:useLocalDpi xmlns:a14="http://schemas.microsoft.com/office/drawing/2010/main" val="0"/>
              </a:ext>
            </a:extLst>
          </a:blip>
          <a:srcRect t="14642" b="65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41765" y="3780052"/>
            <a:ext cx="8157233" cy="2554545"/>
          </a:xfrm>
          <a:prstGeom prst="rect">
            <a:avLst/>
          </a:prstGeom>
          <a:solidFill>
            <a:schemeClr val="bg1">
              <a:alpha val="72000"/>
            </a:schemeClr>
          </a:solidFill>
        </p:spPr>
        <p:txBody>
          <a:bodyPr wrap="none" rtlCol="0">
            <a:spAutoFit/>
          </a:bodyPr>
          <a:lstStyle/>
          <a:p>
            <a:r>
              <a:rPr lang="en-US" altLang="ko-KR" sz="4000" b="1" dirty="0" smtClean="0">
                <a:solidFill>
                  <a:schemeClr val="accent4">
                    <a:lumMod val="40000"/>
                    <a:lumOff val="60000"/>
                  </a:schemeClr>
                </a:solidFill>
              </a:rPr>
              <a:t>They are difficult to track</a:t>
            </a:r>
          </a:p>
          <a:p>
            <a:pPr marL="571500" indent="-571500">
              <a:buFont typeface="Arial" panose="020B0604020202020204" pitchFamily="34" charset="0"/>
              <a:buChar char="•"/>
            </a:pPr>
            <a:r>
              <a:rPr lang="en-US" altLang="ko-KR" sz="4000" dirty="0" smtClean="0">
                <a:solidFill>
                  <a:schemeClr val="accent1">
                    <a:lumMod val="20000"/>
                    <a:lumOff val="80000"/>
                  </a:schemeClr>
                </a:solidFill>
              </a:rPr>
              <a:t>Hard to see individuals with a plane</a:t>
            </a:r>
          </a:p>
          <a:p>
            <a:pPr marL="571500" indent="-571500">
              <a:buFont typeface="Arial" panose="020B0604020202020204" pitchFamily="34" charset="0"/>
              <a:buChar char="•"/>
            </a:pPr>
            <a:r>
              <a:rPr lang="en-US" altLang="ko-KR" sz="4000" dirty="0" smtClean="0">
                <a:solidFill>
                  <a:schemeClr val="accent1">
                    <a:lumMod val="20000"/>
                    <a:lumOff val="80000"/>
                  </a:schemeClr>
                </a:solidFill>
              </a:rPr>
              <a:t>Tracking chips cause death</a:t>
            </a:r>
          </a:p>
          <a:p>
            <a:pPr marL="571500" indent="-571500">
              <a:buFont typeface="Arial" panose="020B0604020202020204" pitchFamily="34" charset="0"/>
              <a:buChar char="•"/>
            </a:pPr>
            <a:r>
              <a:rPr lang="en-US" altLang="ko-KR" sz="4000" dirty="0" smtClean="0">
                <a:solidFill>
                  <a:schemeClr val="accent1">
                    <a:lumMod val="20000"/>
                    <a:lumOff val="80000"/>
                  </a:schemeClr>
                </a:solidFill>
              </a:rPr>
              <a:t>Far from humans.</a:t>
            </a:r>
            <a:endParaRPr lang="ko-KR" altLang="en-US" sz="4000" dirty="0">
              <a:solidFill>
                <a:schemeClr val="accent1">
                  <a:lumMod val="20000"/>
                  <a:lumOff val="80000"/>
                </a:schemeClr>
              </a:solidFill>
            </a:endParaRPr>
          </a:p>
        </p:txBody>
      </p:sp>
    </p:spTree>
    <p:extLst>
      <p:ext uri="{BB962C8B-B14F-4D97-AF65-F5344CB8AC3E}">
        <p14:creationId xmlns:p14="http://schemas.microsoft.com/office/powerpoint/2010/main" val="228491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adelie penguins"/>
          <p:cNvPicPr>
            <a:picLocks noChangeAspect="1" noChangeArrowheads="1"/>
          </p:cNvPicPr>
          <p:nvPr/>
        </p:nvPicPr>
        <p:blipFill rotWithShape="1">
          <a:blip r:embed="rId2">
            <a:extLst>
              <a:ext uri="{28A0092B-C50C-407E-A947-70E740481C1C}">
                <a14:useLocalDpi xmlns:a14="http://schemas.microsoft.com/office/drawing/2010/main" val="0"/>
              </a:ext>
            </a:extLst>
          </a:blip>
          <a:srcRect t="9184" b="449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43492" y="1618489"/>
            <a:ext cx="5702202" cy="707886"/>
          </a:xfrm>
          <a:prstGeom prst="rect">
            <a:avLst/>
          </a:prstGeom>
          <a:solidFill>
            <a:schemeClr val="bg1">
              <a:alpha val="72000"/>
            </a:schemeClr>
          </a:solidFill>
        </p:spPr>
        <p:txBody>
          <a:bodyPr wrap="none" rtlCol="0">
            <a:spAutoFit/>
          </a:bodyPr>
          <a:lstStyle/>
          <a:p>
            <a:r>
              <a:rPr lang="en-US" altLang="ko-KR" sz="4000" b="1" dirty="0" smtClean="0">
                <a:solidFill>
                  <a:schemeClr val="accent4">
                    <a:lumMod val="40000"/>
                    <a:lumOff val="60000"/>
                  </a:schemeClr>
                </a:solidFill>
              </a:rPr>
              <a:t>How can you track them? </a:t>
            </a:r>
          </a:p>
        </p:txBody>
      </p:sp>
    </p:spTree>
    <p:extLst>
      <p:ext uri="{BB962C8B-B14F-4D97-AF65-F5344CB8AC3E}">
        <p14:creationId xmlns:p14="http://schemas.microsoft.com/office/powerpoint/2010/main" val="176789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 result for adelie pengu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
            <a:ext cx="12192000" cy="714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49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Image result for satelite penguin poop"/>
          <p:cNvPicPr>
            <a:picLocks noChangeAspect="1" noChangeArrowheads="1"/>
          </p:cNvPicPr>
          <p:nvPr/>
        </p:nvPicPr>
        <p:blipFill rotWithShape="1">
          <a:blip r:embed="rId2">
            <a:extLst>
              <a:ext uri="{28A0092B-C50C-407E-A947-70E740481C1C}">
                <a14:useLocalDpi xmlns:a14="http://schemas.microsoft.com/office/drawing/2010/main" val="0"/>
              </a:ext>
            </a:extLst>
          </a:blip>
          <a:srcRect t="10367" b="10367"/>
          <a:stretch/>
        </p:blipFill>
        <p:spPr bwMode="auto">
          <a:xfrm>
            <a:off x="-36368" y="0"/>
            <a:ext cx="12228368" cy="68784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1246" y="4018950"/>
            <a:ext cx="6513130" cy="1938992"/>
          </a:xfrm>
          <a:prstGeom prst="rect">
            <a:avLst/>
          </a:prstGeom>
          <a:solidFill>
            <a:schemeClr val="bg1">
              <a:alpha val="72000"/>
            </a:schemeClr>
          </a:solidFill>
        </p:spPr>
        <p:txBody>
          <a:bodyPr wrap="none" rtlCol="0">
            <a:spAutoFit/>
          </a:bodyPr>
          <a:lstStyle/>
          <a:p>
            <a:r>
              <a:rPr lang="en-US" altLang="ko-KR" sz="4000" b="1" dirty="0" smtClean="0">
                <a:solidFill>
                  <a:schemeClr val="accent4">
                    <a:lumMod val="40000"/>
                    <a:lumOff val="60000"/>
                  </a:schemeClr>
                </a:solidFill>
              </a:rPr>
              <a:t>Poop</a:t>
            </a:r>
          </a:p>
          <a:p>
            <a:pPr marL="571500" indent="-571500">
              <a:buFont typeface="Arial" panose="020B0604020202020204" pitchFamily="34" charset="0"/>
              <a:buChar char="•"/>
            </a:pPr>
            <a:r>
              <a:rPr lang="en-US" altLang="ko-KR" sz="4000" dirty="0" smtClean="0">
                <a:solidFill>
                  <a:schemeClr val="accent1">
                    <a:lumMod val="20000"/>
                    <a:lumOff val="80000"/>
                  </a:schemeClr>
                </a:solidFill>
              </a:rPr>
              <a:t>Look for brown spots on ice</a:t>
            </a:r>
          </a:p>
          <a:p>
            <a:pPr marL="571500" indent="-571500">
              <a:buFont typeface="Arial" panose="020B0604020202020204" pitchFamily="34" charset="0"/>
              <a:buChar char="•"/>
            </a:pPr>
            <a:r>
              <a:rPr lang="en-US" altLang="ko-KR" sz="4000" dirty="0" smtClean="0">
                <a:solidFill>
                  <a:schemeClr val="accent1">
                    <a:lumMod val="20000"/>
                    <a:lumOff val="80000"/>
                  </a:schemeClr>
                </a:solidFill>
              </a:rPr>
              <a:t>View from space </a:t>
            </a:r>
            <a:endParaRPr lang="ko-KR" altLang="en-US" sz="4000" dirty="0">
              <a:solidFill>
                <a:schemeClr val="accent1">
                  <a:lumMod val="20000"/>
                  <a:lumOff val="80000"/>
                </a:schemeClr>
              </a:solidFill>
            </a:endParaRPr>
          </a:p>
        </p:txBody>
      </p:sp>
    </p:spTree>
    <p:extLst>
      <p:ext uri="{BB962C8B-B14F-4D97-AF65-F5344CB8AC3E}">
        <p14:creationId xmlns:p14="http://schemas.microsoft.com/office/powerpoint/2010/main" val="24305956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16100" y="1618486"/>
            <a:ext cx="8559806" cy="3631763"/>
          </a:xfrm>
          <a:prstGeom prst="rect">
            <a:avLst/>
          </a:prstGeom>
          <a:solidFill>
            <a:schemeClr val="bg1">
              <a:alpha val="27000"/>
            </a:schemeClr>
          </a:solidFill>
          <a:effectLst>
            <a:glow rad="406400">
              <a:schemeClr val="bg1">
                <a:alpha val="78000"/>
              </a:schemeClr>
            </a:glow>
          </a:effectLst>
        </p:spPr>
        <p:txBody>
          <a:bodyPr wrap="square" rtlCol="0" anchor="ctr">
            <a:spAutoFit/>
          </a:bodyPr>
          <a:lstStyle/>
          <a:p>
            <a:pPr algn="ctr"/>
            <a:r>
              <a:rPr lang="en-US" altLang="ko-KR" sz="11500" dirty="0" smtClean="0">
                <a:ln>
                  <a:solidFill>
                    <a:schemeClr val="tx1"/>
                  </a:solidFill>
                </a:ln>
                <a:solidFill>
                  <a:schemeClr val="accent4">
                    <a:lumMod val="60000"/>
                    <a:lumOff val="40000"/>
                  </a:schemeClr>
                </a:solidFill>
                <a:effectLst>
                  <a:outerShdw blurRad="38100" dist="38100" dir="2700000" algn="tl">
                    <a:srgbClr val="000000">
                      <a:alpha val="43137"/>
                    </a:srgbClr>
                  </a:outerShdw>
                </a:effectLst>
                <a:latin typeface="양재백두체B" panose="02020603020101020101" pitchFamily="18" charset="-127"/>
                <a:ea typeface="양재백두체B" panose="02020603020101020101" pitchFamily="18" charset="-127"/>
              </a:rPr>
              <a:t>Waiting in Line</a:t>
            </a:r>
            <a:endParaRPr lang="ko-KR" altLang="en-US" sz="11500" dirty="0">
              <a:ln>
                <a:solidFill>
                  <a:schemeClr val="tx1"/>
                </a:solidFill>
              </a:ln>
              <a:solidFill>
                <a:schemeClr val="accent4">
                  <a:lumMod val="60000"/>
                  <a:lumOff val="40000"/>
                </a:schemeClr>
              </a:solidFill>
              <a:effectLst>
                <a:outerShdw blurRad="38100" dist="38100" dir="2700000" algn="tl">
                  <a:srgbClr val="000000">
                    <a:alpha val="43137"/>
                  </a:srgbClr>
                </a:outerShdw>
              </a:effectLst>
              <a:latin typeface="양재백두체B" panose="02020603020101020101" pitchFamily="18" charset="-127"/>
              <a:ea typeface="양재백두체B" panose="02020603020101020101" pitchFamily="18" charset="-127"/>
            </a:endParaRPr>
          </a:p>
        </p:txBody>
      </p:sp>
    </p:spTree>
    <p:extLst>
      <p:ext uri="{BB962C8B-B14F-4D97-AF65-F5344CB8AC3E}">
        <p14:creationId xmlns:p14="http://schemas.microsoft.com/office/powerpoint/2010/main" val="175145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houston airport baggage cla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99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1246" y="4018950"/>
            <a:ext cx="11180048" cy="1938992"/>
          </a:xfrm>
          <a:prstGeom prst="rect">
            <a:avLst/>
          </a:prstGeom>
          <a:solidFill>
            <a:schemeClr val="bg1">
              <a:alpha val="72000"/>
            </a:schemeClr>
          </a:solidFill>
        </p:spPr>
        <p:txBody>
          <a:bodyPr wrap="none" rtlCol="0">
            <a:spAutoFit/>
          </a:bodyPr>
          <a:lstStyle/>
          <a:p>
            <a:r>
              <a:rPr lang="en-US" altLang="ko-KR" sz="4000" b="1" dirty="0" smtClean="0">
                <a:solidFill>
                  <a:schemeClr val="accent4">
                    <a:lumMod val="40000"/>
                    <a:lumOff val="60000"/>
                  </a:schemeClr>
                </a:solidFill>
              </a:rPr>
              <a:t>Huston Airport </a:t>
            </a:r>
          </a:p>
          <a:p>
            <a:pPr marL="571500" indent="-571500">
              <a:buFont typeface="Arial" panose="020B0604020202020204" pitchFamily="34" charset="0"/>
              <a:buChar char="•"/>
            </a:pPr>
            <a:r>
              <a:rPr lang="en-US" altLang="ko-KR" sz="4000" dirty="0" smtClean="0">
                <a:solidFill>
                  <a:schemeClr val="accent1">
                    <a:lumMod val="20000"/>
                    <a:lumOff val="80000"/>
                  </a:schemeClr>
                </a:solidFill>
              </a:rPr>
              <a:t>1990s</a:t>
            </a:r>
          </a:p>
          <a:p>
            <a:pPr marL="571500" indent="-571500">
              <a:buFont typeface="Arial" panose="020B0604020202020204" pitchFamily="34" charset="0"/>
              <a:buChar char="•"/>
            </a:pPr>
            <a:r>
              <a:rPr lang="en-US" altLang="ko-KR" sz="4000" dirty="0" smtClean="0">
                <a:solidFill>
                  <a:schemeClr val="accent1">
                    <a:lumMod val="20000"/>
                    <a:lumOff val="80000"/>
                  </a:schemeClr>
                </a:solidFill>
              </a:rPr>
              <a:t>Customers complained about waiting for baggage </a:t>
            </a:r>
            <a:endParaRPr lang="ko-KR" altLang="en-US" sz="4000" dirty="0">
              <a:solidFill>
                <a:schemeClr val="accent1">
                  <a:lumMod val="20000"/>
                  <a:lumOff val="80000"/>
                </a:schemeClr>
              </a:solidFill>
            </a:endParaRPr>
          </a:p>
        </p:txBody>
      </p:sp>
    </p:spTree>
    <p:extLst>
      <p:ext uri="{BB962C8B-B14F-4D97-AF65-F5344CB8AC3E}">
        <p14:creationId xmlns:p14="http://schemas.microsoft.com/office/powerpoint/2010/main" val="207516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houston airport baggage cla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1246" y="4018950"/>
            <a:ext cx="10608353" cy="2554545"/>
          </a:xfrm>
          <a:prstGeom prst="rect">
            <a:avLst/>
          </a:prstGeom>
          <a:solidFill>
            <a:schemeClr val="bg1">
              <a:alpha val="72000"/>
            </a:schemeClr>
          </a:solidFill>
        </p:spPr>
        <p:txBody>
          <a:bodyPr wrap="none" rtlCol="0">
            <a:spAutoFit/>
          </a:bodyPr>
          <a:lstStyle/>
          <a:p>
            <a:r>
              <a:rPr lang="en-US" altLang="ko-KR" sz="4000" b="1" dirty="0" smtClean="0">
                <a:solidFill>
                  <a:schemeClr val="accent4">
                    <a:lumMod val="40000"/>
                    <a:lumOff val="60000"/>
                  </a:schemeClr>
                </a:solidFill>
              </a:rPr>
              <a:t>Huston Airport </a:t>
            </a:r>
          </a:p>
          <a:p>
            <a:pPr marL="571500" indent="-571500">
              <a:buFont typeface="Arial" panose="020B0604020202020204" pitchFamily="34" charset="0"/>
              <a:buChar char="•"/>
            </a:pPr>
            <a:r>
              <a:rPr lang="en-US" altLang="ko-KR" sz="4000" dirty="0" smtClean="0">
                <a:solidFill>
                  <a:schemeClr val="accent1">
                    <a:lumMod val="20000"/>
                    <a:lumOff val="80000"/>
                  </a:schemeClr>
                </a:solidFill>
              </a:rPr>
              <a:t>They tried hiring extra staff.</a:t>
            </a:r>
          </a:p>
          <a:p>
            <a:pPr marL="571500" indent="-571500">
              <a:buFont typeface="Arial" panose="020B0604020202020204" pitchFamily="34" charset="0"/>
              <a:buChar char="•"/>
            </a:pPr>
            <a:r>
              <a:rPr lang="en-US" altLang="ko-KR" sz="4000" dirty="0" smtClean="0">
                <a:solidFill>
                  <a:schemeClr val="accent1">
                    <a:lumMod val="20000"/>
                    <a:lumOff val="80000"/>
                  </a:schemeClr>
                </a:solidFill>
              </a:rPr>
              <a:t>They were within industry standard (8 minutes)</a:t>
            </a:r>
          </a:p>
          <a:p>
            <a:pPr marL="571500" indent="-571500">
              <a:buFont typeface="Arial" panose="020B0604020202020204" pitchFamily="34" charset="0"/>
              <a:buChar char="•"/>
            </a:pPr>
            <a:r>
              <a:rPr lang="en-US" altLang="ko-KR" sz="4000" dirty="0" smtClean="0">
                <a:solidFill>
                  <a:schemeClr val="accent1">
                    <a:lumMod val="20000"/>
                    <a:lumOff val="80000"/>
                  </a:schemeClr>
                </a:solidFill>
              </a:rPr>
              <a:t>People continued to complain. </a:t>
            </a:r>
            <a:endParaRPr lang="ko-KR" altLang="en-US" sz="4000" dirty="0">
              <a:solidFill>
                <a:schemeClr val="accent1">
                  <a:lumMod val="20000"/>
                  <a:lumOff val="80000"/>
                </a:schemeClr>
              </a:solidFill>
            </a:endParaRPr>
          </a:p>
        </p:txBody>
      </p:sp>
    </p:spTree>
    <p:extLst>
      <p:ext uri="{BB962C8B-B14F-4D97-AF65-F5344CB8AC3E}">
        <p14:creationId xmlns:p14="http://schemas.microsoft.com/office/powerpoint/2010/main" val="372964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hurricanes goal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623271" y="3610863"/>
            <a:ext cx="3297698" cy="1323439"/>
          </a:xfrm>
          <a:prstGeom prst="rect">
            <a:avLst/>
          </a:prstGeom>
          <a:solidFill>
            <a:schemeClr val="bg1">
              <a:alpha val="44000"/>
            </a:schemeClr>
          </a:solidFill>
        </p:spPr>
        <p:txBody>
          <a:bodyPr wrap="none" rtlCol="0">
            <a:spAutoFit/>
          </a:bodyPr>
          <a:lstStyle/>
          <a:p>
            <a:pPr algn="ctr"/>
            <a:r>
              <a:rPr lang="en-US" altLang="ko-KR" sz="4000" dirty="0" smtClean="0"/>
              <a:t>Goalie</a:t>
            </a:r>
          </a:p>
          <a:p>
            <a:pPr algn="ctr"/>
            <a:r>
              <a:rPr lang="en-US" altLang="ko-KR" sz="4000" dirty="0" smtClean="0"/>
              <a:t>Back-up Goalie</a:t>
            </a:r>
            <a:endParaRPr lang="ko-KR" altLang="en-US" sz="4000" dirty="0"/>
          </a:p>
        </p:txBody>
      </p:sp>
    </p:spTree>
    <p:extLst>
      <p:ext uri="{BB962C8B-B14F-4D97-AF65-F5344CB8AC3E}">
        <p14:creationId xmlns:p14="http://schemas.microsoft.com/office/powerpoint/2010/main" val="163830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houston airport baggage clai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68588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1246" y="4018950"/>
            <a:ext cx="9584419" cy="1938992"/>
          </a:xfrm>
          <a:prstGeom prst="rect">
            <a:avLst/>
          </a:prstGeom>
          <a:solidFill>
            <a:schemeClr val="bg1">
              <a:alpha val="72000"/>
            </a:schemeClr>
          </a:solidFill>
        </p:spPr>
        <p:txBody>
          <a:bodyPr wrap="none" rtlCol="0">
            <a:spAutoFit/>
          </a:bodyPr>
          <a:lstStyle/>
          <a:p>
            <a:r>
              <a:rPr lang="en-US" altLang="ko-KR" sz="4000" b="1" dirty="0" smtClean="0">
                <a:solidFill>
                  <a:schemeClr val="accent4">
                    <a:lumMod val="40000"/>
                    <a:lumOff val="60000"/>
                  </a:schemeClr>
                </a:solidFill>
              </a:rPr>
              <a:t>Huston Airport </a:t>
            </a:r>
          </a:p>
          <a:p>
            <a:pPr marL="571500" indent="-571500">
              <a:buFont typeface="Arial" panose="020B0604020202020204" pitchFamily="34" charset="0"/>
              <a:buChar char="•"/>
            </a:pPr>
            <a:r>
              <a:rPr lang="en-US" altLang="ko-KR" sz="4000" dirty="0" smtClean="0">
                <a:solidFill>
                  <a:schemeClr val="accent1">
                    <a:lumMod val="20000"/>
                    <a:lumOff val="80000"/>
                  </a:schemeClr>
                </a:solidFill>
              </a:rPr>
              <a:t>Your task is to find a solution so customers</a:t>
            </a:r>
            <a:br>
              <a:rPr lang="en-US" altLang="ko-KR" sz="4000" dirty="0" smtClean="0">
                <a:solidFill>
                  <a:schemeClr val="accent1">
                    <a:lumMod val="20000"/>
                    <a:lumOff val="80000"/>
                  </a:schemeClr>
                </a:solidFill>
              </a:rPr>
            </a:br>
            <a:r>
              <a:rPr lang="en-US" altLang="ko-KR" sz="4000" dirty="0" smtClean="0">
                <a:solidFill>
                  <a:schemeClr val="accent1">
                    <a:lumMod val="20000"/>
                    <a:lumOff val="80000"/>
                  </a:schemeClr>
                </a:solidFill>
              </a:rPr>
              <a:t>stop complaining.  </a:t>
            </a:r>
            <a:endParaRPr lang="ko-KR" altLang="en-US" sz="4000" dirty="0">
              <a:solidFill>
                <a:schemeClr val="accent1">
                  <a:lumMod val="20000"/>
                  <a:lumOff val="80000"/>
                </a:schemeClr>
              </a:solidFill>
            </a:endParaRPr>
          </a:p>
        </p:txBody>
      </p:sp>
    </p:spTree>
    <p:extLst>
      <p:ext uri="{BB962C8B-B14F-4D97-AF65-F5344CB8AC3E}">
        <p14:creationId xmlns:p14="http://schemas.microsoft.com/office/powerpoint/2010/main" val="10728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result for houston airport"/>
          <p:cNvPicPr>
            <a:picLocks noChangeAspect="1" noChangeArrowheads="1"/>
          </p:cNvPicPr>
          <p:nvPr/>
        </p:nvPicPr>
        <p:blipFill rotWithShape="1">
          <a:blip r:embed="rId2">
            <a:extLst>
              <a:ext uri="{28A0092B-C50C-407E-A947-70E740481C1C}">
                <a14:useLocalDpi xmlns:a14="http://schemas.microsoft.com/office/drawing/2010/main" val="0"/>
              </a:ext>
            </a:extLst>
          </a:blip>
          <a:srcRect l="166" t="7786" r="-166" b="7786"/>
          <a:stretch/>
        </p:blipFill>
        <p:spPr bwMode="auto">
          <a:xfrm>
            <a:off x="0" y="-50006"/>
            <a:ext cx="12280900" cy="6908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87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houston airport baggage claim"/>
          <p:cNvPicPr>
            <a:picLocks noChangeAspect="1" noChangeArrowheads="1"/>
          </p:cNvPicPr>
          <p:nvPr/>
        </p:nvPicPr>
        <p:blipFill rotWithShape="1">
          <a:blip r:embed="rId2">
            <a:extLst>
              <a:ext uri="{28A0092B-C50C-407E-A947-70E740481C1C}">
                <a14:useLocalDpi xmlns:a14="http://schemas.microsoft.com/office/drawing/2010/main" val="0"/>
              </a:ext>
            </a:extLst>
          </a:blip>
          <a:srcRect t="15492" b="22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1246" y="4018950"/>
            <a:ext cx="9569736" cy="1938992"/>
          </a:xfrm>
          <a:prstGeom prst="rect">
            <a:avLst/>
          </a:prstGeom>
          <a:solidFill>
            <a:schemeClr val="bg1">
              <a:alpha val="72000"/>
            </a:schemeClr>
          </a:solidFill>
        </p:spPr>
        <p:txBody>
          <a:bodyPr wrap="none" rtlCol="0">
            <a:spAutoFit/>
          </a:bodyPr>
          <a:lstStyle/>
          <a:p>
            <a:r>
              <a:rPr lang="en-US" altLang="ko-KR" sz="4000" b="1" dirty="0" smtClean="0">
                <a:solidFill>
                  <a:schemeClr val="accent4">
                    <a:lumMod val="40000"/>
                    <a:lumOff val="60000"/>
                  </a:schemeClr>
                </a:solidFill>
              </a:rPr>
              <a:t>Solution</a:t>
            </a:r>
          </a:p>
          <a:p>
            <a:pPr marL="571500" indent="-571500">
              <a:buFont typeface="Arial" panose="020B0604020202020204" pitchFamily="34" charset="0"/>
              <a:buChar char="•"/>
            </a:pPr>
            <a:r>
              <a:rPr lang="en-US" altLang="ko-KR" sz="4000" dirty="0" smtClean="0">
                <a:solidFill>
                  <a:schemeClr val="accent1">
                    <a:lumMod val="20000"/>
                    <a:lumOff val="80000"/>
                  </a:schemeClr>
                </a:solidFill>
              </a:rPr>
              <a:t>Move baggage claim (6x) farther away</a:t>
            </a:r>
          </a:p>
          <a:p>
            <a:pPr marL="571500" indent="-571500">
              <a:buFont typeface="Arial" panose="020B0604020202020204" pitchFamily="34" charset="0"/>
              <a:buChar char="•"/>
            </a:pPr>
            <a:r>
              <a:rPr lang="en-US" altLang="ko-KR" sz="4000" dirty="0" smtClean="0">
                <a:solidFill>
                  <a:schemeClr val="accent1">
                    <a:lumMod val="20000"/>
                    <a:lumOff val="80000"/>
                  </a:schemeClr>
                </a:solidFill>
              </a:rPr>
              <a:t>Customers walked longer, but waited less. </a:t>
            </a:r>
            <a:endParaRPr lang="ko-KR" altLang="en-US" sz="4000" dirty="0">
              <a:solidFill>
                <a:schemeClr val="accent1">
                  <a:lumMod val="20000"/>
                  <a:lumOff val="80000"/>
                </a:schemeClr>
              </a:solidFill>
            </a:endParaRPr>
          </a:p>
        </p:txBody>
      </p:sp>
    </p:spTree>
    <p:extLst>
      <p:ext uri="{BB962C8B-B14F-4D97-AF65-F5344CB8AC3E}">
        <p14:creationId xmlns:p14="http://schemas.microsoft.com/office/powerpoint/2010/main" val="37687671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7937" y="1910875"/>
            <a:ext cx="10716132" cy="3046988"/>
          </a:xfrm>
          <a:prstGeom prst="rect">
            <a:avLst/>
          </a:prstGeom>
          <a:solidFill>
            <a:schemeClr val="bg1">
              <a:alpha val="27000"/>
            </a:schemeClr>
          </a:solidFill>
          <a:effectLst>
            <a:glow rad="406400">
              <a:schemeClr val="bg1">
                <a:alpha val="78000"/>
              </a:schemeClr>
            </a:glow>
          </a:effectLst>
        </p:spPr>
        <p:txBody>
          <a:bodyPr wrap="square" rtlCol="0" anchor="ctr">
            <a:spAutoFit/>
          </a:bodyPr>
          <a:lstStyle/>
          <a:p>
            <a:pPr algn="ctr"/>
            <a:r>
              <a:rPr lang="en-US" altLang="ko-KR" sz="9600" dirty="0" smtClean="0">
                <a:ln>
                  <a:solidFill>
                    <a:schemeClr val="tx1"/>
                  </a:solidFill>
                </a:ln>
                <a:solidFill>
                  <a:schemeClr val="accent4">
                    <a:lumMod val="60000"/>
                    <a:lumOff val="40000"/>
                  </a:schemeClr>
                </a:solidFill>
                <a:effectLst>
                  <a:outerShdw blurRad="38100" dist="38100" dir="2700000" algn="tl">
                    <a:srgbClr val="000000">
                      <a:alpha val="43137"/>
                    </a:srgbClr>
                  </a:outerShdw>
                </a:effectLst>
                <a:latin typeface="양재백두체B" panose="02020603020101020101" pitchFamily="18" charset="-127"/>
                <a:ea typeface="양재백두체B" panose="02020603020101020101" pitchFamily="18" charset="-127"/>
              </a:rPr>
              <a:t>Trapped</a:t>
            </a:r>
            <a:r>
              <a:rPr lang="ko-KR" altLang="en-US" sz="9600" dirty="0" smtClean="0">
                <a:ln>
                  <a:solidFill>
                    <a:schemeClr val="tx1"/>
                  </a:solidFill>
                </a:ln>
                <a:solidFill>
                  <a:schemeClr val="accent4">
                    <a:lumMod val="60000"/>
                    <a:lumOff val="40000"/>
                  </a:schemeClr>
                </a:solidFill>
                <a:effectLst>
                  <a:outerShdw blurRad="38100" dist="38100" dir="2700000" algn="tl">
                    <a:srgbClr val="000000">
                      <a:alpha val="43137"/>
                    </a:srgbClr>
                  </a:outerShdw>
                </a:effectLst>
                <a:latin typeface="양재백두체B" panose="02020603020101020101" pitchFamily="18" charset="-127"/>
                <a:ea typeface="양재백두체B" panose="02020603020101020101" pitchFamily="18" charset="-127"/>
              </a:rPr>
              <a:t> </a:t>
            </a:r>
            <a:r>
              <a:rPr lang="en-US" altLang="ko-KR" sz="9600" dirty="0" smtClean="0">
                <a:ln>
                  <a:solidFill>
                    <a:schemeClr val="tx1"/>
                  </a:solidFill>
                </a:ln>
                <a:solidFill>
                  <a:schemeClr val="accent4">
                    <a:lumMod val="60000"/>
                    <a:lumOff val="40000"/>
                  </a:schemeClr>
                </a:solidFill>
                <a:effectLst>
                  <a:outerShdw blurRad="38100" dist="38100" dir="2700000" algn="tl">
                    <a:srgbClr val="000000">
                      <a:alpha val="43137"/>
                    </a:srgbClr>
                  </a:outerShdw>
                </a:effectLst>
                <a:latin typeface="양재백두체B" panose="02020603020101020101" pitchFamily="18" charset="-127"/>
                <a:ea typeface="양재백두체B" panose="02020603020101020101" pitchFamily="18" charset="-127"/>
              </a:rPr>
              <a:t>Americans</a:t>
            </a:r>
            <a:endParaRPr lang="ko-KR" altLang="en-US" sz="9600" dirty="0">
              <a:ln>
                <a:solidFill>
                  <a:schemeClr val="tx1"/>
                </a:solidFill>
              </a:ln>
              <a:solidFill>
                <a:schemeClr val="accent4">
                  <a:lumMod val="60000"/>
                  <a:lumOff val="40000"/>
                </a:schemeClr>
              </a:solidFill>
              <a:effectLst>
                <a:outerShdw blurRad="38100" dist="38100" dir="2700000" algn="tl">
                  <a:srgbClr val="000000">
                    <a:alpha val="43137"/>
                  </a:srgbClr>
                </a:outerShdw>
              </a:effectLst>
              <a:latin typeface="양재백두체B" panose="02020603020101020101" pitchFamily="18" charset="-127"/>
              <a:ea typeface="양재백두체B" panose="02020603020101020101" pitchFamily="18" charset="-127"/>
            </a:endParaRPr>
          </a:p>
        </p:txBody>
      </p:sp>
    </p:spTree>
    <p:extLst>
      <p:ext uri="{BB962C8B-B14F-4D97-AF65-F5344CB8AC3E}">
        <p14:creationId xmlns:p14="http://schemas.microsoft.com/office/powerpoint/2010/main" val="395617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4219" r="4219"/>
          <a:stretch/>
        </p:blipFill>
        <p:spPr>
          <a:xfrm>
            <a:off x="0" y="0"/>
            <a:ext cx="12192000" cy="6858000"/>
          </a:xfrm>
          <a:prstGeom prst="rect">
            <a:avLst/>
          </a:prstGeom>
        </p:spPr>
      </p:pic>
      <p:sp>
        <p:nvSpPr>
          <p:cNvPr id="2" name="TextBox 1"/>
          <p:cNvSpPr txBox="1"/>
          <p:nvPr/>
        </p:nvSpPr>
        <p:spPr>
          <a:xfrm>
            <a:off x="367489" y="4058712"/>
            <a:ext cx="11457021" cy="2554545"/>
          </a:xfrm>
          <a:prstGeom prst="rect">
            <a:avLst/>
          </a:prstGeom>
          <a:solidFill>
            <a:schemeClr val="bg1">
              <a:alpha val="72000"/>
            </a:schemeClr>
          </a:solidFill>
        </p:spPr>
        <p:txBody>
          <a:bodyPr wrap="square" rtlCol="0">
            <a:spAutoFit/>
          </a:bodyPr>
          <a:lstStyle/>
          <a:p>
            <a:r>
              <a:rPr lang="en-US" altLang="ko-KR" sz="4000" b="1" dirty="0" smtClean="0">
                <a:solidFill>
                  <a:schemeClr val="accent4">
                    <a:lumMod val="40000"/>
                    <a:lumOff val="60000"/>
                  </a:schemeClr>
                </a:solidFill>
              </a:rPr>
              <a:t>Trapped Americans </a:t>
            </a:r>
          </a:p>
          <a:p>
            <a:pPr marL="571500" indent="-571500">
              <a:buFont typeface="Arial" panose="020B0604020202020204" pitchFamily="34" charset="0"/>
              <a:buChar char="•"/>
            </a:pPr>
            <a:r>
              <a:rPr lang="en-US" altLang="ko-KR" sz="4000" dirty="0" smtClean="0">
                <a:solidFill>
                  <a:schemeClr val="accent1">
                    <a:lumMod val="20000"/>
                    <a:lumOff val="80000"/>
                  </a:schemeClr>
                </a:solidFill>
              </a:rPr>
              <a:t>Due to the agreement between Britain and America, there is a small American town trapped in Canada.</a:t>
            </a:r>
          </a:p>
          <a:p>
            <a:pPr marL="571500" indent="-571500">
              <a:buFont typeface="Arial" panose="020B0604020202020204" pitchFamily="34" charset="0"/>
              <a:buChar char="•"/>
            </a:pPr>
            <a:r>
              <a:rPr lang="en-US" altLang="ko-KR" sz="4000" dirty="0" smtClean="0">
                <a:solidFill>
                  <a:schemeClr val="accent1">
                    <a:lumMod val="20000"/>
                    <a:lumOff val="80000"/>
                  </a:schemeClr>
                </a:solidFill>
              </a:rPr>
              <a:t>The town is too small for a high school. </a:t>
            </a:r>
            <a:endParaRPr lang="ko-KR" altLang="en-US" sz="4000" dirty="0">
              <a:solidFill>
                <a:schemeClr val="accent1">
                  <a:lumMod val="20000"/>
                  <a:lumOff val="80000"/>
                </a:schemeClr>
              </a:solidFill>
            </a:endParaRPr>
          </a:p>
        </p:txBody>
      </p:sp>
    </p:spTree>
    <p:extLst>
      <p:ext uri="{BB962C8B-B14F-4D97-AF65-F5344CB8AC3E}">
        <p14:creationId xmlns:p14="http://schemas.microsoft.com/office/powerpoint/2010/main" val="402439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ronavirus: Going to Point Roberts? | Delta Optimist"/>
          <p:cNvPicPr>
            <a:picLocks noChangeAspect="1" noChangeArrowheads="1"/>
          </p:cNvPicPr>
          <p:nvPr/>
        </p:nvPicPr>
        <p:blipFill rotWithShape="1">
          <a:blip r:embed="rId2">
            <a:extLst>
              <a:ext uri="{28A0092B-C50C-407E-A947-70E740481C1C}">
                <a14:useLocalDpi xmlns:a14="http://schemas.microsoft.com/office/drawing/2010/main" val="0"/>
              </a:ext>
            </a:extLst>
          </a:blip>
          <a:srcRect t="13462" b="869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25702" y="4730034"/>
            <a:ext cx="10751106" cy="1938992"/>
          </a:xfrm>
          <a:prstGeom prst="rect">
            <a:avLst/>
          </a:prstGeom>
          <a:solidFill>
            <a:schemeClr val="bg1">
              <a:alpha val="72000"/>
            </a:schemeClr>
          </a:solidFill>
        </p:spPr>
        <p:txBody>
          <a:bodyPr wrap="square" rtlCol="0">
            <a:spAutoFit/>
          </a:bodyPr>
          <a:lstStyle/>
          <a:p>
            <a:r>
              <a:rPr lang="en-US" altLang="ko-KR" sz="4000" b="1" dirty="0" smtClean="0">
                <a:solidFill>
                  <a:schemeClr val="accent4">
                    <a:lumMod val="40000"/>
                    <a:lumOff val="60000"/>
                  </a:schemeClr>
                </a:solidFill>
              </a:rPr>
              <a:t>Trapped Americans</a:t>
            </a:r>
          </a:p>
          <a:p>
            <a:pPr marL="571500" indent="-571500">
              <a:buFont typeface="Arial" panose="020B0604020202020204" pitchFamily="34" charset="0"/>
              <a:buChar char="•"/>
            </a:pPr>
            <a:r>
              <a:rPr lang="en-US" altLang="ko-KR" sz="4000" dirty="0" smtClean="0">
                <a:solidFill>
                  <a:schemeClr val="accent1">
                    <a:lumMod val="20000"/>
                    <a:lumOff val="80000"/>
                  </a:schemeClr>
                </a:solidFill>
              </a:rPr>
              <a:t>How do these high school students receive their education?</a:t>
            </a:r>
            <a:endParaRPr lang="ko-KR" altLang="en-US" sz="4000" dirty="0">
              <a:solidFill>
                <a:schemeClr val="accent1">
                  <a:lumMod val="20000"/>
                  <a:lumOff val="80000"/>
                </a:schemeClr>
              </a:solidFill>
            </a:endParaRPr>
          </a:p>
        </p:txBody>
      </p:sp>
    </p:spTree>
    <p:extLst>
      <p:ext uri="{BB962C8B-B14F-4D97-AF65-F5344CB8AC3E}">
        <p14:creationId xmlns:p14="http://schemas.microsoft.com/office/powerpoint/2010/main" val="275794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eet the U.S.-Canadian dual citizen who wants Canada to buy Poin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996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oint Roberts, Washington: A little slice of the U.S., only ..."/>
          <p:cNvPicPr>
            <a:picLocks noChangeAspect="1" noChangeArrowheads="1"/>
          </p:cNvPicPr>
          <p:nvPr/>
        </p:nvPicPr>
        <p:blipFill rotWithShape="1">
          <a:blip r:embed="rId2">
            <a:extLst>
              <a:ext uri="{28A0092B-C50C-407E-A947-70E740481C1C}">
                <a14:useLocalDpi xmlns:a14="http://schemas.microsoft.com/office/drawing/2010/main" val="0"/>
              </a:ext>
            </a:extLst>
          </a:blip>
          <a:srcRect t="13988" b="1101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2300" y="5190096"/>
            <a:ext cx="11535402" cy="1323439"/>
          </a:xfrm>
          <a:prstGeom prst="rect">
            <a:avLst/>
          </a:prstGeom>
          <a:solidFill>
            <a:schemeClr val="bg1">
              <a:alpha val="72000"/>
            </a:schemeClr>
          </a:solidFill>
        </p:spPr>
        <p:txBody>
          <a:bodyPr wrap="none" rtlCol="0">
            <a:spAutoFit/>
          </a:bodyPr>
          <a:lstStyle/>
          <a:p>
            <a:r>
              <a:rPr lang="en-US" altLang="ko-KR" sz="4000" b="1" dirty="0" smtClean="0">
                <a:solidFill>
                  <a:schemeClr val="accent4">
                    <a:lumMod val="40000"/>
                    <a:lumOff val="60000"/>
                  </a:schemeClr>
                </a:solidFill>
              </a:rPr>
              <a:t>Solution: </a:t>
            </a:r>
          </a:p>
          <a:p>
            <a:pPr marL="571500" indent="-571500">
              <a:buFont typeface="Arial" panose="020B0604020202020204" pitchFamily="34" charset="0"/>
              <a:buChar char="•"/>
            </a:pPr>
            <a:r>
              <a:rPr lang="en-US" altLang="ko-KR" sz="4000" dirty="0" smtClean="0">
                <a:solidFill>
                  <a:schemeClr val="accent1">
                    <a:lumMod val="20000"/>
                    <a:lumOff val="80000"/>
                  </a:schemeClr>
                </a:solidFill>
              </a:rPr>
              <a:t>Students have to cross the border 4 times every day</a:t>
            </a:r>
            <a:endParaRPr lang="ko-KR" altLang="en-US" sz="3200" dirty="0">
              <a:solidFill>
                <a:schemeClr val="accent1">
                  <a:lumMod val="20000"/>
                  <a:lumOff val="80000"/>
                </a:schemeClr>
              </a:solidFill>
            </a:endParaRPr>
          </a:p>
        </p:txBody>
      </p:sp>
    </p:spTree>
    <p:extLst>
      <p:ext uri="{BB962C8B-B14F-4D97-AF65-F5344CB8AC3E}">
        <p14:creationId xmlns:p14="http://schemas.microsoft.com/office/powerpoint/2010/main" val="222389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7937" y="2649539"/>
            <a:ext cx="10716132" cy="1569660"/>
          </a:xfrm>
          <a:prstGeom prst="rect">
            <a:avLst/>
          </a:prstGeom>
          <a:solidFill>
            <a:schemeClr val="bg1">
              <a:alpha val="27000"/>
            </a:schemeClr>
          </a:solidFill>
          <a:effectLst>
            <a:glow rad="406400">
              <a:schemeClr val="bg1">
                <a:alpha val="78000"/>
              </a:schemeClr>
            </a:glow>
          </a:effectLst>
        </p:spPr>
        <p:txBody>
          <a:bodyPr wrap="square" rtlCol="0" anchor="ctr">
            <a:spAutoFit/>
          </a:bodyPr>
          <a:lstStyle/>
          <a:p>
            <a:pPr algn="ctr"/>
            <a:r>
              <a:rPr lang="en-US" altLang="ko-KR" sz="9600" dirty="0" smtClean="0">
                <a:ln>
                  <a:solidFill>
                    <a:schemeClr val="tx1"/>
                  </a:solidFill>
                </a:ln>
                <a:solidFill>
                  <a:schemeClr val="accent4">
                    <a:lumMod val="60000"/>
                    <a:lumOff val="40000"/>
                  </a:schemeClr>
                </a:solidFill>
                <a:effectLst>
                  <a:outerShdw blurRad="38100" dist="38100" dir="2700000" algn="tl">
                    <a:srgbClr val="000000">
                      <a:alpha val="43137"/>
                    </a:srgbClr>
                  </a:outerShdw>
                </a:effectLst>
                <a:latin typeface="양재백두체B" panose="02020603020101020101" pitchFamily="18" charset="-127"/>
                <a:ea typeface="양재백두체B" panose="02020603020101020101" pitchFamily="18" charset="-127"/>
              </a:rPr>
              <a:t>LA Reservoir  </a:t>
            </a:r>
            <a:endParaRPr lang="ko-KR" altLang="en-US" sz="9600" dirty="0">
              <a:ln>
                <a:solidFill>
                  <a:schemeClr val="tx1"/>
                </a:solidFill>
              </a:ln>
              <a:solidFill>
                <a:schemeClr val="accent4">
                  <a:lumMod val="60000"/>
                  <a:lumOff val="40000"/>
                </a:schemeClr>
              </a:solidFill>
              <a:effectLst>
                <a:outerShdw blurRad="38100" dist="38100" dir="2700000" algn="tl">
                  <a:srgbClr val="000000">
                    <a:alpha val="43137"/>
                  </a:srgbClr>
                </a:outerShdw>
              </a:effectLst>
              <a:latin typeface="양재백두체B" panose="02020603020101020101" pitchFamily="18" charset="-127"/>
              <a:ea typeface="양재백두체B" panose="02020603020101020101" pitchFamily="18" charset="-127"/>
            </a:endParaRPr>
          </a:p>
        </p:txBody>
      </p:sp>
    </p:spTree>
    <p:extLst>
      <p:ext uri="{BB962C8B-B14F-4D97-AF65-F5344CB8AC3E}">
        <p14:creationId xmlns:p14="http://schemas.microsoft.com/office/powerpoint/2010/main" val="166462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oisoned water"/>
          <p:cNvPicPr>
            <a:picLocks noChangeAspect="1" noChangeArrowheads="1"/>
          </p:cNvPicPr>
          <p:nvPr/>
        </p:nvPicPr>
        <p:blipFill rotWithShape="1">
          <a:blip r:embed="rId2">
            <a:extLst>
              <a:ext uri="{28A0092B-C50C-407E-A947-70E740481C1C}">
                <a14:useLocalDpi xmlns:a14="http://schemas.microsoft.com/office/drawing/2010/main" val="0"/>
              </a:ext>
            </a:extLst>
          </a:blip>
          <a:srcRect l="2837" r="283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1790" y="3473826"/>
            <a:ext cx="11770210" cy="3170099"/>
          </a:xfrm>
          <a:prstGeom prst="rect">
            <a:avLst/>
          </a:prstGeom>
          <a:solidFill>
            <a:schemeClr val="bg1">
              <a:alpha val="72000"/>
            </a:schemeClr>
          </a:solidFill>
        </p:spPr>
        <p:txBody>
          <a:bodyPr wrap="none" rtlCol="0">
            <a:spAutoFit/>
          </a:bodyPr>
          <a:lstStyle/>
          <a:p>
            <a:r>
              <a:rPr lang="en-US" altLang="ko-KR" sz="4000" b="1" dirty="0" smtClean="0">
                <a:solidFill>
                  <a:schemeClr val="accent4">
                    <a:lumMod val="40000"/>
                    <a:lumOff val="60000"/>
                  </a:schemeClr>
                </a:solidFill>
              </a:rPr>
              <a:t>LA Reservoir </a:t>
            </a:r>
          </a:p>
          <a:p>
            <a:pPr marL="571500" indent="-571500">
              <a:buFont typeface="Arial" panose="020B0604020202020204" pitchFamily="34" charset="0"/>
              <a:buChar char="•"/>
            </a:pPr>
            <a:r>
              <a:rPr lang="en-US" altLang="ko-KR" sz="4000" dirty="0" smtClean="0">
                <a:solidFill>
                  <a:schemeClr val="accent1">
                    <a:lumMod val="20000"/>
                    <a:lumOff val="80000"/>
                  </a:schemeClr>
                </a:solidFill>
              </a:rPr>
              <a:t>Bromide is safe (natural in saltwater) but when it </a:t>
            </a:r>
            <a:br>
              <a:rPr lang="en-US" altLang="ko-KR" sz="4000" dirty="0" smtClean="0">
                <a:solidFill>
                  <a:schemeClr val="accent1">
                    <a:lumMod val="20000"/>
                    <a:lumOff val="80000"/>
                  </a:schemeClr>
                </a:solidFill>
              </a:rPr>
            </a:br>
            <a:r>
              <a:rPr lang="en-US" altLang="ko-KR" sz="4000" dirty="0" smtClean="0">
                <a:solidFill>
                  <a:schemeClr val="accent1">
                    <a:lumMod val="20000"/>
                    <a:lumOff val="80000"/>
                  </a:schemeClr>
                </a:solidFill>
              </a:rPr>
              <a:t>reacts with ozone, it becomes bromate (carcinogen)  </a:t>
            </a:r>
          </a:p>
          <a:p>
            <a:pPr marL="571500" indent="-571500">
              <a:buFont typeface="Arial" panose="020B0604020202020204" pitchFamily="34" charset="0"/>
              <a:buChar char="•"/>
            </a:pPr>
            <a:r>
              <a:rPr lang="en-US" altLang="ko-KR" sz="4000" dirty="0" smtClean="0">
                <a:solidFill>
                  <a:schemeClr val="accent1">
                    <a:lumMod val="20000"/>
                    <a:lumOff val="80000"/>
                  </a:schemeClr>
                </a:solidFill>
              </a:rPr>
              <a:t>The reservoir was the problem </a:t>
            </a:r>
          </a:p>
          <a:p>
            <a:pPr marL="571500" indent="-571500">
              <a:buFont typeface="Arial" panose="020B0604020202020204" pitchFamily="34" charset="0"/>
              <a:buChar char="•"/>
            </a:pPr>
            <a:r>
              <a:rPr lang="en-US" altLang="ko-KR" sz="4000" b="1" dirty="0" smtClean="0">
                <a:solidFill>
                  <a:schemeClr val="accent1">
                    <a:lumMod val="20000"/>
                    <a:lumOff val="80000"/>
                  </a:schemeClr>
                </a:solidFill>
              </a:rPr>
              <a:t>Bromide + Chlorine + Sunlight = Bromate </a:t>
            </a:r>
            <a:endParaRPr lang="ko-KR" altLang="en-US" sz="4000" b="1" dirty="0">
              <a:solidFill>
                <a:schemeClr val="accent1">
                  <a:lumMod val="20000"/>
                  <a:lumOff val="80000"/>
                </a:schemeClr>
              </a:solidFill>
            </a:endParaRPr>
          </a:p>
        </p:txBody>
      </p:sp>
    </p:spTree>
    <p:extLst>
      <p:ext uri="{BB962C8B-B14F-4D97-AF65-F5344CB8AC3E}">
        <p14:creationId xmlns:p14="http://schemas.microsoft.com/office/powerpoint/2010/main" val="2587601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hurricanes goalie"/>
          <p:cNvPicPr>
            <a:picLocks noChangeAspect="1" noChangeArrowheads="1"/>
          </p:cNvPicPr>
          <p:nvPr/>
        </p:nvPicPr>
        <p:blipFill rotWithShape="1">
          <a:blip r:embed="rId2">
            <a:extLst>
              <a:ext uri="{28A0092B-C50C-407E-A947-70E740481C1C}">
                <a14:useLocalDpi xmlns:a14="http://schemas.microsoft.com/office/drawing/2010/main" val="0"/>
              </a:ext>
            </a:extLst>
          </a:blip>
          <a:srcRect t="12575" b="945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4125" y="3750822"/>
            <a:ext cx="5616602" cy="707886"/>
          </a:xfrm>
          <a:prstGeom prst="rect">
            <a:avLst/>
          </a:prstGeom>
          <a:solidFill>
            <a:schemeClr val="bg1">
              <a:alpha val="60000"/>
            </a:schemeClr>
          </a:solidFill>
        </p:spPr>
        <p:txBody>
          <a:bodyPr wrap="none" rtlCol="0">
            <a:spAutoFit/>
          </a:bodyPr>
          <a:lstStyle/>
          <a:p>
            <a:r>
              <a:rPr lang="en-US" altLang="ko-KR" sz="4000" dirty="0" smtClean="0"/>
              <a:t>Both goalies were injured.</a:t>
            </a:r>
            <a:endParaRPr lang="ko-KR" altLang="en-US" sz="4000" dirty="0"/>
          </a:p>
        </p:txBody>
      </p:sp>
    </p:spTree>
    <p:extLst>
      <p:ext uri="{BB962C8B-B14F-4D97-AF65-F5344CB8AC3E}">
        <p14:creationId xmlns:p14="http://schemas.microsoft.com/office/powerpoint/2010/main" val="133799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la resevoi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376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67646" y="5174650"/>
            <a:ext cx="10389191" cy="1323439"/>
          </a:xfrm>
          <a:prstGeom prst="rect">
            <a:avLst/>
          </a:prstGeom>
          <a:solidFill>
            <a:schemeClr val="bg1">
              <a:alpha val="72000"/>
            </a:schemeClr>
          </a:solidFill>
        </p:spPr>
        <p:txBody>
          <a:bodyPr wrap="none" rtlCol="0">
            <a:spAutoFit/>
          </a:bodyPr>
          <a:lstStyle/>
          <a:p>
            <a:r>
              <a:rPr lang="en-US" altLang="ko-KR" sz="4000" b="1" dirty="0" smtClean="0">
                <a:solidFill>
                  <a:schemeClr val="accent4">
                    <a:lumMod val="40000"/>
                    <a:lumOff val="60000"/>
                  </a:schemeClr>
                </a:solidFill>
              </a:rPr>
              <a:t>LA Reservoir </a:t>
            </a:r>
          </a:p>
          <a:p>
            <a:pPr marL="571500" indent="-571500">
              <a:buFont typeface="Arial" panose="020B0604020202020204" pitchFamily="34" charset="0"/>
              <a:buChar char="•"/>
            </a:pPr>
            <a:r>
              <a:rPr lang="en-US" altLang="ko-KR" sz="4000" dirty="0" smtClean="0">
                <a:solidFill>
                  <a:schemeClr val="accent1">
                    <a:lumMod val="20000"/>
                    <a:lumOff val="80000"/>
                  </a:schemeClr>
                </a:solidFill>
              </a:rPr>
              <a:t>Your task is to block the sun over LA Reservoir </a:t>
            </a:r>
            <a:endParaRPr lang="ko-KR" altLang="en-US" sz="4000" dirty="0">
              <a:solidFill>
                <a:schemeClr val="accent1">
                  <a:lumMod val="20000"/>
                  <a:lumOff val="80000"/>
                </a:schemeClr>
              </a:solidFill>
            </a:endParaRPr>
          </a:p>
        </p:txBody>
      </p:sp>
    </p:spTree>
    <p:extLst>
      <p:ext uri="{BB962C8B-B14F-4D97-AF65-F5344CB8AC3E}">
        <p14:creationId xmlns:p14="http://schemas.microsoft.com/office/powerpoint/2010/main" val="143550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water"/>
          <p:cNvPicPr>
            <a:picLocks noChangeAspect="1" noChangeArrowheads="1"/>
          </p:cNvPicPr>
          <p:nvPr/>
        </p:nvPicPr>
        <p:blipFill rotWithShape="1">
          <a:blip r:embed="rId2">
            <a:extLst>
              <a:ext uri="{28A0092B-C50C-407E-A947-70E740481C1C}">
                <a14:useLocalDpi xmlns:a14="http://schemas.microsoft.com/office/drawing/2010/main" val="0"/>
              </a:ext>
            </a:extLst>
          </a:blip>
          <a:srcRect l="6222" r="622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6639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la resevoir"/>
          <p:cNvPicPr>
            <a:picLocks noChangeAspect="1" noChangeArrowheads="1"/>
          </p:cNvPicPr>
          <p:nvPr/>
        </p:nvPicPr>
        <p:blipFill rotWithShape="1">
          <a:blip r:embed="rId2">
            <a:extLst>
              <a:ext uri="{28A0092B-C50C-407E-A947-70E740481C1C}">
                <a14:useLocalDpi xmlns:a14="http://schemas.microsoft.com/office/drawing/2010/main" val="0"/>
              </a:ext>
            </a:extLst>
          </a:blip>
          <a:srcRect l="4269" r="42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8246" y="716950"/>
            <a:ext cx="9983246" cy="3046988"/>
          </a:xfrm>
          <a:prstGeom prst="rect">
            <a:avLst/>
          </a:prstGeom>
          <a:solidFill>
            <a:schemeClr val="bg1">
              <a:alpha val="72000"/>
            </a:schemeClr>
          </a:solidFill>
        </p:spPr>
        <p:txBody>
          <a:bodyPr wrap="none" rtlCol="0">
            <a:spAutoFit/>
          </a:bodyPr>
          <a:lstStyle/>
          <a:p>
            <a:r>
              <a:rPr lang="en-US" altLang="ko-KR" sz="4000" b="1" dirty="0" smtClean="0">
                <a:solidFill>
                  <a:schemeClr val="accent4">
                    <a:lumMod val="40000"/>
                    <a:lumOff val="60000"/>
                  </a:schemeClr>
                </a:solidFill>
              </a:rPr>
              <a:t>Solution: </a:t>
            </a:r>
          </a:p>
          <a:p>
            <a:pPr marL="571500" indent="-571500">
              <a:buFont typeface="Arial" panose="020B0604020202020204" pitchFamily="34" charset="0"/>
              <a:buChar char="•"/>
            </a:pPr>
            <a:r>
              <a:rPr lang="en-US" altLang="ko-KR" sz="4000" dirty="0" smtClean="0">
                <a:solidFill>
                  <a:schemeClr val="accent1">
                    <a:lumMod val="20000"/>
                    <a:lumOff val="80000"/>
                  </a:schemeClr>
                </a:solidFill>
              </a:rPr>
              <a:t>96,000,000 shade balls</a:t>
            </a:r>
          </a:p>
          <a:p>
            <a:pPr marL="1028700" lvl="1" indent="-571500">
              <a:buFont typeface="Arial" panose="020B0604020202020204" pitchFamily="34" charset="0"/>
              <a:buChar char="•"/>
            </a:pPr>
            <a:r>
              <a:rPr lang="en-US" altLang="ko-KR" sz="4000" dirty="0" smtClean="0">
                <a:solidFill>
                  <a:schemeClr val="accent1">
                    <a:lumMod val="20000"/>
                    <a:lumOff val="80000"/>
                  </a:schemeClr>
                </a:solidFill>
              </a:rPr>
              <a:t>Bird balls  </a:t>
            </a:r>
          </a:p>
          <a:p>
            <a:pPr marL="571500" indent="-571500">
              <a:buFont typeface="Arial" panose="020B0604020202020204" pitchFamily="34" charset="0"/>
              <a:buChar char="•"/>
            </a:pPr>
            <a:r>
              <a:rPr lang="en-US" altLang="ko-KR" sz="4000" dirty="0" smtClean="0">
                <a:solidFill>
                  <a:schemeClr val="accent1">
                    <a:lumMod val="20000"/>
                    <a:lumOff val="80000"/>
                  </a:schemeClr>
                </a:solidFill>
              </a:rPr>
              <a:t>Added benefits </a:t>
            </a:r>
          </a:p>
          <a:p>
            <a:pPr marL="1028700" lvl="1" indent="-571500">
              <a:buFont typeface="Arial" panose="020B0604020202020204" pitchFamily="34" charset="0"/>
              <a:buChar char="•"/>
            </a:pPr>
            <a:r>
              <a:rPr lang="en-US" altLang="ko-KR" sz="3200" dirty="0" smtClean="0">
                <a:solidFill>
                  <a:schemeClr val="accent1">
                    <a:lumMod val="20000"/>
                    <a:lumOff val="80000"/>
                  </a:schemeClr>
                </a:solidFill>
              </a:rPr>
              <a:t>(algae</a:t>
            </a:r>
            <a:r>
              <a:rPr lang="en-US" altLang="ko-KR" sz="3200" dirty="0">
                <a:solidFill>
                  <a:schemeClr val="accent1">
                    <a:lumMod val="20000"/>
                    <a:lumOff val="80000"/>
                  </a:schemeClr>
                </a:solidFill>
              </a:rPr>
              <a:t>, </a:t>
            </a:r>
            <a:r>
              <a:rPr lang="en-US" altLang="ko-KR" sz="3200" dirty="0" smtClean="0">
                <a:solidFill>
                  <a:schemeClr val="accent1">
                    <a:lumMod val="20000"/>
                    <a:lumOff val="80000"/>
                  </a:schemeClr>
                </a:solidFill>
              </a:rPr>
              <a:t>evaporation, chlorine, animals, water quality)</a:t>
            </a:r>
            <a:endParaRPr lang="ko-KR" altLang="en-US" sz="3200" dirty="0">
              <a:solidFill>
                <a:schemeClr val="accent1">
                  <a:lumMod val="20000"/>
                  <a:lumOff val="80000"/>
                </a:schemeClr>
              </a:solidFill>
            </a:endParaRPr>
          </a:p>
        </p:txBody>
      </p:sp>
    </p:spTree>
    <p:extLst>
      <p:ext uri="{BB962C8B-B14F-4D97-AF65-F5344CB8AC3E}">
        <p14:creationId xmlns:p14="http://schemas.microsoft.com/office/powerpoint/2010/main" val="9387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la resevoi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8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8452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7937" y="2649539"/>
            <a:ext cx="10716132" cy="1569660"/>
          </a:xfrm>
          <a:prstGeom prst="rect">
            <a:avLst/>
          </a:prstGeom>
          <a:solidFill>
            <a:schemeClr val="bg1">
              <a:alpha val="27000"/>
            </a:schemeClr>
          </a:solidFill>
          <a:effectLst>
            <a:glow rad="406400">
              <a:schemeClr val="bg1">
                <a:alpha val="78000"/>
              </a:schemeClr>
            </a:glow>
          </a:effectLst>
        </p:spPr>
        <p:txBody>
          <a:bodyPr wrap="square" rtlCol="0" anchor="ctr">
            <a:spAutoFit/>
          </a:bodyPr>
          <a:lstStyle/>
          <a:p>
            <a:pPr algn="ctr"/>
            <a:r>
              <a:rPr lang="en-US" altLang="ko-KR" sz="9600" dirty="0" err="1">
                <a:ln>
                  <a:solidFill>
                    <a:schemeClr val="tx1"/>
                  </a:solidFill>
                </a:ln>
                <a:solidFill>
                  <a:schemeClr val="accent4">
                    <a:lumMod val="60000"/>
                    <a:lumOff val="40000"/>
                  </a:schemeClr>
                </a:solidFill>
                <a:effectLst>
                  <a:outerShdw blurRad="38100" dist="38100" dir="2700000" algn="tl">
                    <a:srgbClr val="000000">
                      <a:alpha val="43137"/>
                    </a:srgbClr>
                  </a:outerShdw>
                </a:effectLst>
                <a:latin typeface="양재백두체B" panose="02020603020101020101" pitchFamily="18" charset="-127"/>
                <a:ea typeface="양재백두체B" panose="02020603020101020101" pitchFamily="18" charset="-127"/>
              </a:rPr>
              <a:t>A</a:t>
            </a:r>
            <a:r>
              <a:rPr lang="ko-KR" altLang="en-US" sz="9600" dirty="0" smtClean="0">
                <a:ln>
                  <a:solidFill>
                    <a:schemeClr val="tx1"/>
                  </a:solidFill>
                </a:ln>
                <a:solidFill>
                  <a:schemeClr val="accent4">
                    <a:lumMod val="60000"/>
                    <a:lumOff val="40000"/>
                  </a:schemeClr>
                </a:solidFill>
                <a:effectLst>
                  <a:outerShdw blurRad="38100" dist="38100" dir="2700000" algn="tl">
                    <a:srgbClr val="000000">
                      <a:alpha val="43137"/>
                    </a:srgbClr>
                  </a:outerShdw>
                </a:effectLst>
                <a:latin typeface="양재백두체B" panose="02020603020101020101" pitchFamily="18" charset="-127"/>
                <a:ea typeface="양재백두체B" panose="02020603020101020101" pitchFamily="18" charset="-127"/>
              </a:rPr>
              <a:t> </a:t>
            </a:r>
            <a:r>
              <a:rPr lang="en-US" altLang="ko-KR" sz="9600" dirty="0" smtClean="0">
                <a:ln>
                  <a:solidFill>
                    <a:schemeClr val="tx1"/>
                  </a:solidFill>
                </a:ln>
                <a:solidFill>
                  <a:schemeClr val="accent4">
                    <a:lumMod val="60000"/>
                    <a:lumOff val="40000"/>
                  </a:schemeClr>
                </a:solidFill>
                <a:effectLst>
                  <a:outerShdw blurRad="38100" dist="38100" dir="2700000" algn="tl">
                    <a:srgbClr val="000000">
                      <a:alpha val="43137"/>
                    </a:srgbClr>
                  </a:outerShdw>
                </a:effectLst>
                <a:latin typeface="양재백두체B" panose="02020603020101020101" pitchFamily="18" charset="-127"/>
                <a:ea typeface="양재백두체B" panose="02020603020101020101" pitchFamily="18" charset="-127"/>
              </a:rPr>
              <a:t>famous</a:t>
            </a:r>
            <a:r>
              <a:rPr lang="ko-KR" altLang="en-US" sz="9600" dirty="0" smtClean="0">
                <a:ln>
                  <a:solidFill>
                    <a:schemeClr val="tx1"/>
                  </a:solidFill>
                </a:ln>
                <a:solidFill>
                  <a:schemeClr val="accent4">
                    <a:lumMod val="60000"/>
                    <a:lumOff val="40000"/>
                  </a:schemeClr>
                </a:solidFill>
                <a:effectLst>
                  <a:outerShdw blurRad="38100" dist="38100" dir="2700000" algn="tl">
                    <a:srgbClr val="000000">
                      <a:alpha val="43137"/>
                    </a:srgbClr>
                  </a:outerShdw>
                </a:effectLst>
                <a:latin typeface="양재백두체B" panose="02020603020101020101" pitchFamily="18" charset="-127"/>
                <a:ea typeface="양재백두체B" panose="02020603020101020101" pitchFamily="18" charset="-127"/>
              </a:rPr>
              <a:t> </a:t>
            </a:r>
            <a:r>
              <a:rPr lang="en-US" altLang="ko-KR" sz="9600" dirty="0" smtClean="0">
                <a:ln>
                  <a:solidFill>
                    <a:schemeClr val="tx1"/>
                  </a:solidFill>
                </a:ln>
                <a:solidFill>
                  <a:schemeClr val="accent4">
                    <a:lumMod val="60000"/>
                    <a:lumOff val="40000"/>
                  </a:schemeClr>
                </a:solidFill>
                <a:effectLst>
                  <a:outerShdw blurRad="38100" dist="38100" dir="2700000" algn="tl">
                    <a:srgbClr val="000000">
                      <a:alpha val="43137"/>
                    </a:srgbClr>
                  </a:outerShdw>
                </a:effectLst>
                <a:latin typeface="양재백두체B" panose="02020603020101020101" pitchFamily="18" charset="-127"/>
                <a:ea typeface="양재백두체B" panose="02020603020101020101" pitchFamily="18" charset="-127"/>
              </a:rPr>
              <a:t>Actor</a:t>
            </a:r>
            <a:endParaRPr lang="ko-KR" altLang="en-US" sz="9600" dirty="0">
              <a:ln>
                <a:solidFill>
                  <a:schemeClr val="tx1"/>
                </a:solidFill>
              </a:ln>
              <a:solidFill>
                <a:schemeClr val="accent4">
                  <a:lumMod val="60000"/>
                  <a:lumOff val="40000"/>
                </a:schemeClr>
              </a:solidFill>
              <a:effectLst>
                <a:outerShdw blurRad="38100" dist="38100" dir="2700000" algn="tl">
                  <a:srgbClr val="000000">
                    <a:alpha val="43137"/>
                  </a:srgbClr>
                </a:outerShdw>
              </a:effectLst>
              <a:latin typeface="양재백두체B" panose="02020603020101020101" pitchFamily="18" charset="-127"/>
              <a:ea typeface="양재백두체B" panose="02020603020101020101" pitchFamily="18" charset="-127"/>
            </a:endParaRPr>
          </a:p>
        </p:txBody>
      </p:sp>
    </p:spTree>
    <p:extLst>
      <p:ext uri="{BB962C8B-B14F-4D97-AF65-F5344CB8AC3E}">
        <p14:creationId xmlns:p14="http://schemas.microsoft.com/office/powerpoint/2010/main" val="278880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he Grand Budapest Hotel (2014)"/>
          <p:cNvPicPr>
            <a:picLocks noChangeAspect="1" noChangeArrowheads="1"/>
          </p:cNvPicPr>
          <p:nvPr/>
        </p:nvPicPr>
        <p:blipFill rotWithShape="1">
          <a:blip r:embed="rId2">
            <a:extLst>
              <a:ext uri="{28A0092B-C50C-407E-A947-70E740481C1C}">
                <a14:useLocalDpi xmlns:a14="http://schemas.microsoft.com/office/drawing/2010/main" val="0"/>
              </a:ext>
            </a:extLst>
          </a:blip>
          <a:srcRect l="11383" r="11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67646" y="5174650"/>
            <a:ext cx="10835274" cy="1323439"/>
          </a:xfrm>
          <a:prstGeom prst="rect">
            <a:avLst/>
          </a:prstGeom>
          <a:solidFill>
            <a:schemeClr val="bg1">
              <a:alpha val="72000"/>
            </a:schemeClr>
          </a:solidFill>
        </p:spPr>
        <p:txBody>
          <a:bodyPr wrap="none" rtlCol="0">
            <a:spAutoFit/>
          </a:bodyPr>
          <a:lstStyle/>
          <a:p>
            <a:r>
              <a:rPr lang="en-US" altLang="ko-KR" sz="4000" b="1" dirty="0" smtClean="0">
                <a:solidFill>
                  <a:schemeClr val="accent4">
                    <a:lumMod val="40000"/>
                    <a:lumOff val="60000"/>
                  </a:schemeClr>
                </a:solidFill>
              </a:rPr>
              <a:t>A Famous Actor </a:t>
            </a:r>
          </a:p>
          <a:p>
            <a:pPr marL="571500" indent="-571500">
              <a:buFont typeface="Arial" panose="020B0604020202020204" pitchFamily="34" charset="0"/>
              <a:buChar char="•"/>
            </a:pPr>
            <a:r>
              <a:rPr lang="en-US" altLang="ko-KR" sz="4000" dirty="0" smtClean="0">
                <a:solidFill>
                  <a:schemeClr val="accent1">
                    <a:lumMod val="20000"/>
                    <a:lumOff val="80000"/>
                  </a:schemeClr>
                </a:solidFill>
              </a:rPr>
              <a:t>Your task is to get a famous actor in your movie. </a:t>
            </a:r>
            <a:endParaRPr lang="ko-KR" altLang="en-US" sz="4000" dirty="0">
              <a:solidFill>
                <a:schemeClr val="accent1">
                  <a:lumMod val="20000"/>
                  <a:lumOff val="80000"/>
                </a:schemeClr>
              </a:solidFill>
            </a:endParaRPr>
          </a:p>
        </p:txBody>
      </p:sp>
    </p:spTree>
    <p:extLst>
      <p:ext uri="{BB962C8B-B14F-4D97-AF65-F5344CB8AC3E}">
        <p14:creationId xmlns:p14="http://schemas.microsoft.com/office/powerpoint/2010/main" val="6490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0294" t="13989" r="5171" b="11476"/>
          <a:stretch/>
        </p:blipFill>
        <p:spPr>
          <a:xfrm>
            <a:off x="0" y="1"/>
            <a:ext cx="12192000" cy="6858000"/>
          </a:xfrm>
          <a:prstGeom prst="rect">
            <a:avLst/>
          </a:prstGeom>
        </p:spPr>
      </p:pic>
    </p:spTree>
    <p:extLst>
      <p:ext uri="{BB962C8B-B14F-4D97-AF65-F5344CB8AC3E}">
        <p14:creationId xmlns:p14="http://schemas.microsoft.com/office/powerpoint/2010/main" val="22263472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0294" t="13989" r="5171" b="11476"/>
          <a:stretch/>
        </p:blipFill>
        <p:spPr>
          <a:xfrm>
            <a:off x="0" y="1"/>
            <a:ext cx="12192000" cy="6858000"/>
          </a:xfrm>
          <a:prstGeom prst="rect">
            <a:avLst/>
          </a:prstGeom>
        </p:spPr>
      </p:pic>
      <p:sp>
        <p:nvSpPr>
          <p:cNvPr id="2" name="TextBox 1"/>
          <p:cNvSpPr txBox="1"/>
          <p:nvPr/>
        </p:nvSpPr>
        <p:spPr>
          <a:xfrm>
            <a:off x="612814" y="617640"/>
            <a:ext cx="8554137" cy="6247864"/>
          </a:xfrm>
          <a:prstGeom prst="rect">
            <a:avLst/>
          </a:prstGeom>
          <a:solidFill>
            <a:schemeClr val="bg1">
              <a:alpha val="72000"/>
            </a:schemeClr>
          </a:solidFill>
        </p:spPr>
        <p:txBody>
          <a:bodyPr wrap="none" rtlCol="0">
            <a:spAutoFit/>
          </a:bodyPr>
          <a:lstStyle/>
          <a:p>
            <a:r>
              <a:rPr lang="en-US" altLang="ko-KR" sz="4000" b="1" dirty="0" smtClean="0">
                <a:solidFill>
                  <a:schemeClr val="accent4">
                    <a:lumMod val="40000"/>
                    <a:lumOff val="60000"/>
                  </a:schemeClr>
                </a:solidFill>
              </a:rPr>
              <a:t>9 Step Process </a:t>
            </a:r>
          </a:p>
          <a:p>
            <a:pPr marL="742950" indent="-742950">
              <a:buFont typeface="+mj-lt"/>
              <a:buAutoNum type="arabicPeriod"/>
            </a:pPr>
            <a:r>
              <a:rPr lang="en-US" altLang="ko-KR" sz="4000" dirty="0" smtClean="0">
                <a:solidFill>
                  <a:schemeClr val="accent1">
                    <a:lumMod val="20000"/>
                    <a:lumOff val="80000"/>
                  </a:schemeClr>
                </a:solidFill>
              </a:rPr>
              <a:t>Take out a pen </a:t>
            </a:r>
          </a:p>
          <a:p>
            <a:pPr marL="742950" indent="-742950">
              <a:buFont typeface="+mj-lt"/>
              <a:buAutoNum type="arabicPeriod"/>
            </a:pPr>
            <a:r>
              <a:rPr lang="en-US" altLang="ko-KR" sz="4000" dirty="0" smtClean="0">
                <a:solidFill>
                  <a:schemeClr val="accent1">
                    <a:lumMod val="20000"/>
                    <a:lumOff val="80000"/>
                  </a:schemeClr>
                </a:solidFill>
              </a:rPr>
              <a:t>Make the movie </a:t>
            </a:r>
          </a:p>
          <a:p>
            <a:pPr marL="742950" indent="-742950">
              <a:buFont typeface="+mj-lt"/>
              <a:buAutoNum type="arabicPeriod"/>
            </a:pPr>
            <a:r>
              <a:rPr lang="en-US" altLang="ko-KR" sz="4000" dirty="0" smtClean="0">
                <a:solidFill>
                  <a:schemeClr val="accent1">
                    <a:lumMod val="20000"/>
                    <a:lumOff val="80000"/>
                  </a:schemeClr>
                </a:solidFill>
              </a:rPr>
              <a:t>Pick a world famous actor</a:t>
            </a:r>
          </a:p>
          <a:p>
            <a:pPr marL="742950" indent="-742950">
              <a:buFont typeface="+mj-lt"/>
              <a:buAutoNum type="arabicPeriod"/>
            </a:pPr>
            <a:r>
              <a:rPr lang="en-US" altLang="ko-KR" sz="4000" dirty="0" smtClean="0">
                <a:solidFill>
                  <a:schemeClr val="accent1">
                    <a:lumMod val="20000"/>
                    <a:lumOff val="80000"/>
                  </a:schemeClr>
                </a:solidFill>
              </a:rPr>
              <a:t>Use your friend for your connections</a:t>
            </a:r>
          </a:p>
          <a:p>
            <a:pPr marL="742950" indent="-742950">
              <a:buFont typeface="+mj-lt"/>
              <a:buAutoNum type="arabicPeriod"/>
            </a:pPr>
            <a:r>
              <a:rPr lang="en-US" altLang="ko-KR" sz="4000" dirty="0" smtClean="0">
                <a:solidFill>
                  <a:schemeClr val="accent1">
                    <a:lumMod val="20000"/>
                    <a:lumOff val="80000"/>
                  </a:schemeClr>
                </a:solidFill>
              </a:rPr>
              <a:t>Wake up in an alternate universe </a:t>
            </a:r>
          </a:p>
          <a:p>
            <a:pPr marL="742950" indent="-742950">
              <a:buFont typeface="+mj-lt"/>
              <a:buAutoNum type="arabicPeriod"/>
            </a:pPr>
            <a:r>
              <a:rPr lang="en-US" altLang="ko-KR" sz="4000" dirty="0" smtClean="0">
                <a:solidFill>
                  <a:schemeClr val="accent1">
                    <a:lumMod val="20000"/>
                    <a:lumOff val="80000"/>
                  </a:schemeClr>
                </a:solidFill>
              </a:rPr>
              <a:t>An email must be written</a:t>
            </a:r>
          </a:p>
          <a:p>
            <a:pPr marL="742950" indent="-742950">
              <a:buFont typeface="+mj-lt"/>
              <a:buAutoNum type="arabicPeriod"/>
            </a:pPr>
            <a:r>
              <a:rPr lang="en-US" altLang="ko-KR" sz="4000" dirty="0" smtClean="0">
                <a:solidFill>
                  <a:schemeClr val="accent1">
                    <a:lumMod val="20000"/>
                    <a:lumOff val="80000"/>
                  </a:schemeClr>
                </a:solidFill>
              </a:rPr>
              <a:t>Make a personal video </a:t>
            </a:r>
          </a:p>
          <a:p>
            <a:pPr marL="742950" indent="-742950">
              <a:buFont typeface="+mj-lt"/>
              <a:buAutoNum type="arabicPeriod"/>
            </a:pPr>
            <a:r>
              <a:rPr lang="en-US" altLang="ko-KR" sz="4000" dirty="0" smtClean="0">
                <a:solidFill>
                  <a:schemeClr val="accent1">
                    <a:lumMod val="20000"/>
                    <a:lumOff val="80000"/>
                  </a:schemeClr>
                </a:solidFill>
              </a:rPr>
              <a:t>Do your homework </a:t>
            </a:r>
          </a:p>
          <a:p>
            <a:pPr marL="742950" indent="-742950">
              <a:buFont typeface="+mj-lt"/>
              <a:buAutoNum type="arabicPeriod"/>
            </a:pPr>
            <a:r>
              <a:rPr lang="en-US" altLang="ko-KR" sz="4000" dirty="0" smtClean="0">
                <a:solidFill>
                  <a:schemeClr val="accent1">
                    <a:lumMod val="20000"/>
                    <a:lumOff val="80000"/>
                  </a:schemeClr>
                </a:solidFill>
              </a:rPr>
              <a:t>Fly to London</a:t>
            </a:r>
            <a:endParaRPr lang="ko-KR" altLang="en-US" sz="4000" dirty="0">
              <a:solidFill>
                <a:schemeClr val="accent1">
                  <a:lumMod val="20000"/>
                  <a:lumOff val="80000"/>
                </a:schemeClr>
              </a:solidFill>
            </a:endParaRPr>
          </a:p>
        </p:txBody>
      </p:sp>
      <p:sp>
        <p:nvSpPr>
          <p:cNvPr id="3" name="Rectangle 2"/>
          <p:cNvSpPr/>
          <p:nvPr/>
        </p:nvSpPr>
        <p:spPr>
          <a:xfrm>
            <a:off x="6867875" y="6182406"/>
            <a:ext cx="4872039" cy="369332"/>
          </a:xfrm>
          <a:prstGeom prst="rect">
            <a:avLst/>
          </a:prstGeom>
        </p:spPr>
        <p:txBody>
          <a:bodyPr wrap="none">
            <a:spAutoFit/>
          </a:bodyPr>
          <a:lstStyle/>
          <a:p>
            <a:r>
              <a:rPr lang="en-US" altLang="ko-KR" dirty="0">
                <a:hlinkClick r:id="rId3"/>
              </a:rPr>
              <a:t>https://www.youtube.com/watch?v=sZpvVggtwyk</a:t>
            </a:r>
            <a:endParaRPr lang="ko-KR" altLang="en-US" dirty="0"/>
          </a:p>
        </p:txBody>
      </p:sp>
      <p:sp>
        <p:nvSpPr>
          <p:cNvPr id="7" name="Rectangle 6"/>
          <p:cNvSpPr/>
          <p:nvPr/>
        </p:nvSpPr>
        <p:spPr>
          <a:xfrm>
            <a:off x="7909560" y="1613758"/>
            <a:ext cx="708660" cy="23790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ko-KR" altLang="en-US"/>
          </a:p>
        </p:txBody>
      </p:sp>
      <p:sp>
        <p:nvSpPr>
          <p:cNvPr id="8" name="Rectangle 7"/>
          <p:cNvSpPr/>
          <p:nvPr/>
        </p:nvSpPr>
        <p:spPr>
          <a:xfrm>
            <a:off x="8934324" y="2665318"/>
            <a:ext cx="708660" cy="23790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ko-KR" altLang="en-US"/>
          </a:p>
        </p:txBody>
      </p:sp>
      <p:pic>
        <p:nvPicPr>
          <p:cNvPr id="6" name="Picture 5"/>
          <p:cNvPicPr>
            <a:picLocks noChangeAspect="1"/>
          </p:cNvPicPr>
          <p:nvPr/>
        </p:nvPicPr>
        <p:blipFill rotWithShape="1">
          <a:blip r:embed="rId4"/>
          <a:srcRect l="40697" t="13771" r="9016" b="5573"/>
          <a:stretch/>
        </p:blipFill>
        <p:spPr>
          <a:xfrm>
            <a:off x="7872064" y="434340"/>
            <a:ext cx="3959797" cy="3572531"/>
          </a:xfrm>
          <a:prstGeom prst="rect">
            <a:avLst/>
          </a:prstGeom>
        </p:spPr>
      </p:pic>
    </p:spTree>
    <p:extLst>
      <p:ext uri="{BB962C8B-B14F-4D97-AF65-F5344CB8AC3E}">
        <p14:creationId xmlns:p14="http://schemas.microsoft.com/office/powerpoint/2010/main" val="200744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2455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5852" y="1144687"/>
            <a:ext cx="11486148" cy="338554"/>
          </a:xfrm>
          <a:prstGeom prst="rect">
            <a:avLst/>
          </a:prstGeom>
        </p:spPr>
        <p:txBody>
          <a:bodyPr wrap="square">
            <a:spAutoFit/>
          </a:bodyPr>
          <a:lstStyle/>
          <a:p>
            <a:r>
              <a:rPr lang="en-US" altLang="ko-KR" sz="1600" dirty="0" smtClean="0">
                <a:hlinkClick r:id="rId2"/>
              </a:rPr>
              <a:t>https://www.ctvnews.ca/canada/zamboni-driver-turned-nhl-goalie-david-ayres-given-his-own-hockey-card-1.4832575</a:t>
            </a:r>
            <a:endParaRPr lang="ko-KR" altLang="en-US" sz="1600" dirty="0"/>
          </a:p>
        </p:txBody>
      </p:sp>
      <p:sp>
        <p:nvSpPr>
          <p:cNvPr id="4" name="TextBox 3"/>
          <p:cNvSpPr txBox="1"/>
          <p:nvPr/>
        </p:nvSpPr>
        <p:spPr>
          <a:xfrm>
            <a:off x="300789" y="683022"/>
            <a:ext cx="9257727" cy="461665"/>
          </a:xfrm>
          <a:prstGeom prst="rect">
            <a:avLst/>
          </a:prstGeom>
          <a:noFill/>
        </p:spPr>
        <p:txBody>
          <a:bodyPr wrap="none" rtlCol="0">
            <a:spAutoFit/>
          </a:bodyPr>
          <a:lstStyle/>
          <a:p>
            <a:r>
              <a:rPr lang="en-US" altLang="ko-KR" sz="2400" dirty="0" smtClean="0"/>
              <a:t>Zamboni driver turned NHL goalie David Ayres given his own hockey card</a:t>
            </a:r>
            <a:endParaRPr lang="ko-KR" altLang="en-US" sz="2400" dirty="0"/>
          </a:p>
        </p:txBody>
      </p:sp>
      <p:sp>
        <p:nvSpPr>
          <p:cNvPr id="5" name="Rectangle 4"/>
          <p:cNvSpPr/>
          <p:nvPr/>
        </p:nvSpPr>
        <p:spPr>
          <a:xfrm>
            <a:off x="705852" y="2453502"/>
            <a:ext cx="4404988" cy="338554"/>
          </a:xfrm>
          <a:prstGeom prst="rect">
            <a:avLst/>
          </a:prstGeom>
        </p:spPr>
        <p:txBody>
          <a:bodyPr wrap="none">
            <a:spAutoFit/>
          </a:bodyPr>
          <a:lstStyle/>
          <a:p>
            <a:r>
              <a:rPr lang="en-US" altLang="ko-KR" sz="1600" dirty="0" smtClean="0">
                <a:hlinkClick r:id="rId3"/>
              </a:rPr>
              <a:t>https://www.youtube.com/watch?v=xoxhDk-hwuo</a:t>
            </a:r>
            <a:endParaRPr lang="ko-KR" altLang="en-US" sz="1600" dirty="0"/>
          </a:p>
        </p:txBody>
      </p:sp>
      <p:sp>
        <p:nvSpPr>
          <p:cNvPr id="6" name="TextBox 5"/>
          <p:cNvSpPr txBox="1"/>
          <p:nvPr/>
        </p:nvSpPr>
        <p:spPr>
          <a:xfrm>
            <a:off x="300789" y="1991837"/>
            <a:ext cx="4574522" cy="461665"/>
          </a:xfrm>
          <a:prstGeom prst="rect">
            <a:avLst/>
          </a:prstGeom>
          <a:noFill/>
        </p:spPr>
        <p:txBody>
          <a:bodyPr wrap="none" rtlCol="0">
            <a:spAutoFit/>
          </a:bodyPr>
          <a:lstStyle/>
          <a:p>
            <a:r>
              <a:rPr lang="en-US" altLang="ko-KR" sz="2400" dirty="0" smtClean="0"/>
              <a:t>Package Thief vs. Glitter Bomb Trap</a:t>
            </a:r>
            <a:endParaRPr lang="ko-KR" altLang="en-US" sz="2400" dirty="0"/>
          </a:p>
        </p:txBody>
      </p:sp>
      <p:sp>
        <p:nvSpPr>
          <p:cNvPr id="3" name="Rectangle 2"/>
          <p:cNvSpPr/>
          <p:nvPr/>
        </p:nvSpPr>
        <p:spPr>
          <a:xfrm>
            <a:off x="705852" y="3683207"/>
            <a:ext cx="11486148" cy="338554"/>
          </a:xfrm>
          <a:prstGeom prst="rect">
            <a:avLst/>
          </a:prstGeom>
        </p:spPr>
        <p:txBody>
          <a:bodyPr wrap="square">
            <a:spAutoFit/>
          </a:bodyPr>
          <a:lstStyle/>
          <a:p>
            <a:r>
              <a:rPr lang="en-US" altLang="ko-KR" sz="1600" dirty="0">
                <a:hlinkClick r:id="rId4"/>
              </a:rPr>
              <a:t>https://www.nytimes.com/2019/12/02/nyregion/online-shopping-package-theft.html</a:t>
            </a:r>
            <a:endParaRPr lang="ko-KR" altLang="en-US" sz="1600" dirty="0"/>
          </a:p>
        </p:txBody>
      </p:sp>
      <p:sp>
        <p:nvSpPr>
          <p:cNvPr id="7" name="TextBox 6"/>
          <p:cNvSpPr txBox="1"/>
          <p:nvPr/>
        </p:nvSpPr>
        <p:spPr>
          <a:xfrm>
            <a:off x="300789" y="3221542"/>
            <a:ext cx="7819000" cy="461665"/>
          </a:xfrm>
          <a:prstGeom prst="rect">
            <a:avLst/>
          </a:prstGeom>
          <a:noFill/>
        </p:spPr>
        <p:txBody>
          <a:bodyPr wrap="none" rtlCol="0">
            <a:spAutoFit/>
          </a:bodyPr>
          <a:lstStyle/>
          <a:p>
            <a:r>
              <a:rPr lang="en-US" altLang="ko-KR" sz="2400" dirty="0" smtClean="0"/>
              <a:t>90,000 Packages Disappear Daily in NYC.  Is Help on the Way? </a:t>
            </a:r>
            <a:endParaRPr lang="ko-KR" altLang="en-US" sz="2400" dirty="0"/>
          </a:p>
        </p:txBody>
      </p:sp>
      <p:sp>
        <p:nvSpPr>
          <p:cNvPr id="8" name="Rectangle 7"/>
          <p:cNvSpPr/>
          <p:nvPr/>
        </p:nvSpPr>
        <p:spPr>
          <a:xfrm>
            <a:off x="705852" y="4836733"/>
            <a:ext cx="10899994" cy="584775"/>
          </a:xfrm>
          <a:prstGeom prst="rect">
            <a:avLst/>
          </a:prstGeom>
        </p:spPr>
        <p:txBody>
          <a:bodyPr wrap="square">
            <a:spAutoFit/>
          </a:bodyPr>
          <a:lstStyle/>
          <a:p>
            <a:r>
              <a:rPr lang="en-US" altLang="ko-KR" sz="1600" dirty="0">
                <a:hlinkClick r:id="rId5"/>
              </a:rPr>
              <a:t>http://m.koreaherald.com/view.php?ud=20160322000995&amp;fbclid=IwAR2ObKXt1pUzdbkcgD0v56ItsLsYk-Ee0SpkZW4oUttpCjD6JEX-N3lTEeE#cb</a:t>
            </a:r>
            <a:endParaRPr lang="ko-KR" altLang="en-US" sz="1600" dirty="0"/>
          </a:p>
        </p:txBody>
      </p:sp>
      <p:sp>
        <p:nvSpPr>
          <p:cNvPr id="9" name="TextBox 8"/>
          <p:cNvSpPr txBox="1"/>
          <p:nvPr/>
        </p:nvSpPr>
        <p:spPr>
          <a:xfrm>
            <a:off x="300789" y="4299524"/>
            <a:ext cx="6541278" cy="461665"/>
          </a:xfrm>
          <a:prstGeom prst="rect">
            <a:avLst/>
          </a:prstGeom>
          <a:noFill/>
        </p:spPr>
        <p:txBody>
          <a:bodyPr wrap="none" rtlCol="0">
            <a:spAutoFit/>
          </a:bodyPr>
          <a:lstStyle/>
          <a:p>
            <a:r>
              <a:rPr lang="en-US" altLang="ko-KR" sz="2400" dirty="0" smtClean="0"/>
              <a:t>Koreans ignore scattered cash in downtown square</a:t>
            </a:r>
            <a:endParaRPr lang="ko-KR" altLang="en-US" sz="2400" dirty="0"/>
          </a:p>
        </p:txBody>
      </p:sp>
      <p:sp>
        <p:nvSpPr>
          <p:cNvPr id="10" name="Rectangle 9"/>
          <p:cNvSpPr/>
          <p:nvPr/>
        </p:nvSpPr>
        <p:spPr>
          <a:xfrm>
            <a:off x="705852" y="6343558"/>
            <a:ext cx="11022728" cy="338554"/>
          </a:xfrm>
          <a:prstGeom prst="rect">
            <a:avLst/>
          </a:prstGeom>
        </p:spPr>
        <p:txBody>
          <a:bodyPr wrap="square">
            <a:spAutoFit/>
          </a:bodyPr>
          <a:lstStyle/>
          <a:p>
            <a:r>
              <a:rPr lang="en-US" altLang="ko-KR" sz="1600" dirty="0">
                <a:hlinkClick r:id="rId6"/>
              </a:rPr>
              <a:t>https://listverse.com/2013/06/07/10-unusual-ways-people-solved-difficult-problems/</a:t>
            </a:r>
            <a:endParaRPr lang="ko-KR" altLang="en-US" sz="1600" dirty="0"/>
          </a:p>
        </p:txBody>
      </p:sp>
      <p:sp>
        <p:nvSpPr>
          <p:cNvPr id="11" name="TextBox 10"/>
          <p:cNvSpPr txBox="1"/>
          <p:nvPr/>
        </p:nvSpPr>
        <p:spPr>
          <a:xfrm>
            <a:off x="300789" y="5774815"/>
            <a:ext cx="6428876" cy="461665"/>
          </a:xfrm>
          <a:prstGeom prst="rect">
            <a:avLst/>
          </a:prstGeom>
          <a:noFill/>
        </p:spPr>
        <p:txBody>
          <a:bodyPr wrap="none" rtlCol="0">
            <a:spAutoFit/>
          </a:bodyPr>
          <a:lstStyle/>
          <a:p>
            <a:r>
              <a:rPr lang="en-US" altLang="ko-KR" sz="2400" dirty="0" smtClean="0"/>
              <a:t>10 Unusual Ways People Solved Difficult Problems</a:t>
            </a:r>
            <a:endParaRPr lang="ko-KR" altLang="en-US" sz="2400" dirty="0"/>
          </a:p>
        </p:txBody>
      </p:sp>
    </p:spTree>
    <p:extLst>
      <p:ext uri="{BB962C8B-B14F-4D97-AF65-F5344CB8AC3E}">
        <p14:creationId xmlns:p14="http://schemas.microsoft.com/office/powerpoint/2010/main" val="398483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2-Year Old Zamboni Driver David Ayres Takes Centre Stage _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6977454"/>
      </p:ext>
    </p:extLst>
  </p:cSld>
  <p:clrMapOvr>
    <a:masterClrMapping/>
  </p:clrMapOvr>
  <mc:AlternateContent xmlns:mc="http://schemas.openxmlformats.org/markup-compatibility/2006" xmlns:p14="http://schemas.microsoft.com/office/powerpoint/2010/main">
    <mc:Choice Requires="p14">
      <p:transition spd="med" p14:dur="700" advTm="8210">
        <p:fade/>
      </p:transition>
    </mc:Choice>
    <mc:Fallback xmlns="">
      <p:transition spd="med" advTm="82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77252" y="1337396"/>
            <a:ext cx="11308348" cy="369332"/>
          </a:xfrm>
          <a:prstGeom prst="rect">
            <a:avLst/>
          </a:prstGeom>
        </p:spPr>
        <p:txBody>
          <a:bodyPr wrap="square">
            <a:spAutoFit/>
          </a:bodyPr>
          <a:lstStyle/>
          <a:p>
            <a:r>
              <a:rPr lang="en-US" altLang="ko-KR" dirty="0">
                <a:hlinkClick r:id="rId2"/>
              </a:rPr>
              <a:t>http://www.failurethebook.com/2017/01/22/how-the-houston-airport-solved-a-waiting-problem-by-making-it-worse/</a:t>
            </a:r>
            <a:endParaRPr lang="ko-KR" altLang="en-US" dirty="0"/>
          </a:p>
        </p:txBody>
      </p:sp>
      <p:sp>
        <p:nvSpPr>
          <p:cNvPr id="13" name="Rectangle 12"/>
          <p:cNvSpPr/>
          <p:nvPr/>
        </p:nvSpPr>
        <p:spPr>
          <a:xfrm>
            <a:off x="555974" y="2305612"/>
            <a:ext cx="4973606" cy="369332"/>
          </a:xfrm>
          <a:prstGeom prst="rect">
            <a:avLst/>
          </a:prstGeom>
        </p:spPr>
        <p:txBody>
          <a:bodyPr wrap="none">
            <a:spAutoFit/>
          </a:bodyPr>
          <a:lstStyle/>
          <a:p>
            <a:r>
              <a:rPr lang="en-US" altLang="ko-KR" dirty="0">
                <a:hlinkClick r:id="rId3"/>
              </a:rPr>
              <a:t>https://www.youtube.com/watch?v=uxPdPpi5W4o</a:t>
            </a:r>
            <a:endParaRPr lang="ko-KR" altLang="en-US" dirty="0"/>
          </a:p>
        </p:txBody>
      </p:sp>
      <p:sp>
        <p:nvSpPr>
          <p:cNvPr id="14" name="TextBox 13"/>
          <p:cNvSpPr txBox="1"/>
          <p:nvPr/>
        </p:nvSpPr>
        <p:spPr>
          <a:xfrm>
            <a:off x="300789" y="683022"/>
            <a:ext cx="5987537" cy="461665"/>
          </a:xfrm>
          <a:prstGeom prst="rect">
            <a:avLst/>
          </a:prstGeom>
          <a:noFill/>
        </p:spPr>
        <p:txBody>
          <a:bodyPr wrap="none" rtlCol="0">
            <a:spAutoFit/>
          </a:bodyPr>
          <a:lstStyle/>
          <a:p>
            <a:r>
              <a:rPr lang="en-US" altLang="ko-KR" sz="2400" dirty="0" smtClean="0"/>
              <a:t>Solving a Waiting Problem by Making it Worse </a:t>
            </a:r>
            <a:endParaRPr lang="ko-KR" altLang="en-US" sz="2400" dirty="0"/>
          </a:p>
        </p:txBody>
      </p:sp>
      <p:sp>
        <p:nvSpPr>
          <p:cNvPr id="15" name="TextBox 14"/>
          <p:cNvSpPr txBox="1"/>
          <p:nvPr/>
        </p:nvSpPr>
        <p:spPr>
          <a:xfrm>
            <a:off x="300788" y="1843947"/>
            <a:ext cx="6371552" cy="461665"/>
          </a:xfrm>
          <a:prstGeom prst="rect">
            <a:avLst/>
          </a:prstGeom>
          <a:noFill/>
        </p:spPr>
        <p:txBody>
          <a:bodyPr wrap="none" rtlCol="0">
            <a:spAutoFit/>
          </a:bodyPr>
          <a:lstStyle/>
          <a:p>
            <a:r>
              <a:rPr lang="en-US" altLang="ko-KR" sz="2400" dirty="0" smtClean="0"/>
              <a:t>Why Are 96,000,000 Black Balls on This Reservoir </a:t>
            </a:r>
            <a:endParaRPr lang="ko-KR" altLang="en-US" sz="2400" dirty="0"/>
          </a:p>
        </p:txBody>
      </p:sp>
      <p:sp>
        <p:nvSpPr>
          <p:cNvPr id="6" name="Rectangle 5"/>
          <p:cNvSpPr/>
          <p:nvPr/>
        </p:nvSpPr>
        <p:spPr>
          <a:xfrm>
            <a:off x="555974" y="3367441"/>
            <a:ext cx="4973606" cy="369332"/>
          </a:xfrm>
          <a:prstGeom prst="rect">
            <a:avLst/>
          </a:prstGeom>
        </p:spPr>
        <p:txBody>
          <a:bodyPr wrap="none">
            <a:spAutoFit/>
          </a:bodyPr>
          <a:lstStyle/>
          <a:p>
            <a:r>
              <a:rPr lang="en-US" altLang="ko-KR" dirty="0">
                <a:hlinkClick r:id="rId4"/>
              </a:rPr>
              <a:t>https://</a:t>
            </a:r>
            <a:r>
              <a:rPr lang="en-US" altLang="ko-KR" dirty="0" smtClean="0">
                <a:hlinkClick r:id="rId4"/>
              </a:rPr>
              <a:t>www.youtube.com/watch?v=sZpvVggtwyk</a:t>
            </a:r>
            <a:r>
              <a:rPr lang="en-US" altLang="ko-KR" dirty="0" smtClean="0"/>
              <a:t> </a:t>
            </a:r>
            <a:endParaRPr lang="ko-KR" altLang="en-US" dirty="0"/>
          </a:p>
        </p:txBody>
      </p:sp>
      <p:sp>
        <p:nvSpPr>
          <p:cNvPr id="7" name="TextBox 6"/>
          <p:cNvSpPr txBox="1"/>
          <p:nvPr/>
        </p:nvSpPr>
        <p:spPr>
          <a:xfrm>
            <a:off x="300788" y="2905776"/>
            <a:ext cx="6740884" cy="461665"/>
          </a:xfrm>
          <a:prstGeom prst="rect">
            <a:avLst/>
          </a:prstGeom>
          <a:noFill/>
        </p:spPr>
        <p:txBody>
          <a:bodyPr wrap="none" rtlCol="0">
            <a:spAutoFit/>
          </a:bodyPr>
          <a:lstStyle/>
          <a:p>
            <a:r>
              <a:rPr lang="en-US" altLang="ko-KR" sz="2400" dirty="0" smtClean="0"/>
              <a:t>How to Get a World-Famous Actor in your Short Film</a:t>
            </a:r>
            <a:endParaRPr lang="ko-KR" altLang="en-US" sz="2400" dirty="0"/>
          </a:p>
        </p:txBody>
      </p:sp>
      <p:sp>
        <p:nvSpPr>
          <p:cNvPr id="2" name="Rectangle 1"/>
          <p:cNvSpPr/>
          <p:nvPr/>
        </p:nvSpPr>
        <p:spPr>
          <a:xfrm>
            <a:off x="555974" y="4566489"/>
            <a:ext cx="5097870" cy="369332"/>
          </a:xfrm>
          <a:prstGeom prst="rect">
            <a:avLst/>
          </a:prstGeom>
        </p:spPr>
        <p:txBody>
          <a:bodyPr wrap="none">
            <a:spAutoFit/>
          </a:bodyPr>
          <a:lstStyle/>
          <a:p>
            <a:r>
              <a:rPr lang="en-US" altLang="ko-KR" dirty="0">
                <a:hlinkClick r:id="rId5"/>
              </a:rPr>
              <a:t>https://www.atlasobscura.com/places/point-roberts</a:t>
            </a:r>
            <a:endParaRPr lang="ko-KR" altLang="en-US" dirty="0"/>
          </a:p>
        </p:txBody>
      </p:sp>
      <p:sp>
        <p:nvSpPr>
          <p:cNvPr id="9" name="TextBox 8"/>
          <p:cNvSpPr txBox="1"/>
          <p:nvPr/>
        </p:nvSpPr>
        <p:spPr>
          <a:xfrm>
            <a:off x="300788" y="4104824"/>
            <a:ext cx="1868525" cy="461665"/>
          </a:xfrm>
          <a:prstGeom prst="rect">
            <a:avLst/>
          </a:prstGeom>
          <a:noFill/>
        </p:spPr>
        <p:txBody>
          <a:bodyPr wrap="none" rtlCol="0">
            <a:spAutoFit/>
          </a:bodyPr>
          <a:lstStyle/>
          <a:p>
            <a:r>
              <a:rPr lang="en-US" altLang="ko-KR" sz="2400" dirty="0" smtClean="0"/>
              <a:t>Point Roberts</a:t>
            </a:r>
            <a:endParaRPr lang="ko-KR" altLang="en-US" sz="2400" dirty="0"/>
          </a:p>
        </p:txBody>
      </p:sp>
      <p:sp>
        <p:nvSpPr>
          <p:cNvPr id="10" name="Rectangle 9"/>
          <p:cNvSpPr/>
          <p:nvPr/>
        </p:nvSpPr>
        <p:spPr>
          <a:xfrm>
            <a:off x="555974" y="5844072"/>
            <a:ext cx="5097870" cy="369332"/>
          </a:xfrm>
          <a:prstGeom prst="rect">
            <a:avLst/>
          </a:prstGeom>
        </p:spPr>
        <p:txBody>
          <a:bodyPr wrap="none">
            <a:spAutoFit/>
          </a:bodyPr>
          <a:lstStyle/>
          <a:p>
            <a:r>
              <a:rPr lang="en-US" altLang="ko-KR" dirty="0">
                <a:hlinkClick r:id="rId6"/>
              </a:rPr>
              <a:t>https://www.youtube.com/watch?v=gr3UVG-Ocyg</a:t>
            </a:r>
            <a:endParaRPr lang="ko-KR" altLang="en-US" dirty="0"/>
          </a:p>
        </p:txBody>
      </p:sp>
      <p:sp>
        <p:nvSpPr>
          <p:cNvPr id="11" name="TextBox 10"/>
          <p:cNvSpPr txBox="1"/>
          <p:nvPr/>
        </p:nvSpPr>
        <p:spPr>
          <a:xfrm>
            <a:off x="300788" y="5382407"/>
            <a:ext cx="5246564" cy="461665"/>
          </a:xfrm>
          <a:prstGeom prst="rect">
            <a:avLst/>
          </a:prstGeom>
          <a:noFill/>
        </p:spPr>
        <p:txBody>
          <a:bodyPr wrap="none" rtlCol="0">
            <a:spAutoFit/>
          </a:bodyPr>
          <a:lstStyle/>
          <a:p>
            <a:r>
              <a:rPr lang="en-US" altLang="ko-KR" sz="2400" dirty="0" smtClean="0"/>
              <a:t>Canada &amp; How Borders Define a Country</a:t>
            </a:r>
            <a:endParaRPr lang="ko-KR" altLang="en-US" sz="2400" dirty="0"/>
          </a:p>
        </p:txBody>
      </p:sp>
    </p:spTree>
    <p:extLst>
      <p:ext uri="{BB962C8B-B14F-4D97-AF65-F5344CB8AC3E}">
        <p14:creationId xmlns:p14="http://schemas.microsoft.com/office/powerpoint/2010/main" val="271538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hurricanes goalie"/>
          <p:cNvPicPr>
            <a:picLocks noChangeAspect="1" noChangeArrowheads="1"/>
          </p:cNvPicPr>
          <p:nvPr/>
        </p:nvPicPr>
        <p:blipFill rotWithShape="1">
          <a:blip r:embed="rId2">
            <a:extLst>
              <a:ext uri="{28A0092B-C50C-407E-A947-70E740481C1C}">
                <a14:useLocalDpi xmlns:a14="http://schemas.microsoft.com/office/drawing/2010/main" val="0"/>
              </a:ext>
            </a:extLst>
          </a:blip>
          <a:srcRect t="12575" b="945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4125" y="3750822"/>
            <a:ext cx="8653331" cy="3046988"/>
          </a:xfrm>
          <a:prstGeom prst="rect">
            <a:avLst/>
          </a:prstGeom>
          <a:solidFill>
            <a:schemeClr val="bg1">
              <a:alpha val="60000"/>
            </a:schemeClr>
          </a:solidFill>
        </p:spPr>
        <p:txBody>
          <a:bodyPr wrap="none" rtlCol="0">
            <a:spAutoFit/>
          </a:bodyPr>
          <a:lstStyle/>
          <a:p>
            <a:r>
              <a:rPr lang="en-US" altLang="ko-KR" sz="4000" dirty="0" smtClean="0"/>
              <a:t>There are no more goalies, but </a:t>
            </a:r>
            <a:br>
              <a:rPr lang="en-US" altLang="ko-KR" sz="4000" dirty="0" smtClean="0"/>
            </a:br>
            <a:r>
              <a:rPr lang="en-US" altLang="ko-KR" sz="4000" dirty="0" smtClean="0"/>
              <a:t>the game must continue. </a:t>
            </a:r>
          </a:p>
          <a:p>
            <a:endParaRPr lang="en-US" altLang="ko-KR" sz="4000" dirty="0"/>
          </a:p>
          <a:p>
            <a:pPr algn="ctr"/>
            <a:r>
              <a:rPr lang="en-US" altLang="ko-KR" sz="7200" dirty="0" smtClean="0">
                <a:solidFill>
                  <a:schemeClr val="accent4">
                    <a:lumMod val="60000"/>
                    <a:lumOff val="40000"/>
                  </a:schemeClr>
                </a:solidFill>
              </a:rPr>
              <a:t>What should they do? </a:t>
            </a:r>
            <a:endParaRPr lang="ko-KR" altLang="en-US" sz="7200" dirty="0">
              <a:solidFill>
                <a:schemeClr val="accent4">
                  <a:lumMod val="60000"/>
                  <a:lumOff val="40000"/>
                </a:schemeClr>
              </a:solidFill>
            </a:endParaRPr>
          </a:p>
        </p:txBody>
      </p:sp>
    </p:spTree>
    <p:extLst>
      <p:ext uri="{BB962C8B-B14F-4D97-AF65-F5344CB8AC3E}">
        <p14:creationId xmlns:p14="http://schemas.microsoft.com/office/powerpoint/2010/main" val="294060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result for toronoto vs carolina"/>
          <p:cNvPicPr>
            <a:picLocks noChangeAspect="1" noChangeArrowheads="1"/>
          </p:cNvPicPr>
          <p:nvPr/>
        </p:nvPicPr>
        <p:blipFill rotWithShape="1">
          <a:blip r:embed="rId2">
            <a:extLst>
              <a:ext uri="{28A0092B-C50C-407E-A947-70E740481C1C}">
                <a14:useLocalDpi xmlns:a14="http://schemas.microsoft.com/office/drawing/2010/main" val="0"/>
              </a:ext>
            </a:extLst>
          </a:blip>
          <a:srcRect t="15980" b="-354"/>
          <a:stretch/>
        </p:blipFill>
        <p:spPr bwMode="auto">
          <a:xfrm>
            <a:off x="0" y="0"/>
            <a:ext cx="12350044" cy="694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0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zamboni cleaning ice"/>
          <p:cNvPicPr>
            <a:picLocks noChangeAspect="1" noChangeArrowheads="1"/>
          </p:cNvPicPr>
          <p:nvPr/>
        </p:nvPicPr>
        <p:blipFill rotWithShape="1">
          <a:blip r:embed="rId2">
            <a:extLst>
              <a:ext uri="{28A0092B-C50C-407E-A947-70E740481C1C}">
                <a14:useLocalDpi xmlns:a14="http://schemas.microsoft.com/office/drawing/2010/main" val="0"/>
              </a:ext>
            </a:extLst>
          </a:blip>
          <a:srcRect t="3248" b="2175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david ay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973" y="1982949"/>
            <a:ext cx="7348246" cy="48750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10388" y="2459504"/>
            <a:ext cx="4020268" cy="2554545"/>
          </a:xfrm>
          <a:prstGeom prst="rect">
            <a:avLst/>
          </a:prstGeom>
          <a:solidFill>
            <a:schemeClr val="bg1">
              <a:alpha val="60000"/>
            </a:schemeClr>
          </a:solidFill>
        </p:spPr>
        <p:txBody>
          <a:bodyPr wrap="none" rtlCol="0">
            <a:spAutoFit/>
          </a:bodyPr>
          <a:lstStyle/>
          <a:p>
            <a:r>
              <a:rPr lang="en-US" altLang="ko-KR" sz="4000" dirty="0" smtClean="0">
                <a:solidFill>
                  <a:schemeClr val="accent4">
                    <a:lumMod val="40000"/>
                    <a:lumOff val="60000"/>
                  </a:schemeClr>
                </a:solidFill>
              </a:rPr>
              <a:t>David Ayres</a:t>
            </a:r>
          </a:p>
          <a:p>
            <a:pPr marL="571500" indent="-571500">
              <a:buFont typeface="Arial" panose="020B0604020202020204" pitchFamily="34" charset="0"/>
              <a:buChar char="•"/>
            </a:pPr>
            <a:r>
              <a:rPr lang="en-US" altLang="ko-KR" sz="4000" dirty="0" smtClean="0"/>
              <a:t>42 Years old</a:t>
            </a:r>
          </a:p>
          <a:p>
            <a:pPr marL="571500" indent="-571500">
              <a:buFont typeface="Arial" panose="020B0604020202020204" pitchFamily="34" charset="0"/>
              <a:buChar char="•"/>
            </a:pPr>
            <a:r>
              <a:rPr lang="en-US" altLang="ko-KR" sz="4000" dirty="0" smtClean="0"/>
              <a:t>Zamboni driver</a:t>
            </a:r>
          </a:p>
          <a:p>
            <a:pPr marL="571500" indent="-571500">
              <a:buFont typeface="Arial" panose="020B0604020202020204" pitchFamily="34" charset="0"/>
              <a:buChar char="•"/>
            </a:pPr>
            <a:r>
              <a:rPr lang="en-US" altLang="ko-KR" sz="4000" dirty="0" smtClean="0">
                <a:solidFill>
                  <a:schemeClr val="accent1">
                    <a:lumMod val="40000"/>
                    <a:lumOff val="60000"/>
                  </a:schemeClr>
                </a:solidFill>
              </a:rPr>
              <a:t>How did he do?</a:t>
            </a:r>
            <a:endParaRPr lang="ko-KR" altLang="en-US" sz="4000" dirty="0">
              <a:solidFill>
                <a:schemeClr val="accent1">
                  <a:lumMod val="40000"/>
                  <a:lumOff val="60000"/>
                </a:schemeClr>
              </a:solidFill>
            </a:endParaRPr>
          </a:p>
        </p:txBody>
      </p:sp>
    </p:spTree>
    <p:extLst>
      <p:ext uri="{BB962C8B-B14F-4D97-AF65-F5344CB8AC3E}">
        <p14:creationId xmlns:p14="http://schemas.microsoft.com/office/powerpoint/2010/main" val="62472795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decel="10000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1000" fill="hold"/>
                                        <p:tgtEl>
                                          <p:spTgt spid="4100"/>
                                        </p:tgtEl>
                                        <p:attrNameLst>
                                          <p:attrName>ppt_x</p:attrName>
                                        </p:attrNameLst>
                                      </p:cBhvr>
                                      <p:tavLst>
                                        <p:tav tm="0">
                                          <p:val>
                                            <p:strVal val="0-#ppt_w/2"/>
                                          </p:val>
                                        </p:tav>
                                        <p:tav tm="100000">
                                          <p:val>
                                            <p:strVal val="#ppt_x"/>
                                          </p:val>
                                        </p:tav>
                                      </p:tavLst>
                                    </p:anim>
                                    <p:anim calcmode="lin" valueType="num">
                                      <p:cBhvr additive="base">
                                        <p:cTn id="8" dur="1000" fill="hold"/>
                                        <p:tgtEl>
                                          <p:spTgt spid="410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2-Year Old Zamboni Driver David Ayres Takes Centre Stage _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46969278"/>
      </p:ext>
    </p:extLst>
  </p:cSld>
  <p:clrMapOvr>
    <a:masterClrMapping/>
  </p:clrMapOvr>
  <mc:AlternateContent xmlns:mc="http://schemas.openxmlformats.org/markup-compatibility/2006" xmlns:p14="http://schemas.microsoft.com/office/powerpoint/2010/main">
    <mc:Choice Requires="p14">
      <p:transition spd="slow" advTm="41000">
        <p14:flash/>
      </p:transition>
    </mc:Choice>
    <mc:Fallback xmlns="">
      <p:transition spd="slow" advTm="4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339</TotalTime>
  <Words>719</Words>
  <Application>Microsoft Office PowerPoint</Application>
  <PresentationFormat>Widescreen</PresentationFormat>
  <Paragraphs>109</Paragraphs>
  <Slides>50</Slides>
  <Notes>0</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Noto Sans KR</vt:lpstr>
      <vt:lpstr>맑은 고딕</vt:lpstr>
      <vt:lpstr>양재백두체B</vt:lpstr>
      <vt:lpstr>Arial</vt:lpstr>
      <vt:lpstr>Berlin Sans FB Demi</vt:lpstr>
      <vt:lpstr>Calibri</vt:lpstr>
      <vt:lpstr>Calibri Light</vt:lpstr>
      <vt:lpstr>Office Theme</vt:lpstr>
      <vt:lpstr>Solve the 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공주교대컴퓨터과</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Solve the Problem</dc:title>
  <dc:creator>user</dc:creator>
  <cp:lastModifiedBy>user</cp:lastModifiedBy>
  <cp:revision>34</cp:revision>
  <dcterms:created xsi:type="dcterms:W3CDTF">2020-03-02T04:42:33Z</dcterms:created>
  <dcterms:modified xsi:type="dcterms:W3CDTF">2020-05-28T02:34:38Z</dcterms:modified>
</cp:coreProperties>
</file>