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96" r:id="rId6"/>
    <p:sldId id="297" r:id="rId7"/>
    <p:sldId id="298" r:id="rId8"/>
    <p:sldId id="299" r:id="rId9"/>
    <p:sldId id="300" r:id="rId10"/>
    <p:sldId id="266" r:id="rId11"/>
    <p:sldId id="301" r:id="rId12"/>
    <p:sldId id="295" r:id="rId13"/>
    <p:sldId id="271" r:id="rId14"/>
    <p:sldId id="304" r:id="rId15"/>
    <p:sldId id="326" r:id="rId16"/>
    <p:sldId id="305" r:id="rId17"/>
    <p:sldId id="309" r:id="rId18"/>
    <p:sldId id="302" r:id="rId19"/>
    <p:sldId id="270" r:id="rId20"/>
    <p:sldId id="308" r:id="rId21"/>
    <p:sldId id="310" r:id="rId22"/>
    <p:sldId id="274" r:id="rId23"/>
    <p:sldId id="273" r:id="rId24"/>
    <p:sldId id="321" r:id="rId25"/>
    <p:sldId id="276" r:id="rId26"/>
    <p:sldId id="311" r:id="rId27"/>
    <p:sldId id="303" r:id="rId28"/>
    <p:sldId id="307" r:id="rId29"/>
    <p:sldId id="312" r:id="rId30"/>
    <p:sldId id="306" r:id="rId31"/>
    <p:sldId id="261" r:id="rId32"/>
    <p:sldId id="267" r:id="rId33"/>
    <p:sldId id="341" r:id="rId34"/>
    <p:sldId id="278" r:id="rId35"/>
    <p:sldId id="279" r:id="rId36"/>
    <p:sldId id="313" r:id="rId37"/>
    <p:sldId id="314" r:id="rId38"/>
    <p:sldId id="280" r:id="rId39"/>
    <p:sldId id="315" r:id="rId40"/>
    <p:sldId id="316" r:id="rId41"/>
    <p:sldId id="317" r:id="rId42"/>
    <p:sldId id="281" r:id="rId43"/>
    <p:sldId id="320" r:id="rId44"/>
    <p:sldId id="318" r:id="rId45"/>
    <p:sldId id="319" r:id="rId46"/>
    <p:sldId id="328" r:id="rId47"/>
    <p:sldId id="329" r:id="rId48"/>
    <p:sldId id="327" r:id="rId49"/>
    <p:sldId id="265" r:id="rId50"/>
    <p:sldId id="262" r:id="rId51"/>
    <p:sldId id="268" r:id="rId52"/>
    <p:sldId id="322" r:id="rId53"/>
    <p:sldId id="285" r:id="rId54"/>
    <p:sldId id="323" r:id="rId55"/>
    <p:sldId id="286" r:id="rId56"/>
    <p:sldId id="287" r:id="rId57"/>
    <p:sldId id="288" r:id="rId58"/>
    <p:sldId id="324" r:id="rId59"/>
    <p:sldId id="289" r:id="rId60"/>
    <p:sldId id="291" r:id="rId61"/>
    <p:sldId id="339" r:id="rId62"/>
    <p:sldId id="290" r:id="rId63"/>
    <p:sldId id="264" r:id="rId64"/>
    <p:sldId id="340" r:id="rId65"/>
    <p:sldId id="260" r:id="rId66"/>
    <p:sldId id="292" r:id="rId67"/>
    <p:sldId id="293" r:id="rId68"/>
    <p:sldId id="330" r:id="rId69"/>
    <p:sldId id="331" r:id="rId70"/>
    <p:sldId id="333" r:id="rId71"/>
    <p:sldId id="332" r:id="rId72"/>
    <p:sldId id="334" r:id="rId73"/>
    <p:sldId id="336" r:id="rId74"/>
    <p:sldId id="337" r:id="rId75"/>
    <p:sldId id="338" r:id="rId76"/>
    <p:sldId id="335" r:id="rId77"/>
    <p:sldId id="294" r:id="rId7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958"/>
    <a:srgbClr val="67548F"/>
    <a:srgbClr val="FC704F"/>
    <a:srgbClr val="3F5064"/>
    <a:srgbClr val="F06400"/>
    <a:srgbClr val="DE7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458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77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00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53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688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872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87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185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17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90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356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0F3C-FD58-413B-B011-2852E0E1297B}" type="datetimeFigureOut">
              <a:rPr lang="ko-KR" altLang="en-US" smtClean="0"/>
              <a:t>2020-06-04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E181-3047-4077-8126-EAB860812E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6450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4116339_Predicting_Elections_from_Politicians'_Faces" TargetMode="External"/><Relationship Id="rId7" Type="http://schemas.openxmlformats.org/officeDocument/2006/relationships/hyperlink" Target="https://www.youtube.com/watch?v=xwbI8VOsDTo" TargetMode="External"/><Relationship Id="rId2" Type="http://schemas.openxmlformats.org/officeDocument/2006/relationships/hyperlink" Target="https://www.youtube.com/watch?v=qpCnR7BOS0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mR58_dqLxY" TargetMode="External"/><Relationship Id="rId5" Type="http://schemas.openxmlformats.org/officeDocument/2006/relationships/hyperlink" Target="https://www.pnas.org/content/104/46/17948.short" TargetMode="External"/><Relationship Id="rId4" Type="http://schemas.openxmlformats.org/officeDocument/2006/relationships/hyperlink" Target="https://journals.sagepub.com/doi/full/10.1177/147470491773200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5542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Rhetoric </a:t>
            </a:r>
            <a:endParaRPr lang="ko-KR" alt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15217"/>
            <a:ext cx="9144000" cy="1655762"/>
          </a:xfrm>
        </p:spPr>
        <p:txBody>
          <a:bodyPr/>
          <a:lstStyle/>
          <a:p>
            <a:r>
              <a:rPr lang="en-US" altLang="ko-KR" dirty="0" smtClean="0"/>
              <a:t>Modes of Persuasion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3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ike dew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2" y="426824"/>
            <a:ext cx="5381298" cy="53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ichard Cord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48" y="84430"/>
            <a:ext cx="4973216" cy="58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3510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1082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00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3510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1082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pic>
        <p:nvPicPr>
          <p:cNvPr id="3074" name="Picture 2" descr="Image result for kate br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6" y="489431"/>
            <a:ext cx="5246743" cy="531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nute Bueh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6" r="6169"/>
          <a:stretch/>
        </p:blipFill>
        <p:spPr bwMode="auto">
          <a:xfrm>
            <a:off x="6311638" y="483067"/>
            <a:ext cx="5353377" cy="53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68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014" y="1866123"/>
            <a:ext cx="426091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Facial Appearance (70%)</a:t>
            </a:r>
          </a:p>
          <a:p>
            <a:pPr algn="ctr"/>
            <a:endParaRPr lang="en-US" altLang="ko-KR" sz="3200" dirty="0"/>
          </a:p>
          <a:p>
            <a:pPr algn="ctr"/>
            <a:r>
              <a:rPr lang="en-US" altLang="ko-KR" sz="3200" dirty="0" smtClean="0"/>
              <a:t>Height</a:t>
            </a:r>
          </a:p>
          <a:p>
            <a:pPr algn="ctr"/>
            <a:r>
              <a:rPr lang="en-US" altLang="ko-KR" sz="3200" dirty="0" smtClean="0"/>
              <a:t>Weight</a:t>
            </a:r>
          </a:p>
          <a:p>
            <a:pPr algn="ctr"/>
            <a:r>
              <a:rPr lang="en-US" altLang="ko-KR" sz="3200" dirty="0" smtClean="0"/>
              <a:t>Dress</a:t>
            </a:r>
          </a:p>
          <a:p>
            <a:pPr algn="ctr"/>
            <a:r>
              <a:rPr lang="en-US" altLang="ko-KR" sz="3200" dirty="0" smtClean="0"/>
              <a:t>Accent </a:t>
            </a:r>
          </a:p>
          <a:p>
            <a:pPr algn="ctr"/>
            <a:r>
              <a:rPr lang="en-US" altLang="ko-KR" sz="3200" dirty="0" smtClean="0"/>
              <a:t>Pitch (other vocal traits)</a:t>
            </a:r>
          </a:p>
          <a:p>
            <a:pPr algn="ctr"/>
            <a:r>
              <a:rPr lang="en-US" altLang="ko-KR" sz="3200" dirty="0" smtClean="0"/>
              <a:t>Setting (next to flag)</a:t>
            </a:r>
            <a:endParaRPr lang="ko-KR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5273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Competence / Trustworthiness </a:t>
            </a:r>
            <a:endParaRPr lang="ko-KR" altLang="en-US" sz="5800" dirty="0"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3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59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Credentials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9220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As a </a:t>
            </a:r>
            <a:r>
              <a:rPr lang="en-US" altLang="ko-KR" sz="3200" dirty="0" smtClean="0"/>
              <a:t>cyclist…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774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59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Credentials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9220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Because I have </a:t>
            </a:r>
            <a:r>
              <a:rPr lang="en-US" altLang="ko-KR" sz="3200" dirty="0" smtClean="0"/>
              <a:t>worked in IT for 10 years…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7445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jd power a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726"/>
            <a:ext cx="12192000" cy="52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59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Credentials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9220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Using:</a:t>
            </a:r>
          </a:p>
          <a:p>
            <a:pPr algn="ctr"/>
            <a:r>
              <a:rPr lang="en-US" altLang="ko-KR" sz="3200" dirty="0" smtClean="0"/>
              <a:t>insider language, technical language, jargon, acronyms, etc.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824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example of mechanic jar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597"/>
            <a:ext cx="12276195" cy="63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59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Let others do it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9220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Allow me to introduce to you…</a:t>
            </a:r>
          </a:p>
          <a:p>
            <a:pPr algn="ctr"/>
            <a:endParaRPr lang="en-US" altLang="ko-KR" sz="3200" dirty="0"/>
          </a:p>
          <a:p>
            <a:pPr algn="ctr"/>
            <a:r>
              <a:rPr lang="en-US" altLang="ko-KR" sz="3200" dirty="0" smtClean="0"/>
              <a:t>Have someone else say your credentials.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857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259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Advertising Hacks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Trusted figure / Celebrity</a:t>
            </a:r>
          </a:p>
        </p:txBody>
      </p:sp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1164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37" y="9525"/>
            <a:ext cx="3971925" cy="6838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933" y="0"/>
            <a:ext cx="3990976" cy="6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oral b advertis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78" y="0"/>
            <a:ext cx="6861045" cy="68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elebrity endors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528"/>
            <a:ext cx="1219200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862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Character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Openness </a:t>
            </a:r>
          </a:p>
          <a:p>
            <a:pPr algn="ctr"/>
            <a:r>
              <a:rPr lang="en-US" altLang="ko-KR" sz="3200" dirty="0" smtClean="0"/>
              <a:t>Share your personal experience</a:t>
            </a: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795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Character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Honesty</a:t>
            </a:r>
          </a:p>
          <a:p>
            <a:pPr algn="ctr"/>
            <a:r>
              <a:rPr lang="en-US" altLang="ko-KR" sz="3200" dirty="0" smtClean="0"/>
              <a:t>Full disclosure </a:t>
            </a:r>
          </a:p>
          <a:p>
            <a:pPr algn="ctr"/>
            <a:r>
              <a:rPr lang="en-US" altLang="ko-KR" sz="3200" dirty="0" smtClean="0"/>
              <a:t>Not hiding anything  </a:t>
            </a: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e Pursuit of Happiness - Interview clip_5mNxBB6uKXc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5069"/>
            <a:ext cx="12192000" cy="512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26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Caring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Good will </a:t>
            </a:r>
            <a:r>
              <a:rPr lang="en-US" altLang="ko-KR" sz="3200" dirty="0" smtClean="0"/>
              <a:t>towards audience</a:t>
            </a: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6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own hall 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77" y="0"/>
            <a:ext cx="12372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0339" y="549724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Town Hall Meeting</a:t>
            </a:r>
            <a:endParaRPr lang="ko-KR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26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Caring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Treat everyone well (helpers)</a:t>
            </a:r>
          </a:p>
          <a:p>
            <a:pPr algn="ctr"/>
            <a:r>
              <a:rPr lang="en-US" altLang="ko-KR" sz="3200" dirty="0" smtClean="0"/>
              <a:t>Do not </a:t>
            </a:r>
            <a:r>
              <a:rPr lang="en-US" altLang="ko-KR" sz="3200" b="1" dirty="0" smtClean="0"/>
              <a:t>condescend </a:t>
            </a: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26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Ad Hominem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Attack someone’s character.  </a:t>
            </a:r>
          </a:p>
          <a:p>
            <a:pPr algn="ctr"/>
            <a:endParaRPr lang="en-US" altLang="ko-KR" sz="3200" b="1" dirty="0"/>
          </a:p>
          <a:p>
            <a:pPr algn="ctr"/>
            <a:r>
              <a:rPr lang="en-US" altLang="ko-KR" sz="3200" b="1" dirty="0" smtClean="0"/>
              <a:t>Discredit opponent</a:t>
            </a:r>
          </a:p>
        </p:txBody>
      </p:sp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ad homin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81" y="190208"/>
            <a:ext cx="6889038" cy="64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80"/>
            <a:ext cx="435247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ETHOS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6009" y="2279780"/>
            <a:ext cx="462979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ETHICS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519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BernhardFashion BT" pitchFamily="2" charset="0"/>
              </a:rPr>
              <a:t>The appearance of credibility / authority</a:t>
            </a:r>
            <a:endParaRPr lang="ko-KR" altLang="en-US" sz="2800" dirty="0">
              <a:latin typeface="BernhardFashion B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1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hos, Pathos, &amp; Logos_ How to Use Persuasive Ad Techniques (ETHO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80"/>
            <a:ext cx="519180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PATHOS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6009" y="2279779"/>
            <a:ext cx="80130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PATHOLOGY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345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BernhardFashion BT" pitchFamily="2" charset="0"/>
              </a:rPr>
              <a:t>An emotional persuasion.  </a:t>
            </a:r>
            <a:endParaRPr lang="ko-KR" altLang="en-US" sz="2800" dirty="0">
              <a:latin typeface="BernhardFashion B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6009" y="2279779"/>
            <a:ext cx="61872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EMPATHY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0553" y="2279779"/>
            <a:ext cx="69615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SYMPATHY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6" grpId="0"/>
      <p:bldP spid="6" grpId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37118"/>
            <a:ext cx="9249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Pathos</a:t>
            </a:r>
            <a:endParaRPr lang="ko-KR" altLang="en-US" sz="9600" dirty="0">
              <a:latin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45" y="2550367"/>
            <a:ext cx="9249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BernhardFashion BT" pitchFamily="2" charset="0"/>
                <a:ea typeface="Segoe UI Black" panose="020B0A02040204020203" pitchFamily="34" charset="0"/>
              </a:rPr>
              <a:t>“Suffering”</a:t>
            </a:r>
          </a:p>
          <a:p>
            <a:pPr algn="ctr"/>
            <a:r>
              <a:rPr lang="en-US" altLang="ko-KR" sz="5400" dirty="0" smtClean="0">
                <a:latin typeface="BernhardFashion BT" pitchFamily="2" charset="0"/>
                <a:ea typeface="Segoe UI Black" panose="020B0A02040204020203" pitchFamily="34" charset="0"/>
              </a:rPr>
              <a:t>“Experience”</a:t>
            </a:r>
            <a:endParaRPr lang="ko-KR" altLang="en-US" sz="5400" dirty="0">
              <a:latin typeface="BernhardFashion B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2210" y="1855407"/>
            <a:ext cx="3222549" cy="4898571"/>
          </a:xfrm>
          <a:prstGeom prst="rect">
            <a:avLst/>
          </a:prstGeom>
        </p:spPr>
      </p:pic>
      <p:pic>
        <p:nvPicPr>
          <p:cNvPr id="8196" name="Picture 4" descr="Image result for heart  silhouett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84" y="4935894"/>
            <a:ext cx="856789" cy="78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y won't remember what you sa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74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26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Hearts over Heads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Emotional Speech</a:t>
            </a:r>
          </a:p>
          <a:p>
            <a:pPr algn="ctr"/>
            <a:endParaRPr lang="en-US" altLang="ko-KR" sz="3200" dirty="0"/>
          </a:p>
          <a:p>
            <a:pPr algn="ctr"/>
            <a:r>
              <a:rPr lang="en-US" altLang="ko-KR" sz="3200" dirty="0" smtClean="0"/>
              <a:t>More convincing than </a:t>
            </a:r>
            <a:br>
              <a:rPr lang="en-US" altLang="ko-KR" sz="3200" dirty="0" smtClean="0"/>
            </a:br>
            <a:r>
              <a:rPr lang="en-US" altLang="ko-KR" sz="3200" dirty="0" smtClean="0"/>
              <a:t>Logos or Ethos.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875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59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Audience Emotions 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Make the audience feel it.  </a:t>
            </a:r>
          </a:p>
          <a:p>
            <a:pPr algn="ctr"/>
            <a:endParaRPr lang="en-US" altLang="ko-KR" sz="3200" b="1" dirty="0"/>
          </a:p>
          <a:p>
            <a:pPr algn="ctr"/>
            <a:r>
              <a:rPr lang="en-US" altLang="ko-KR" sz="3200" dirty="0" smtClean="0"/>
              <a:t>Not always the speaker’s emotion.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255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broken promises qu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3" y="144009"/>
            <a:ext cx="6114597" cy="660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7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aindrops on roses and whiskers on kitt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75" y="0"/>
            <a:ext cx="5517437" cy="689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724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Emotionally Charged Words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Words that elicit a response. </a:t>
            </a:r>
          </a:p>
          <a:p>
            <a:pPr algn="ctr"/>
            <a:endParaRPr lang="en-US" altLang="ko-KR" sz="3200" b="1" dirty="0"/>
          </a:p>
          <a:p>
            <a:pPr algn="ctr"/>
            <a:r>
              <a:rPr lang="en-US" altLang="ko-KR" sz="3200" dirty="0" smtClean="0"/>
              <a:t>Metaphors / Similes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735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ighting can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37118"/>
            <a:ext cx="9249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Ethos </a:t>
            </a:r>
            <a:endParaRPr lang="ko-KR" altLang="en-US" sz="9600" dirty="0">
              <a:latin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45" y="2550367"/>
            <a:ext cx="9249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BernhardFashion BT" pitchFamily="2" charset="0"/>
                <a:ea typeface="Segoe UI Black" panose="020B0A02040204020203" pitchFamily="34" charset="0"/>
              </a:rPr>
              <a:t>“Character”</a:t>
            </a:r>
            <a:endParaRPr lang="ko-KR" altLang="en-US" sz="5400" dirty="0">
              <a:latin typeface="BernhardFashion BT" pitchFamily="2" charset="0"/>
            </a:endParaRPr>
          </a:p>
        </p:txBody>
      </p:sp>
      <p:pic>
        <p:nvPicPr>
          <p:cNvPr id="3076" name="Picture 4" descr="Image result for suit silhou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807" y="1304924"/>
            <a:ext cx="285750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“I am the good shephe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8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5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Visually Demonstrate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Use:</a:t>
            </a:r>
          </a:p>
          <a:p>
            <a:pPr algn="ctr"/>
            <a:r>
              <a:rPr lang="en-US" altLang="ko-KR" sz="3200" dirty="0" smtClean="0"/>
              <a:t>pictures / magic tricks / </a:t>
            </a:r>
            <a:r>
              <a:rPr lang="en-US" altLang="ko-KR" sz="3200" dirty="0" err="1" smtClean="0"/>
              <a:t>realia</a:t>
            </a:r>
            <a:r>
              <a:rPr lang="en-US" altLang="ko-KR" sz="3200" dirty="0" smtClean="0"/>
              <a:t> / theatrical / descriptive language </a:t>
            </a:r>
          </a:p>
        </p:txBody>
      </p:sp>
    </p:spTree>
    <p:extLst>
      <p:ext uri="{BB962C8B-B14F-4D97-AF65-F5344CB8AC3E}">
        <p14:creationId xmlns:p14="http://schemas.microsoft.com/office/powerpoint/2010/main" val="27144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5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Stories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Caught up in the </a:t>
            </a:r>
            <a:r>
              <a:rPr lang="en-US" altLang="ko-KR" sz="3200" b="1" dirty="0" smtClean="0"/>
              <a:t>narrative</a:t>
            </a:r>
            <a:r>
              <a:rPr lang="en-US" altLang="ko-KR" sz="3200" dirty="0" smtClean="0"/>
              <a:t>.</a:t>
            </a:r>
          </a:p>
          <a:p>
            <a:pPr algn="ctr"/>
            <a:endParaRPr lang="en-US" altLang="ko-KR" sz="3200" dirty="0"/>
          </a:p>
          <a:p>
            <a:pPr algn="ctr"/>
            <a:r>
              <a:rPr lang="en-US" altLang="ko-KR" sz="3200" dirty="0" smtClean="0"/>
              <a:t>The social condition  </a:t>
            </a:r>
          </a:p>
        </p:txBody>
      </p:sp>
    </p:spTree>
    <p:extLst>
      <p:ext uri="{BB962C8B-B14F-4D97-AF65-F5344CB8AC3E}">
        <p14:creationId xmlns:p14="http://schemas.microsoft.com/office/powerpoint/2010/main" val="39968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GLISH SPEECH _ MOHAMMED QAHTANI_ The Power Of Words (English Subtitles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8000"/>
    </mc:Choice>
    <mc:Fallback xmlns="">
      <p:transition spd="slow" advClick="0" advTm="1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389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Vivid Language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Rhetorical Devices </a:t>
            </a:r>
          </a:p>
          <a:p>
            <a:pPr algn="ctr"/>
            <a:r>
              <a:rPr lang="en-US" altLang="ko-KR" sz="3200" dirty="0" smtClean="0"/>
              <a:t>Quotations</a:t>
            </a:r>
          </a:p>
        </p:txBody>
      </p:sp>
    </p:spTree>
    <p:extLst>
      <p:ext uri="{BB962C8B-B14F-4D97-AF65-F5344CB8AC3E}">
        <p14:creationId xmlns:p14="http://schemas.microsoft.com/office/powerpoint/2010/main" val="40970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rhetoric pains with a broad bru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192" y="0"/>
            <a:ext cx="12832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56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389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Humor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Sense of Identity </a:t>
            </a:r>
          </a:p>
          <a:p>
            <a:pPr algn="ctr"/>
            <a:r>
              <a:rPr lang="en-US" altLang="ko-KR" sz="3200" dirty="0" smtClean="0"/>
              <a:t>Self-Interest</a:t>
            </a:r>
          </a:p>
          <a:p>
            <a:pPr algn="ctr"/>
            <a:r>
              <a:rPr lang="en-US" altLang="ko-KR" sz="3200" dirty="0" smtClean="0"/>
              <a:t>Sentiments </a:t>
            </a:r>
          </a:p>
        </p:txBody>
      </p:sp>
    </p:spTree>
    <p:extLst>
      <p:ext uri="{BB962C8B-B14F-4D97-AF65-F5344CB8AC3E}">
        <p14:creationId xmlns:p14="http://schemas.microsoft.com/office/powerpoint/2010/main" val="18059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 Will Hunting _ 'Perfect for Each Other' (HD) - Matt Damon, Robin Williams _ MIRAMAX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000"/>
    </mc:Choice>
    <mc:Fallback xmlns="">
      <p:transition spd="slow" advClick="0" advTm="9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389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Appeal to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Calms people down</a:t>
            </a:r>
          </a:p>
          <a:p>
            <a:pPr algn="ctr"/>
            <a:r>
              <a:rPr lang="en-US" altLang="ko-KR" sz="3200" dirty="0" smtClean="0"/>
              <a:t>Personality </a:t>
            </a:r>
          </a:p>
          <a:p>
            <a:pPr algn="ctr"/>
            <a:r>
              <a:rPr lang="en-US" altLang="ko-KR" sz="3200" dirty="0" smtClean="0"/>
              <a:t>Common Ground </a:t>
            </a:r>
          </a:p>
        </p:txBody>
      </p:sp>
    </p:spTree>
    <p:extLst>
      <p:ext uri="{BB962C8B-B14F-4D97-AF65-F5344CB8AC3E}">
        <p14:creationId xmlns:p14="http://schemas.microsoft.com/office/powerpoint/2010/main" val="4227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hos, Pathos, &amp; Logos_ How to Use Persuasive Ad Techniques (PATHOS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6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50"/>
    </mc:Choice>
    <mc:Fallback xmlns="">
      <p:transition spd="slow" advTm="6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322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Who </a:t>
            </a:r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is more competent?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3510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1082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pic>
        <p:nvPicPr>
          <p:cNvPr id="8196" name="Picture 4" descr="Image result for gavin news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7" r="15500"/>
          <a:stretch/>
        </p:blipFill>
        <p:spPr bwMode="auto">
          <a:xfrm>
            <a:off x="1450006" y="1754536"/>
            <a:ext cx="3945675" cy="405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john h. c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/>
          <a:stretch/>
        </p:blipFill>
        <p:spPr bwMode="auto">
          <a:xfrm>
            <a:off x="6893904" y="1743953"/>
            <a:ext cx="3573024" cy="40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0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78"/>
            <a:ext cx="44438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LOGOS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6009" y="2279779"/>
            <a:ext cx="40575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LOGIC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445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BernhardFashion BT" pitchFamily="2" charset="0"/>
              </a:rPr>
              <a:t>The appearance of logic / reason.  </a:t>
            </a:r>
            <a:endParaRPr lang="ko-KR" altLang="en-US" sz="2800" dirty="0">
              <a:latin typeface="BernhardFashion B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8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37118"/>
            <a:ext cx="9249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Logos</a:t>
            </a:r>
            <a:endParaRPr lang="ko-KR" altLang="en-US" sz="9600" dirty="0">
              <a:latin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45" y="2550367"/>
            <a:ext cx="9249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BernhardFashion BT" pitchFamily="2" charset="0"/>
                <a:ea typeface="Segoe UI Black" panose="020B0A02040204020203" pitchFamily="34" charset="0"/>
              </a:rPr>
              <a:t>“Word”</a:t>
            </a:r>
          </a:p>
        </p:txBody>
      </p:sp>
      <p:pic>
        <p:nvPicPr>
          <p:cNvPr id="7170" name="Picture 2" descr="Image result for logic silhou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49" y="2274634"/>
            <a:ext cx="3377941" cy="45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tatistics qu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3" y="513183"/>
            <a:ext cx="11964889" cy="56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1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786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Information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Facts / Figures / Support / Evidence </a:t>
            </a:r>
          </a:p>
        </p:txBody>
      </p:sp>
    </p:spTree>
    <p:extLst>
      <p:ext uri="{BB962C8B-B14F-4D97-AF65-F5344CB8AC3E}">
        <p14:creationId xmlns:p14="http://schemas.microsoft.com/office/powerpoint/2010/main" val="3422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global warming polar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59" y="0"/>
            <a:ext cx="47903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global warming stati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165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Making an Argument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Know your thesis. </a:t>
            </a:r>
          </a:p>
        </p:txBody>
      </p:sp>
    </p:spTree>
    <p:extLst>
      <p:ext uri="{BB962C8B-B14F-4D97-AF65-F5344CB8AC3E}">
        <p14:creationId xmlns:p14="http://schemas.microsoft.com/office/powerpoint/2010/main" val="22998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853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Making an Argument </a:t>
            </a:r>
            <a:endParaRPr lang="ko-KR" altLang="en-US" sz="6000" dirty="0">
              <a:latin typeface="Segoe UI Black" panose="020B0A02040204020203" pitchFamily="34" charset="0"/>
            </a:endParaRP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Start with things that the audience already agrees with before moving the goal posts.  </a:t>
            </a:r>
          </a:p>
        </p:txBody>
      </p:sp>
    </p:spTree>
    <p:extLst>
      <p:ext uri="{BB962C8B-B14F-4D97-AF65-F5344CB8AC3E}">
        <p14:creationId xmlns:p14="http://schemas.microsoft.com/office/powerpoint/2010/main" val="16845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Some people believe…</a:t>
            </a:r>
          </a:p>
          <a:p>
            <a:pPr algn="ctr"/>
            <a:endParaRPr lang="en-US" altLang="ko-KR" sz="3200" dirty="0"/>
          </a:p>
          <a:p>
            <a:pPr algn="ctr"/>
            <a:r>
              <a:rPr lang="en-US" altLang="ko-KR" sz="3200" dirty="0" smtClean="0"/>
              <a:t>As you know… </a:t>
            </a:r>
          </a:p>
        </p:txBody>
      </p:sp>
    </p:spTree>
    <p:extLst>
      <p:ext uri="{BB962C8B-B14F-4D97-AF65-F5344CB8AC3E}">
        <p14:creationId xmlns:p14="http://schemas.microsoft.com/office/powerpoint/2010/main" val="37952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0988" y="3088433"/>
            <a:ext cx="1819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People are saying</a:t>
            </a:r>
          </a:p>
          <a:p>
            <a:endParaRPr lang="ko-KR" altLang="en-US" dirty="0"/>
          </a:p>
        </p:txBody>
      </p:sp>
      <p:pic>
        <p:nvPicPr>
          <p:cNvPr id="13314" name="Picture 2" descr="Image result for trump people are say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39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Support with evidence 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High quality information</a:t>
            </a:r>
          </a:p>
          <a:p>
            <a:pPr algn="ctr"/>
            <a:r>
              <a:rPr lang="en-US" altLang="ko-KR" sz="3200" dirty="0" smtClean="0"/>
              <a:t>Statistics</a:t>
            </a:r>
          </a:p>
          <a:p>
            <a:pPr algn="ctr"/>
            <a:r>
              <a:rPr lang="en-US" altLang="ko-KR" sz="3200" dirty="0" smtClean="0"/>
              <a:t>Tables</a:t>
            </a:r>
          </a:p>
          <a:p>
            <a:pPr algn="ctr"/>
            <a:r>
              <a:rPr lang="en-US" altLang="ko-KR" sz="3200" dirty="0" smtClean="0"/>
              <a:t>Data</a:t>
            </a:r>
          </a:p>
          <a:p>
            <a:pPr algn="ctr"/>
            <a:r>
              <a:rPr lang="en-US" altLang="ko-KR" sz="3200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8465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3510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1082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pic>
        <p:nvPicPr>
          <p:cNvPr id="7170" name="Picture 2" descr="Image result for mark gord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65" y="216236"/>
            <a:ext cx="4516016" cy="56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ary thr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0" y="109965"/>
            <a:ext cx="4772855" cy="57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11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incorret pie ch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6" y="1257914"/>
            <a:ext cx="5806688" cy="456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misleading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85" y="1471114"/>
            <a:ext cx="6882064" cy="414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3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arning curve langu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3" y="1085850"/>
            <a:ext cx="1224809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81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Reasonable connections: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Linking claims to evidence. </a:t>
            </a:r>
          </a:p>
        </p:txBody>
      </p:sp>
    </p:spTree>
    <p:extLst>
      <p:ext uri="{BB962C8B-B14F-4D97-AF65-F5344CB8AC3E}">
        <p14:creationId xmlns:p14="http://schemas.microsoft.com/office/powerpoint/2010/main" val="23622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hos, Pathos, &amp; Logos_ How to Use Persuasive Ad Techniques (LOGOS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00"/>
    </mc:Choice>
    <mc:Fallback xmlns="">
      <p:transition spd="slow" advTm="69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Explain the Graph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I will give you a graph.  </a:t>
            </a:r>
          </a:p>
          <a:p>
            <a:pPr algn="ctr"/>
            <a:r>
              <a:rPr lang="en-US" altLang="ko-KR" sz="3200" dirty="0" smtClean="0"/>
              <a:t>What will you put in it? </a:t>
            </a:r>
          </a:p>
          <a:p>
            <a:pPr algn="ctr"/>
            <a:r>
              <a:rPr lang="en-US" altLang="ko-KR" sz="3200" dirty="0" smtClean="0"/>
              <a:t>Explain it to another person. </a:t>
            </a:r>
          </a:p>
        </p:txBody>
      </p:sp>
    </p:spTree>
    <p:extLst>
      <p:ext uri="{BB962C8B-B14F-4D97-AF65-F5344CB8AC3E}">
        <p14:creationId xmlns:p14="http://schemas.microsoft.com/office/powerpoint/2010/main" val="10873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thos pathos log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46" y="606490"/>
            <a:ext cx="7097487" cy="6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7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80"/>
            <a:ext cx="59362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KAIROS  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298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BernhardFashion BT" pitchFamily="2" charset="0"/>
              </a:rPr>
              <a:t>The </a:t>
            </a:r>
            <a:r>
              <a:rPr lang="en-US" altLang="ko-KR" sz="2800" dirty="0">
                <a:latin typeface="BernhardFashion BT" pitchFamily="2" charset="0"/>
              </a:rPr>
              <a:t>o</a:t>
            </a:r>
            <a:r>
              <a:rPr lang="en-US" altLang="ko-KR" sz="2800" dirty="0" smtClean="0">
                <a:latin typeface="BernhardFashion BT" pitchFamily="2" charset="0"/>
              </a:rPr>
              <a:t>pportune moment</a:t>
            </a:r>
            <a:endParaRPr lang="ko-KR" altLang="en-US" sz="2800" dirty="0">
              <a:latin typeface="BernhardFashion B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37118"/>
            <a:ext cx="9249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Kairos  </a:t>
            </a:r>
            <a:endParaRPr lang="ko-KR" altLang="en-US" sz="9600" dirty="0">
              <a:latin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45" y="2550367"/>
            <a:ext cx="9249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“Time”</a:t>
            </a:r>
            <a:endParaRPr lang="ko-KR" altLang="en-US" sz="5400" dirty="0">
              <a:latin typeface="Segoe UI Black" panose="020B0A02040204020203" pitchFamily="34" charset="0"/>
            </a:endParaRPr>
          </a:p>
        </p:txBody>
      </p:sp>
      <p:pic>
        <p:nvPicPr>
          <p:cNvPr id="1026" name="Picture 2" descr="Image result for silhouette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48" y="2550367"/>
            <a:ext cx="3756219" cy="40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Response 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Responding in a timely manner.</a:t>
            </a:r>
          </a:p>
          <a:p>
            <a:pPr algn="ctr"/>
            <a:r>
              <a:rPr lang="en-US" altLang="ko-KR" sz="3200" b="1" dirty="0" smtClean="0"/>
              <a:t>How long </a:t>
            </a:r>
            <a:r>
              <a:rPr lang="en-US" altLang="ko-KR" sz="3200" dirty="0" smtClean="0"/>
              <a:t>should you wait?  </a:t>
            </a:r>
          </a:p>
        </p:txBody>
      </p:sp>
    </p:spTree>
    <p:extLst>
      <p:ext uri="{BB962C8B-B14F-4D97-AF65-F5344CB8AC3E}">
        <p14:creationId xmlns:p14="http://schemas.microsoft.com/office/powerpoint/2010/main" val="322445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Relevance 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Is the information (or person) </a:t>
            </a:r>
            <a:br>
              <a:rPr lang="en-US" altLang="ko-KR" sz="3200" dirty="0" smtClean="0"/>
            </a:br>
            <a:r>
              <a:rPr lang="en-US" altLang="ko-KR" sz="3200" dirty="0" smtClean="0"/>
              <a:t>still useful.  </a:t>
            </a:r>
          </a:p>
        </p:txBody>
      </p:sp>
    </p:spTree>
    <p:extLst>
      <p:ext uri="{BB962C8B-B14F-4D97-AF65-F5344CB8AC3E}">
        <p14:creationId xmlns:p14="http://schemas.microsoft.com/office/powerpoint/2010/main" val="14938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3510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1082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pic>
        <p:nvPicPr>
          <p:cNvPr id="6146" name="Picture 2" descr="Image result for jeff john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r="9335"/>
          <a:stretch/>
        </p:blipFill>
        <p:spPr bwMode="auto">
          <a:xfrm>
            <a:off x="6308720" y="447869"/>
            <a:ext cx="5380819" cy="521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tim wal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r="18916"/>
          <a:stretch/>
        </p:blipFill>
        <p:spPr bwMode="auto">
          <a:xfrm>
            <a:off x="520600" y="447869"/>
            <a:ext cx="5329694" cy="521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54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idget spi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99" y="779736"/>
            <a:ext cx="3940175" cy="559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100" y="2133600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/>
              <a:t>I was outside playing with my fidget spinner and… 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7851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hc chic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4" y="-19051"/>
            <a:ext cx="7083425" cy="70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jessica jung 2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6" y="199443"/>
            <a:ext cx="5934074" cy="84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In Speech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Dramatic pauses </a:t>
            </a:r>
          </a:p>
          <a:p>
            <a:pPr algn="ctr"/>
            <a:r>
              <a:rPr lang="en-US" altLang="ko-KR" sz="3200" dirty="0" smtClean="0"/>
              <a:t>Cadence </a:t>
            </a:r>
          </a:p>
        </p:txBody>
      </p:sp>
    </p:spTree>
    <p:extLst>
      <p:ext uri="{BB962C8B-B14F-4D97-AF65-F5344CB8AC3E}">
        <p14:creationId xmlns:p14="http://schemas.microsoft.com/office/powerpoint/2010/main" val="294840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3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Opportunistic  </a:t>
            </a:r>
          </a:p>
        </p:txBody>
      </p:sp>
      <p:pic>
        <p:nvPicPr>
          <p:cNvPr id="3" name="Picture 4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/>
          <a:stretch/>
        </p:blipFill>
        <p:spPr bwMode="auto">
          <a:xfrm>
            <a:off x="10132205" y="3025061"/>
            <a:ext cx="2059795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talking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48364"/>
          <a:stretch/>
        </p:blipFill>
        <p:spPr bwMode="auto">
          <a:xfrm>
            <a:off x="-121298" y="2980353"/>
            <a:ext cx="2239348" cy="3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9812" y="2733869"/>
            <a:ext cx="6270172" cy="2771192"/>
          </a:xfrm>
          <a:prstGeom prst="round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Responding to events. </a:t>
            </a:r>
          </a:p>
        </p:txBody>
      </p:sp>
    </p:spTree>
    <p:extLst>
      <p:ext uri="{BB962C8B-B14F-4D97-AF65-F5344CB8AC3E}">
        <p14:creationId xmlns:p14="http://schemas.microsoft.com/office/powerpoint/2010/main" val="11198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ree ice c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824" y="1"/>
            <a:ext cx="1309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009" y="2279780"/>
            <a:ext cx="94211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Spokesperson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14" y="4495771"/>
            <a:ext cx="2912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BernhardFashion BT" pitchFamily="2" charset="0"/>
              </a:rPr>
              <a:t>Choose your company.</a:t>
            </a:r>
            <a:endParaRPr lang="ko-KR" altLang="en-US" sz="2800" dirty="0">
              <a:latin typeface="BernhardFashion BT" pitchFamily="2" charset="0"/>
            </a:endParaRPr>
          </a:p>
        </p:txBody>
      </p:sp>
      <p:pic>
        <p:nvPicPr>
          <p:cNvPr id="4" name="Picture 4" descr="Image result for sk o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423730"/>
            <a:ext cx="1787238" cy="1392556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apple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68" y="794151"/>
            <a:ext cx="2253549" cy="1549315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costco 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96" y="5198209"/>
            <a:ext cx="2321549" cy="951835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Nintend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3" y="771914"/>
            <a:ext cx="2069481" cy="1552111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nike 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8" y="4563432"/>
            <a:ext cx="2069481" cy="1479679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mcdonal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095" y="929553"/>
            <a:ext cx="1594604" cy="1370363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hana tou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35" y="-103143"/>
            <a:ext cx="2062024" cy="2065393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rolex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859" y="5130830"/>
            <a:ext cx="2348638" cy="1176276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instagram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95" y="5397999"/>
            <a:ext cx="1211275" cy="1211275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Image result for wallmart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60" y="3458136"/>
            <a:ext cx="2294907" cy="2294907"/>
          </a:xfrm>
          <a:prstGeom prst="rect">
            <a:avLst/>
          </a:prstGeom>
          <a:noFill/>
          <a:effectLst>
            <a:glow rad="571500">
              <a:schemeClr val="tx1">
                <a:alpha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8065" y="1403871"/>
            <a:ext cx="4415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https://www.youtube.com/watch?v=qpCnR7BOS0I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47172" y="1003761"/>
            <a:ext cx="1096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Awestruck:  Surprising facts about why we fall for charismatic leaders | </a:t>
            </a:r>
            <a:r>
              <a:rPr lang="en-US" altLang="ko-KR" sz="2000" dirty="0" err="1" smtClean="0"/>
              <a:t>Jochen</a:t>
            </a:r>
            <a:r>
              <a:rPr lang="en-US" altLang="ko-KR" sz="2000" dirty="0" smtClean="0"/>
              <a:t> </a:t>
            </a:r>
            <a:r>
              <a:rPr lang="en-US" altLang="ko-KR" sz="2000" dirty="0" err="1" smtClean="0"/>
              <a:t>Menges</a:t>
            </a:r>
            <a:r>
              <a:rPr lang="en-US" altLang="ko-KR" sz="2000" dirty="0" smtClean="0"/>
              <a:t> | </a:t>
            </a:r>
            <a:r>
              <a:rPr lang="en-US" altLang="ko-KR" sz="2000" dirty="0" err="1" smtClean="0"/>
              <a:t>TEDxUHasselt</a:t>
            </a:r>
            <a:r>
              <a:rPr lang="en-US" altLang="ko-KR" sz="2000" dirty="0" smtClean="0"/>
              <a:t> </a:t>
            </a:r>
            <a:endParaRPr lang="ko-KR" alt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498065" y="2346765"/>
            <a:ext cx="9941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3"/>
              </a:rPr>
              <a:t>https://www.researchgate.net/publication/24116339_Predicting_Elections_from_Politicians'_Faces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47171" y="1946655"/>
            <a:ext cx="460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Predicting Elections from Politicians’ Faces</a:t>
            </a:r>
            <a:endParaRPr lang="ko-KR" alt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498065" y="339022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600" dirty="0">
                <a:hlinkClick r:id="rId4"/>
              </a:rPr>
              <a:t>https://journals.sagepub.com/doi/full/10.1177/1474704917732005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47171" y="2751050"/>
            <a:ext cx="10923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When the Party Decides:  The Effects of Facial Competence and Dominance on Internal Nominations of </a:t>
            </a:r>
            <a:br>
              <a:rPr lang="en-US" altLang="ko-KR" sz="2000" dirty="0" smtClean="0"/>
            </a:br>
            <a:r>
              <a:rPr lang="en-US" altLang="ko-KR" sz="2000" dirty="0" smtClean="0"/>
              <a:t>Political Candidates</a:t>
            </a:r>
            <a:endParaRPr lang="ko-KR" alt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498065" y="4152632"/>
            <a:ext cx="4515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5"/>
              </a:rPr>
              <a:t>https://www.pnas.org/content/104/46/17948.short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47171" y="3798689"/>
            <a:ext cx="7803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Predicting political elections from rapid and unreflective face judgements </a:t>
            </a:r>
            <a:endParaRPr lang="ko-KR" alt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1401297" y="5770209"/>
            <a:ext cx="4391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6"/>
              </a:rPr>
              <a:t>https://www.youtube.com/watch?v=lmR58_dqLxY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47171" y="5371036"/>
            <a:ext cx="6592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Ethos, Pathos &amp; Logos:  How to Use Persuasive Ad Techniques </a:t>
            </a:r>
            <a:endParaRPr lang="ko-KR" alt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1498065" y="4923553"/>
            <a:ext cx="4413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7"/>
              </a:rPr>
              <a:t>https://www.youtube.com/watch?v=xwbI8VOsDTo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47171" y="4514063"/>
            <a:ext cx="840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English Speech | Mohammed </a:t>
            </a:r>
            <a:r>
              <a:rPr lang="en-US" altLang="ko-KR" sz="2000" dirty="0" err="1" smtClean="0"/>
              <a:t>Qahtani</a:t>
            </a:r>
            <a:r>
              <a:rPr lang="en-US" altLang="ko-KR" sz="2000" dirty="0" smtClean="0"/>
              <a:t>:  The Power of Words (English Subtitles)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263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3510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1082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pic>
        <p:nvPicPr>
          <p:cNvPr id="5122" name="Picture 2" descr="Image result for Asa Hutchin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8136"/>
          <a:stretch/>
        </p:blipFill>
        <p:spPr bwMode="auto">
          <a:xfrm>
            <a:off x="6331355" y="375649"/>
            <a:ext cx="5471869" cy="54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Jared Henders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4862" r="7308" b="25752"/>
          <a:stretch/>
        </p:blipFill>
        <p:spPr bwMode="auto">
          <a:xfrm>
            <a:off x="383517" y="375649"/>
            <a:ext cx="5483948" cy="54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85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3510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1082" y="5808122"/>
            <a:ext cx="30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ko-KR" altLang="en-US" sz="6000" u="sng" dirty="0">
              <a:latin typeface="Segoe UI Black" panose="020B0A02040204020203" pitchFamily="34" charset="0"/>
            </a:endParaRPr>
          </a:p>
        </p:txBody>
      </p:sp>
      <p:pic>
        <p:nvPicPr>
          <p:cNvPr id="4098" name="Picture 2" descr="Image result for Steve Pearce new me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25" y="301489"/>
            <a:ext cx="5394124" cy="54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michelle lujan gris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22" y="279918"/>
            <a:ext cx="5447488" cy="54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87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</TotalTime>
  <Words>492</Words>
  <Application>Microsoft Office PowerPoint</Application>
  <PresentationFormat>Widescreen</PresentationFormat>
  <Paragraphs>155</Paragraphs>
  <Slides>77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BernhardFashion BT</vt:lpstr>
      <vt:lpstr>맑은 고딕</vt:lpstr>
      <vt:lpstr>Arial</vt:lpstr>
      <vt:lpstr>Bernard MT Condensed</vt:lpstr>
      <vt:lpstr>Calibri</vt:lpstr>
      <vt:lpstr>Calibri Light</vt:lpstr>
      <vt:lpstr>Segoe UI Black</vt:lpstr>
      <vt:lpstr>Office Theme</vt:lpstr>
      <vt:lpstr>Rhetoric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Rhetoric</dc:title>
  <dc:creator>user</dc:creator>
  <cp:lastModifiedBy>user</cp:lastModifiedBy>
  <cp:revision>57</cp:revision>
  <dcterms:created xsi:type="dcterms:W3CDTF">2020-02-20T04:39:28Z</dcterms:created>
  <dcterms:modified xsi:type="dcterms:W3CDTF">2020-06-04T04:45:50Z</dcterms:modified>
</cp:coreProperties>
</file>