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7" r:id="rId4"/>
    <p:sldId id="257" r:id="rId5"/>
    <p:sldId id="269" r:id="rId6"/>
    <p:sldId id="265" r:id="rId7"/>
    <p:sldId id="270" r:id="rId8"/>
    <p:sldId id="258" r:id="rId9"/>
    <p:sldId id="271" r:id="rId10"/>
    <p:sldId id="276" r:id="rId11"/>
    <p:sldId id="277" r:id="rId12"/>
    <p:sldId id="272" r:id="rId13"/>
    <p:sldId id="273" r:id="rId14"/>
    <p:sldId id="329" r:id="rId15"/>
    <p:sldId id="263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261" r:id="rId33"/>
    <p:sldId id="284" r:id="rId34"/>
    <p:sldId id="275" r:id="rId35"/>
    <p:sldId id="282" r:id="rId36"/>
    <p:sldId id="281" r:id="rId37"/>
    <p:sldId id="262" r:id="rId38"/>
    <p:sldId id="279" r:id="rId39"/>
    <p:sldId id="290" r:id="rId40"/>
    <p:sldId id="308" r:id="rId41"/>
    <p:sldId id="327" r:id="rId42"/>
    <p:sldId id="328" r:id="rId43"/>
    <p:sldId id="323" r:id="rId44"/>
    <p:sldId id="324" r:id="rId45"/>
    <p:sldId id="321" r:id="rId46"/>
    <p:sldId id="317" r:id="rId47"/>
    <p:sldId id="318" r:id="rId48"/>
    <p:sldId id="326" r:id="rId49"/>
    <p:sldId id="259" r:id="rId50"/>
    <p:sldId id="287" r:id="rId51"/>
    <p:sldId id="286" r:id="rId52"/>
    <p:sldId id="288" r:id="rId53"/>
    <p:sldId id="289" r:id="rId54"/>
    <p:sldId id="278" r:id="rId55"/>
    <p:sldId id="285" r:id="rId56"/>
    <p:sldId id="283" r:id="rId57"/>
    <p:sldId id="330" r:id="rId58"/>
    <p:sldId id="332" r:id="rId59"/>
    <p:sldId id="334" r:id="rId60"/>
    <p:sldId id="338" r:id="rId61"/>
    <p:sldId id="339" r:id="rId62"/>
    <p:sldId id="333" r:id="rId63"/>
    <p:sldId id="335" r:id="rId64"/>
    <p:sldId id="336" r:id="rId65"/>
    <p:sldId id="337" r:id="rId66"/>
    <p:sldId id="341" r:id="rId6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80D"/>
    <a:srgbClr val="009999"/>
    <a:srgbClr val="FFFDDB"/>
    <a:srgbClr val="020E05"/>
    <a:srgbClr val="7ED7F5"/>
    <a:srgbClr val="FFFDDA"/>
    <a:srgbClr val="C8E0EC"/>
    <a:srgbClr val="FFF1F1"/>
    <a:srgbClr val="19191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79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22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58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402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17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6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673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605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5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035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954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4078B-C6F0-499A-8BCA-CE2A35C35F7E}" type="datetimeFigureOut">
              <a:rPr lang="ko-KR" altLang="en-US" smtClean="0"/>
              <a:t>2020-03-02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8BCD1-15E6-427A-B3AA-56459555D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935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.unu.edu/en/systems-thinking-and-the-cobra-effect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com/topics/middle-ages/hundred-years-war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nomadsworld.com/great-emu-war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8000"/>
            </a:blip>
            <a:srcRect/>
            <a:stretch>
              <a:fillRect l="-1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605" y="1122362"/>
            <a:ext cx="10057223" cy="4479367"/>
          </a:xfrm>
        </p:spPr>
        <p:txBody>
          <a:bodyPr anchor="ctr">
            <a:noAutofit/>
          </a:bodyPr>
          <a:lstStyle/>
          <a:p>
            <a:r>
              <a:rPr lang="en-US" altLang="ko-KR" sz="138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The Greatest Lesson </a:t>
            </a:r>
            <a:br>
              <a:rPr lang="en-US" altLang="ko-KR" sz="138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altLang="ko-KR" sz="138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of All Time!!</a:t>
            </a:r>
            <a:endParaRPr lang="ko-KR" altLang="en-US" sz="138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1026" name="Picture 2" descr="Image result for do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464" y="1807604"/>
            <a:ext cx="2977463" cy="29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ok! Up in the sky! It’s a bird . . . it’s a plane . . . it’s Super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91" y="0"/>
            <a:ext cx="7858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e result for superman fly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869">
            <a:off x="7953829" y="-43317"/>
            <a:ext cx="3559630" cy="408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488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own c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9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omg becky look at 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85" y="-1"/>
            <a:ext cx="6863064" cy="686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9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Pulp Fiction_ Apartment Scene Complete Edit_Y6YBKdmOlM8_72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8980" y="802432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FF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Oh!</a:t>
            </a:r>
            <a:endParaRPr lang="ko-KR" altLang="en-US" sz="4000" dirty="0">
              <a:solidFill>
                <a:srgbClr val="FFFF00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9369" y="1510318"/>
            <a:ext cx="2396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I’m sorry. </a:t>
            </a:r>
            <a:endParaRPr lang="ko-KR" altLang="en-US" sz="4000" dirty="0">
              <a:solidFill>
                <a:schemeClr val="accent5">
                  <a:lumMod val="40000"/>
                  <a:lumOff val="60000"/>
                </a:schemeClr>
              </a:solidFill>
              <a:latin typeface="Ebrima" panose="02000000000000000000" pitchFamily="2" charset="0"/>
              <a:ea typeface="HY동녘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8513" y="6076098"/>
            <a:ext cx="7447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92D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Did I break your concentration? </a:t>
            </a:r>
            <a:endParaRPr lang="ko-KR" altLang="en-US" sz="4000" dirty="0">
              <a:solidFill>
                <a:srgbClr val="92D050"/>
              </a:solidFill>
              <a:latin typeface="Ebrima" panose="02000000000000000000" pitchFamily="2" charset="0"/>
              <a:ea typeface="HY동녘M" panose="02030600000101010101" pitchFamily="18" charset="-127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Dry Aged EVERY Meat, ATE them and this happened!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3323" y="483117"/>
            <a:ext cx="1271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FF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Yes!</a:t>
            </a:r>
            <a:endParaRPr lang="ko-KR" altLang="en-US" sz="4000" dirty="0">
              <a:solidFill>
                <a:srgbClr val="FFFF00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9190" y="483117"/>
            <a:ext cx="492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nice strong flavor…</a:t>
            </a:r>
            <a:endParaRPr lang="ko-KR" altLang="en-US" sz="4000" dirty="0">
              <a:solidFill>
                <a:schemeClr val="accent5">
                  <a:lumMod val="40000"/>
                  <a:lumOff val="60000"/>
                </a:schemeClr>
              </a:solidFill>
              <a:latin typeface="Ebrima" panose="02000000000000000000" pitchFamily="2" charset="0"/>
              <a:ea typeface="HY동녘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8995" y="4666028"/>
            <a:ext cx="4152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FF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Oh, that</a:t>
            </a:r>
            <a:r>
              <a:rPr lang="en-US" altLang="ko-KR" sz="4000" dirty="0" smtClean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’</a:t>
            </a:r>
            <a:r>
              <a:rPr lang="en-US" altLang="ko-KR" sz="4000" dirty="0" smtClean="0">
                <a:solidFill>
                  <a:srgbClr val="FFFF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s good!</a:t>
            </a:r>
            <a:endParaRPr lang="ko-KR" altLang="en-US" sz="4000" dirty="0">
              <a:solidFill>
                <a:srgbClr val="FFFF00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3323" y="5966714"/>
            <a:ext cx="9389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This one going into the empty plate club</a:t>
            </a:r>
            <a:endParaRPr lang="ko-KR" altLang="en-US" sz="4000" dirty="0">
              <a:solidFill>
                <a:schemeClr val="accent5">
                  <a:lumMod val="40000"/>
                  <a:lumOff val="60000"/>
                </a:schemeClr>
              </a:solidFill>
              <a:latin typeface="Ebrima" panose="02000000000000000000" pitchFamily="2" charset="0"/>
              <a:ea typeface="HY동녘M" panose="02030600000101010101" pitchFamily="18" charset="-127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0"/>
    </mc:Choice>
    <mc:Fallback xmlns="">
      <p:transition spd="slow" advTm="1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722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1500" dirty="0" smtClean="0"/>
              <a:t>Onomatopoeia </a:t>
            </a:r>
            <a:endParaRPr lang="ko-KR" altLang="en-US" sz="11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4800" dirty="0" smtClean="0">
                <a:solidFill>
                  <a:srgbClr val="FFFDDB"/>
                </a:solidFill>
              </a:rPr>
              <a:t>Word</a:t>
            </a:r>
            <a:r>
              <a:rPr lang="ko-KR" altLang="en-US" sz="4800" dirty="0" smtClean="0">
                <a:solidFill>
                  <a:srgbClr val="FFFDDB"/>
                </a:solidFill>
              </a:rPr>
              <a:t> </a:t>
            </a:r>
            <a:r>
              <a:rPr lang="en-US" altLang="ko-KR" sz="4800" dirty="0" smtClean="0">
                <a:solidFill>
                  <a:srgbClr val="FFFDDB"/>
                </a:solidFill>
              </a:rPr>
              <a:t>that sound like the sounds </a:t>
            </a:r>
            <a:endParaRPr lang="ko-KR" altLang="en-US" sz="48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EBF1F1"/>
              </a:clrFrom>
              <a:clrTo>
                <a:srgbClr val="EB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72" y="1624394"/>
            <a:ext cx="8417473" cy="5055416"/>
          </a:xfrm>
          <a:prstGeom prst="rect">
            <a:avLst/>
          </a:prstGeom>
        </p:spPr>
      </p:pic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Thump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쿵쾅 </a:t>
            </a:r>
            <a:r>
              <a:rPr lang="ko-KR" altLang="en-US" sz="4000" b="1" dirty="0"/>
              <a:t>쿵쾅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4699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4" y="1587263"/>
            <a:ext cx="7690349" cy="4290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Clang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clang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/>
              <a:t>칭 칭 칭 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7880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멍멍</a:t>
            </a:r>
            <a:r>
              <a:rPr 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063318"/>
            <a:ext cx="3353972" cy="17400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Woof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Bow-wow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Bark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51" y="1471874"/>
            <a:ext cx="3532141" cy="533153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57201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야옹</a:t>
            </a:r>
            <a:r>
              <a:rPr 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Meow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33" y="1690688"/>
            <a:ext cx="5692255" cy="56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58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9600" dirty="0" smtClean="0"/>
              <a:t>Hyperbole </a:t>
            </a:r>
            <a:endParaRPr lang="ko-KR" alt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rgbClr val="FFFDDB"/>
                </a:solidFill>
              </a:rPr>
              <a:t>An exaggeration of the truth</a:t>
            </a:r>
            <a:endParaRPr lang="ko-KR" altLang="en-US" sz="44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Oink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60" y="1690688"/>
            <a:ext cx="5569602" cy="493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꿀꿀꿀</a:t>
            </a:r>
            <a:r>
              <a:rPr 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8598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음메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Moo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541" y="1360451"/>
            <a:ext cx="3677556" cy="549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0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꼬끼오 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Cock-a-doodle-do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027906"/>
            <a:ext cx="5374603" cy="57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5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빵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Bang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7263" y="2170182"/>
            <a:ext cx="5362433" cy="296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253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에취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Achoo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34" y="1155213"/>
            <a:ext cx="4431187" cy="55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87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03" y="873219"/>
            <a:ext cx="5719720" cy="6328874"/>
          </a:xfrm>
          <a:prstGeom prst="rect">
            <a:avLst/>
          </a:prstGeom>
        </p:spPr>
      </p:pic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아야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Ouch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2815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eeping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80" y="1336138"/>
            <a:ext cx="7507631" cy="46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/>
              <a:t>드르렁드르렁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zzzzzzzzz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70536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똑똑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Knock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knock</a:t>
            </a:r>
            <a:endParaRPr lang="en-US" altLang="ko-KR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blam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5993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빵빵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Honk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honk</a:t>
            </a:r>
            <a:endParaRPr lang="en-US" altLang="ko-KR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Beep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beep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44115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93589"/>
          </a:xfrm>
          <a:prstGeom prst="rect">
            <a:avLst/>
          </a:prstGeom>
        </p:spPr>
      </p:pic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칙칙폭폭 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Choo-choo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4994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0 Days Of Hyperbole _ Hardball _ MSNB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0"/>
    </mc:Choice>
    <mc:Fallback xmlns="">
      <p:transition spd="slow" advTm="5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07"/>
            <a:ext cx="12192000" cy="6881707"/>
          </a:xfrm>
          <a:prstGeom prst="rect">
            <a:avLst/>
          </a:prstGeom>
        </p:spPr>
      </p:pic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Poof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뿅</a:t>
            </a:r>
            <a:r>
              <a:rPr lang="en-US" altLang="ko-KR" sz="4000" b="1" dirty="0" smtClean="0"/>
              <a:t>, </a:t>
            </a:r>
            <a:r>
              <a:rPr lang="ko-KR" altLang="en-US" sz="4000" b="1" dirty="0" smtClean="0"/>
              <a:t>펑</a:t>
            </a:r>
            <a:r>
              <a:rPr lang="en-US" altLang="ko-KR" sz="4000" b="1" dirty="0" smtClean="0"/>
              <a:t>, </a:t>
            </a:r>
            <a:r>
              <a:rPr lang="ko-KR" altLang="en-US" sz="4000" b="1" dirty="0" smtClean="0"/>
              <a:t>팡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228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Clap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clap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clap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짝짝짝 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8116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1500" dirty="0" err="1" smtClean="0"/>
              <a:t>Auxesis</a:t>
            </a:r>
            <a:r>
              <a:rPr lang="en-US" altLang="ko-KR" sz="11500" dirty="0" smtClean="0"/>
              <a:t> </a:t>
            </a:r>
            <a:endParaRPr lang="ko-KR" altLang="en-US" sz="11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4800" dirty="0" smtClean="0">
                <a:solidFill>
                  <a:srgbClr val="FFFDDB"/>
                </a:solidFill>
              </a:rPr>
              <a:t>Listing things in ascending order</a:t>
            </a:r>
            <a:endParaRPr lang="ko-KR" altLang="en-US" sz="48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Coulda Been a Contender - On the Waterfront (6_8) Movie CLIP (1954) H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0" y="2811294"/>
            <a:ext cx="12192000" cy="4046706"/>
          </a:xfrm>
          <a:prstGeom prst="flowChartAlternateProcess">
            <a:avLst/>
          </a:prstGeom>
          <a:gradFill>
            <a:gsLst>
              <a:gs pos="20000">
                <a:srgbClr val="070707">
                  <a:alpha val="33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8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126" y="5695445"/>
            <a:ext cx="5953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I could have had </a:t>
            </a:r>
            <a:r>
              <a:rPr lang="en-US" altLang="ko-KR" sz="4000" dirty="0" smtClean="0">
                <a:solidFill>
                  <a:srgbClr val="FFFF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class.</a:t>
            </a:r>
            <a:endParaRPr lang="ko-KR" altLang="en-US" sz="4000" dirty="0">
              <a:solidFill>
                <a:srgbClr val="FFFF00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9604" y="4385251"/>
            <a:ext cx="7938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I could have been a </a:t>
            </a:r>
            <a:r>
              <a:rPr lang="en-US" altLang="ko-KR" sz="4000" dirty="0" smtClean="0">
                <a:solidFill>
                  <a:srgbClr val="FFFF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contender.</a:t>
            </a:r>
            <a:endParaRPr lang="ko-KR" altLang="en-US" sz="4000" dirty="0">
              <a:solidFill>
                <a:srgbClr val="FFFF00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3646" y="3075057"/>
            <a:ext cx="7489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I could have been </a:t>
            </a:r>
            <a:r>
              <a:rPr lang="en-US" altLang="ko-KR" sz="4000" dirty="0" smtClean="0">
                <a:solidFill>
                  <a:srgbClr val="FFFF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somebody.</a:t>
            </a:r>
            <a:endParaRPr lang="ko-KR" altLang="en-US" sz="4000" dirty="0">
              <a:solidFill>
                <a:srgbClr val="FFFF00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84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13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800" y="1776022"/>
            <a:ext cx="12106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FDDB"/>
                </a:solidFill>
                <a:latin typeface="Verdana" panose="020B0604030504040204" pitchFamily="34" charset="0"/>
              </a:rPr>
              <a:t>Since brass, nor stone, nor earth, nor boundless sea,</a:t>
            </a:r>
            <a:r>
              <a:rPr lang="en-US" altLang="ko-KR" sz="3200" dirty="0">
                <a:solidFill>
                  <a:srgbClr val="FFFDDB"/>
                </a:solidFill>
              </a:rPr>
              <a:t/>
            </a:r>
            <a:br>
              <a:rPr lang="en-US" altLang="ko-KR" sz="3200" dirty="0">
                <a:solidFill>
                  <a:srgbClr val="FFFDDB"/>
                </a:solidFill>
              </a:rPr>
            </a:br>
            <a:r>
              <a:rPr lang="en-US" altLang="ko-KR" sz="3200" dirty="0">
                <a:solidFill>
                  <a:srgbClr val="FFFDDB"/>
                </a:solidFill>
                <a:latin typeface="Verdana" panose="020B0604030504040204" pitchFamily="34" charset="0"/>
              </a:rPr>
              <a:t>But sad mortality o'er-sways their power . . .</a:t>
            </a:r>
            <a:r>
              <a:rPr lang="en-US" altLang="ko-KR" sz="3200" dirty="0">
                <a:solidFill>
                  <a:srgbClr val="FFFDDB"/>
                </a:solidFill>
              </a:rPr>
              <a:t/>
            </a:r>
            <a:br>
              <a:rPr lang="en-US" altLang="ko-KR" sz="3200" dirty="0">
                <a:solidFill>
                  <a:srgbClr val="FFFDDB"/>
                </a:solidFill>
              </a:rPr>
            </a:br>
            <a:r>
              <a:rPr lang="en-US" altLang="ko-KR" sz="3200" dirty="0">
                <a:solidFill>
                  <a:srgbClr val="FFFDDB"/>
                </a:solidFill>
                <a:latin typeface="Verdana" panose="020B0604030504040204" pitchFamily="34" charset="0"/>
              </a:rPr>
              <a:t>--Shakespeare, "Sonnet 65" (Vickers 493)</a:t>
            </a:r>
            <a:endParaRPr lang="ko-KR" altLang="en-US" sz="3200" dirty="0">
              <a:solidFill>
                <a:srgbClr val="FFFDDB"/>
              </a:solidFill>
            </a:endParaRPr>
          </a:p>
        </p:txBody>
      </p:sp>
      <p:pic>
        <p:nvPicPr>
          <p:cNvPr id="1026" name="Picture 2" descr="Image result for shakespe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799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85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eep into that darkness peering, long I stood there wondering, fearing, Doubting, dreaming dreams no mortal ever dared to dream bef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904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YM@CHC_ Mark Grace connects for a walk-off home run_oY_-6EaR_8s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9600" dirty="0" err="1" smtClean="0"/>
              <a:t>Tmesis</a:t>
            </a:r>
            <a:r>
              <a:rPr lang="en-US" altLang="ko-KR" sz="9600" dirty="0" smtClean="0"/>
              <a:t> </a:t>
            </a:r>
            <a:endParaRPr lang="ko-KR" alt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rgbClr val="FFFDDB"/>
                </a:solidFill>
              </a:rPr>
              <a:t>The separation of one word into two parts </a:t>
            </a:r>
          </a:p>
          <a:p>
            <a:r>
              <a:rPr lang="en-US" altLang="ko-KR" sz="4400" dirty="0" smtClean="0">
                <a:solidFill>
                  <a:srgbClr val="FFFDDB"/>
                </a:solidFill>
              </a:rPr>
              <a:t>– with a word inserted for emphasis.  </a:t>
            </a:r>
            <a:endParaRPr lang="ko-KR" altLang="en-US" sz="44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n tower w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un freaking believ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31" y="0"/>
            <a:ext cx="52484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021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mesis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4" y="0"/>
            <a:ext cx="686752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96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9600" dirty="0" err="1" smtClean="0"/>
              <a:t>Adnaton</a:t>
            </a:r>
            <a:r>
              <a:rPr lang="en-US" altLang="ko-KR" sz="9600" dirty="0" smtClean="0"/>
              <a:t> </a:t>
            </a:r>
            <a:endParaRPr lang="ko-KR" alt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rgbClr val="FFFDDB"/>
                </a:solidFill>
              </a:rPr>
              <a:t>Extremely hyperbolic metaphors to suggest something is impossible.  </a:t>
            </a:r>
            <a:endParaRPr lang="ko-KR" altLang="en-US" sz="44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 Of Barney's _Wait For It_'s in How I Met Your Mother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9600" dirty="0" smtClean="0"/>
              <a:t>Critic Reviews</a:t>
            </a:r>
            <a:endParaRPr lang="ko-KR" alt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rgbClr val="FFFDDB"/>
                </a:solidFill>
              </a:rPr>
              <a:t>Rhetoric in advertising.  </a:t>
            </a:r>
            <a:endParaRPr lang="ko-KR" altLang="en-US" sz="44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critic 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5"/>
            <a:ext cx="12181730" cy="63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9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8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critic 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812"/>
            <a:ext cx="12192000" cy="480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29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critic 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610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flim review qu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50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439" r="6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9600" dirty="0" smtClean="0"/>
              <a:t>Lame Reviews</a:t>
            </a:r>
            <a:endParaRPr lang="ko-KR" alt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400" dirty="0" smtClean="0">
                <a:solidFill>
                  <a:srgbClr val="FFFDDB"/>
                </a:solidFill>
              </a:rPr>
              <a:t>Choose something mundane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ko-KR" sz="4400" dirty="0" smtClean="0">
                <a:solidFill>
                  <a:srgbClr val="FFFDDB"/>
                </a:solidFill>
              </a:rPr>
              <a:t>Everyone must use exaggeration to say something about it. </a:t>
            </a:r>
            <a:endParaRPr lang="ko-KR" altLang="en-US" sz="44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054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1627" y="1286722"/>
            <a:ext cx="953972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solidFill>
                  <a:srgbClr val="FFFDDB"/>
                </a:solidFill>
              </a:rPr>
              <a:t>“This PowerPoint was in-freaking-</a:t>
            </a:r>
            <a:r>
              <a:rPr lang="en-US" altLang="ko-KR" sz="4000" dirty="0" err="1" smtClean="0">
                <a:solidFill>
                  <a:srgbClr val="FFFDDB"/>
                </a:solidFill>
              </a:rPr>
              <a:t>credable</a:t>
            </a:r>
            <a:r>
              <a:rPr lang="en-US" altLang="ko-KR" sz="4000" dirty="0" smtClean="0">
                <a:solidFill>
                  <a:srgbClr val="FFFDDB"/>
                </a:solidFill>
              </a:rPr>
              <a:t>.”  </a:t>
            </a:r>
          </a:p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75198" y="2907460"/>
            <a:ext cx="761259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solidFill>
                  <a:srgbClr val="FFFDDB"/>
                </a:solidFill>
              </a:rPr>
              <a:t>“Wow.  All PPTs should be like this!”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578661" y="4429065"/>
            <a:ext cx="500566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solidFill>
                  <a:srgbClr val="FFFDDB"/>
                </a:solidFill>
              </a:rPr>
              <a:t>“Tim deserves a raise!”</a:t>
            </a:r>
          </a:p>
          <a:p>
            <a:pPr algn="ctr"/>
            <a:endParaRPr lang="ko-KR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40220" y="1830035"/>
            <a:ext cx="2345514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FFFDDB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-Tim </a:t>
            </a:r>
            <a:r>
              <a:rPr lang="en-US" altLang="ko-KR" sz="2800" dirty="0" err="1" smtClean="0">
                <a:solidFill>
                  <a:srgbClr val="FFFDDB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Schilstra</a:t>
            </a:r>
            <a:endParaRPr lang="en-US" altLang="ko-KR" sz="2800" dirty="0" smtClean="0">
              <a:solidFill>
                <a:srgbClr val="FFFDDB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ko-KR" altLang="en-US" sz="1400" dirty="0">
              <a:latin typeface="Yu Gothic Light" panose="020B0300000000000000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0220" y="3456810"/>
            <a:ext cx="2345514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FFFDDB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-Tim </a:t>
            </a:r>
            <a:r>
              <a:rPr lang="en-US" altLang="ko-KR" sz="2800" dirty="0" err="1" smtClean="0">
                <a:solidFill>
                  <a:srgbClr val="FFFDDB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Schilstra</a:t>
            </a:r>
            <a:endParaRPr lang="en-US" altLang="ko-KR" sz="2800" dirty="0" smtClean="0">
              <a:solidFill>
                <a:srgbClr val="FFFDDB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ko-KR" altLang="en-US" sz="1400" dirty="0">
              <a:latin typeface="Yu Gothic Light" panose="020B0300000000000000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0220" y="5021622"/>
            <a:ext cx="2345514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FFFDDB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-Tim </a:t>
            </a:r>
            <a:r>
              <a:rPr lang="en-US" altLang="ko-KR" sz="2800" dirty="0" err="1" smtClean="0">
                <a:solidFill>
                  <a:srgbClr val="FFFDDB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Schilstra</a:t>
            </a:r>
            <a:endParaRPr lang="en-US" altLang="ko-KR" sz="2800" dirty="0" smtClean="0">
              <a:solidFill>
                <a:srgbClr val="FFFDDB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ko-KR" altLang="en-US" sz="1400" dirty="0">
              <a:latin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33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9600" dirty="0" err="1" smtClean="0"/>
              <a:t>Bdelygmia</a:t>
            </a:r>
            <a:r>
              <a:rPr lang="en-US" altLang="ko-KR" sz="9600" dirty="0" smtClean="0"/>
              <a:t> </a:t>
            </a:r>
            <a:endParaRPr lang="ko-KR" alt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rgbClr val="FFFDDB"/>
                </a:solidFill>
              </a:rPr>
              <a:t>A rhetorical insult </a:t>
            </a:r>
          </a:p>
          <a:p>
            <a:r>
              <a:rPr lang="en-US" altLang="ko-KR" sz="4400" dirty="0" smtClean="0">
                <a:solidFill>
                  <a:srgbClr val="FFFDDB"/>
                </a:solidFill>
              </a:rPr>
              <a:t>– the uglier and more elaborate the better. </a:t>
            </a:r>
            <a:endParaRPr lang="ko-KR" altLang="en-US" sz="44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hen pigs 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49" y="3175"/>
            <a:ext cx="6854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47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est in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-1"/>
            <a:ext cx="103025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75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est in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0"/>
            <a:ext cx="103025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362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se are the best insults you can give (while remaining a gentleman…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8" y="0"/>
            <a:ext cx="10331193" cy="68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162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se are the best insults you can give (while remaining a gentleman…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6" y="0"/>
            <a:ext cx="103025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1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o m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8600"/>
            <a:ext cx="5638800" cy="638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yo m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4" y="373062"/>
            <a:ext cx="5114925" cy="624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340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yo m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309562"/>
            <a:ext cx="5153025" cy="62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yo m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4" y="309562"/>
            <a:ext cx="5153025" cy="62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303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rinch _ _You’re a Mean On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1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9600" dirty="0" smtClean="0"/>
              <a:t>Understatement </a:t>
            </a:r>
            <a:endParaRPr lang="ko-KR" alt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ko-KR" sz="4400" dirty="0" smtClean="0">
                <a:solidFill>
                  <a:srgbClr val="FFFDDB"/>
                </a:solidFill>
              </a:rPr>
              <a:t>The opposite of hyperbole.  </a:t>
            </a:r>
          </a:p>
          <a:p>
            <a:r>
              <a:rPr lang="en-US" altLang="ko-KR" sz="4400" dirty="0" smtClean="0">
                <a:solidFill>
                  <a:srgbClr val="FFFDDB"/>
                </a:solidFill>
              </a:rPr>
              <a:t>Used to make it seem unimportant / not a big deal</a:t>
            </a:r>
            <a:r>
              <a:rPr lang="en-US" altLang="ko-KR" sz="4400" dirty="0" smtClean="0">
                <a:solidFill>
                  <a:srgbClr val="FFFDDB"/>
                </a:solidFill>
              </a:rPr>
              <a:t>.</a:t>
            </a:r>
          </a:p>
          <a:p>
            <a:r>
              <a:rPr lang="en-US" altLang="ko-KR" sz="4400" dirty="0" smtClean="0">
                <a:solidFill>
                  <a:srgbClr val="FFFDDB"/>
                </a:solidFill>
              </a:rPr>
              <a:t>(</a:t>
            </a:r>
            <a:r>
              <a:rPr lang="en-US" altLang="ko-KR" sz="4400" dirty="0" err="1" smtClean="0">
                <a:solidFill>
                  <a:srgbClr val="FFFDDB"/>
                </a:solidFill>
              </a:rPr>
              <a:t>meosis</a:t>
            </a:r>
            <a:r>
              <a:rPr lang="en-US" altLang="ko-KR" sz="4400" dirty="0" smtClean="0">
                <a:solidFill>
                  <a:srgbClr val="FFFDDB"/>
                </a:solidFill>
              </a:rPr>
              <a:t>) </a:t>
            </a:r>
            <a:r>
              <a:rPr lang="en-US" altLang="ko-KR" sz="4400" dirty="0" smtClean="0">
                <a:solidFill>
                  <a:srgbClr val="FFFDDB"/>
                </a:solidFill>
              </a:rPr>
              <a:t> </a:t>
            </a:r>
            <a:endParaRPr lang="ko-KR" altLang="en-US" sz="44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mething is wrong with our bloody sh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748" y="-11941"/>
            <a:ext cx="7060771" cy="686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76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r. Livingstone, I presum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21" y="0"/>
            <a:ext cx="6986630" cy="685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m so hungry I could eat a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79" y="-16967"/>
            <a:ext cx="7950457" cy="687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9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.buzzfeed.com/buzzfeed-static/static/enhanced/webdr03/2013/3/21/6/enhanced-buzz-25698-1363860445-5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7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69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.buzzfeed.com/buzzfeed-static/static/enhanced/webdr03/2013/3/20/11/enhanced-buzz-11287-1363793532-2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6" y="6301"/>
            <a:ext cx="6818967" cy="68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262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 am just going out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78" y="-8823"/>
            <a:ext cx="6879538" cy="68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70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ystems Thinking and the Cobra 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920" y="5720143"/>
            <a:ext cx="9825960" cy="646331"/>
          </a:xfrm>
          <a:prstGeom prst="rect">
            <a:avLst/>
          </a:prstGeom>
          <a:solidFill>
            <a:srgbClr val="09080D">
              <a:alpha val="6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 smtClean="0"/>
              <a:t>The Indian government’s plan didn’t work out well. </a:t>
            </a:r>
            <a:endParaRPr lang="ko-KR" alt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39920" y="6366474"/>
            <a:ext cx="6599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https://ourworld.unu.edu/en/systems-thinking-and-the-cobra-effect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3421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100 years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920" y="5720143"/>
            <a:ext cx="7876836" cy="646331"/>
          </a:xfrm>
          <a:prstGeom prst="rect">
            <a:avLst/>
          </a:prstGeom>
          <a:solidFill>
            <a:srgbClr val="09080D">
              <a:alpha val="6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 smtClean="0"/>
              <a:t>France and England had a disagreement. </a:t>
            </a:r>
            <a:endParaRPr lang="ko-KR" alt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39920" y="6366474"/>
            <a:ext cx="6296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https://www.history.com/topics/middle-ages/hundred-years-war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67751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mu'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8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920" y="5720143"/>
            <a:ext cx="7480253" cy="646331"/>
          </a:xfrm>
          <a:prstGeom prst="rect">
            <a:avLst/>
          </a:prstGeom>
          <a:solidFill>
            <a:srgbClr val="09080D">
              <a:alpha val="6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 smtClean="0"/>
              <a:t>Australia had a bit of an emu problem. </a:t>
            </a:r>
            <a:endParaRPr lang="ko-KR" alt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39920" y="6366474"/>
            <a:ext cx="4234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https://nomadsworld.com/great-emu-war/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81374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It's just a Flesh Wound!_wHtywcyyno0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599" y="352424"/>
            <a:ext cx="8020051" cy="6015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5309" y="5659577"/>
            <a:ext cx="774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It</a:t>
            </a:r>
            <a:r>
              <a:rPr lang="en-US" altLang="ko-KR" sz="400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’</a:t>
            </a:r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s nothing but a flesh wound.</a:t>
            </a:r>
            <a:endParaRPr lang="ko-KR" altLang="en-US" sz="4000" dirty="0">
              <a:solidFill>
                <a:srgbClr val="FFFF00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230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renade bruno ma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enade - Bruno M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" y="5867400"/>
            <a:ext cx="609600" cy="60960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790700" y="314325"/>
            <a:ext cx="10001250" cy="6229350"/>
          </a:xfrm>
          <a:prstGeom prst="flowChartAlternateProcess">
            <a:avLst/>
          </a:prstGeom>
          <a:solidFill>
            <a:schemeClr val="dk1">
              <a:alpha val="4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76252" y="1487297"/>
            <a:ext cx="930139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I’d </a:t>
            </a:r>
            <a:r>
              <a:rPr lang="en-US" altLang="ko-KR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catch a grenade </a:t>
            </a:r>
            <a:r>
              <a:rPr lang="en-US" altLang="ko-K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for you.</a:t>
            </a:r>
          </a:p>
          <a:p>
            <a:r>
              <a:rPr lang="en-US" altLang="ko-K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..throw my </a:t>
            </a:r>
            <a:r>
              <a:rPr lang="en-US" altLang="ko-KR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hand on a blade </a:t>
            </a:r>
            <a:r>
              <a:rPr lang="en-US" altLang="ko-K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for you</a:t>
            </a:r>
          </a:p>
          <a:p>
            <a:r>
              <a:rPr lang="en-US" altLang="ko-K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I’d </a:t>
            </a:r>
            <a:r>
              <a:rPr lang="en-US" altLang="ko-KR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jump in front of a train </a:t>
            </a:r>
            <a:r>
              <a:rPr lang="en-US" altLang="ko-K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for you</a:t>
            </a:r>
          </a:p>
          <a:p>
            <a:endParaRPr lang="en-US" altLang="ko-KR" sz="40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Take a </a:t>
            </a:r>
            <a:r>
              <a:rPr lang="en-US" altLang="ko-KR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bullet strait through the brain</a:t>
            </a:r>
          </a:p>
          <a:p>
            <a:endParaRPr lang="en-US" altLang="ko-KR" sz="40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 would </a:t>
            </a:r>
            <a:r>
              <a:rPr lang="en-US" altLang="ko-KR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die for you</a:t>
            </a:r>
          </a:p>
        </p:txBody>
      </p:sp>
      <p:pic>
        <p:nvPicPr>
          <p:cNvPr id="4100" name="Picture 4" descr="Image result for grenad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49" y="327203"/>
            <a:ext cx="1211227" cy="147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dager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53" y="3437999"/>
            <a:ext cx="2885805" cy="24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train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7" b="39317"/>
          <a:stretch/>
        </p:blipFill>
        <p:spPr bwMode="auto">
          <a:xfrm>
            <a:off x="-8191284" y="5077838"/>
            <a:ext cx="8000784" cy="189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bullet bra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390" y="63740"/>
            <a:ext cx="5038329" cy="35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6" decel="10000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9600" dirty="0" err="1" smtClean="0"/>
              <a:t>Asterismos</a:t>
            </a:r>
            <a:r>
              <a:rPr lang="en-US" altLang="ko-KR" sz="9600" dirty="0" smtClean="0"/>
              <a:t> </a:t>
            </a:r>
            <a:endParaRPr lang="ko-KR" alt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rgbClr val="FFFDDB"/>
                </a:solidFill>
              </a:rPr>
              <a:t>Starting a phrase with an exclamation.  </a:t>
            </a:r>
            <a:endParaRPr lang="ko-KR" altLang="en-US" sz="4400" dirty="0">
              <a:solidFill>
                <a:srgbClr val="FFF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xtra ext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36" y="890373"/>
            <a:ext cx="6262004" cy="57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90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</TotalTime>
  <Words>465</Words>
  <Application>Microsoft Office PowerPoint</Application>
  <PresentationFormat>Widescreen</PresentationFormat>
  <Paragraphs>141</Paragraphs>
  <Slides>66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0" baseType="lpstr">
      <vt:lpstr>Aharoni</vt:lpstr>
      <vt:lpstr>Arial Unicode MS</vt:lpstr>
      <vt:lpstr>HY동녘M</vt:lpstr>
      <vt:lpstr>Yu Gothic Light</vt:lpstr>
      <vt:lpstr>맑은 고딕</vt:lpstr>
      <vt:lpstr>Arial</vt:lpstr>
      <vt:lpstr>Bernard MT Condensed</vt:lpstr>
      <vt:lpstr>Calibri</vt:lpstr>
      <vt:lpstr>Calibri Light</vt:lpstr>
      <vt:lpstr>Candara</vt:lpstr>
      <vt:lpstr>Ebrima</vt:lpstr>
      <vt:lpstr>Verdana</vt:lpstr>
      <vt:lpstr>Wingdings</vt:lpstr>
      <vt:lpstr>Office Theme</vt:lpstr>
      <vt:lpstr>The Greatest Lesson  of All Time!!</vt:lpstr>
      <vt:lpstr>Hyperbole </vt:lpstr>
      <vt:lpstr>PowerPoint Presentation</vt:lpstr>
      <vt:lpstr>Adnaton </vt:lpstr>
      <vt:lpstr>PowerPoint Presentation</vt:lpstr>
      <vt:lpstr>PowerPoint Presentation</vt:lpstr>
      <vt:lpstr>PowerPoint Presentation</vt:lpstr>
      <vt:lpstr>Asterismos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Onomatopoeia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Auxesis </vt:lpstr>
      <vt:lpstr>PowerPoint Presentation</vt:lpstr>
      <vt:lpstr>PowerPoint Presentation</vt:lpstr>
      <vt:lpstr>PowerPoint Presentation</vt:lpstr>
      <vt:lpstr>PowerPoint Presentation</vt:lpstr>
      <vt:lpstr>Tmesis </vt:lpstr>
      <vt:lpstr>PowerPoint Presentation</vt:lpstr>
      <vt:lpstr>PowerPoint Presentation</vt:lpstr>
      <vt:lpstr>PowerPoint Presentation</vt:lpstr>
      <vt:lpstr>Critic Reviews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Lame Reviews</vt:lpstr>
      <vt:lpstr>PowerPoint Presentation</vt:lpstr>
      <vt:lpstr>Bdelygmia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Understatement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Hyperbole</dc:title>
  <dc:creator>user</dc:creator>
  <cp:lastModifiedBy>user</cp:lastModifiedBy>
  <cp:revision>54</cp:revision>
  <dcterms:created xsi:type="dcterms:W3CDTF">2020-02-27T05:43:01Z</dcterms:created>
  <dcterms:modified xsi:type="dcterms:W3CDTF">2020-03-02T03:32:42Z</dcterms:modified>
</cp:coreProperties>
</file>