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286" r:id="rId4"/>
    <p:sldId id="289" r:id="rId5"/>
    <p:sldId id="290" r:id="rId6"/>
    <p:sldId id="258" r:id="rId7"/>
    <p:sldId id="320" r:id="rId8"/>
    <p:sldId id="321" r:id="rId9"/>
    <p:sldId id="322" r:id="rId10"/>
    <p:sldId id="323" r:id="rId11"/>
    <p:sldId id="324" r:id="rId12"/>
    <p:sldId id="325" r:id="rId13"/>
    <p:sldId id="259" r:id="rId14"/>
    <p:sldId id="280" r:id="rId15"/>
    <p:sldId id="281" r:id="rId16"/>
    <p:sldId id="278" r:id="rId17"/>
    <p:sldId id="279" r:id="rId18"/>
    <p:sldId id="326" r:id="rId19"/>
    <p:sldId id="261" r:id="rId20"/>
    <p:sldId id="262" r:id="rId21"/>
    <p:sldId id="282" r:id="rId22"/>
    <p:sldId id="283" r:id="rId23"/>
    <p:sldId id="287" r:id="rId24"/>
    <p:sldId id="288" r:id="rId25"/>
    <p:sldId id="268" r:id="rId26"/>
    <p:sldId id="292" r:id="rId27"/>
    <p:sldId id="293" r:id="rId28"/>
    <p:sldId id="316" r:id="rId29"/>
    <p:sldId id="291" r:id="rId30"/>
    <p:sldId id="274" r:id="rId31"/>
    <p:sldId id="296" r:id="rId32"/>
    <p:sldId id="297" r:id="rId33"/>
    <p:sldId id="298" r:id="rId34"/>
    <p:sldId id="299" r:id="rId35"/>
    <p:sldId id="265" r:id="rId36"/>
    <p:sldId id="327" r:id="rId37"/>
    <p:sldId id="275" r:id="rId38"/>
    <p:sldId id="303" r:id="rId39"/>
    <p:sldId id="300" r:id="rId40"/>
    <p:sldId id="302" r:id="rId41"/>
    <p:sldId id="301" r:id="rId42"/>
    <p:sldId id="317" r:id="rId43"/>
    <p:sldId id="276" r:id="rId44"/>
    <p:sldId id="306" r:id="rId45"/>
    <p:sldId id="305" r:id="rId46"/>
    <p:sldId id="307" r:id="rId47"/>
    <p:sldId id="308" r:id="rId48"/>
    <p:sldId id="329" r:id="rId49"/>
    <p:sldId id="328" r:id="rId50"/>
    <p:sldId id="277" r:id="rId51"/>
    <p:sldId id="313" r:id="rId52"/>
    <p:sldId id="330" r:id="rId53"/>
    <p:sldId id="310" r:id="rId54"/>
    <p:sldId id="311" r:id="rId55"/>
    <p:sldId id="312" r:id="rId56"/>
    <p:sldId id="314" r:id="rId57"/>
    <p:sldId id="331" r:id="rId58"/>
    <p:sldId id="273" r:id="rId5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014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0447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66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089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517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939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04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7671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291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061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135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1493B-C193-47B6-B7C4-7AC8F7E123AE}" type="datetimeFigureOut">
              <a:rPr lang="ko-KR" altLang="en-US" smtClean="0"/>
              <a:t>2020-06-12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ADCD8-0067-4E74-9122-B6801BEFD7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643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8.png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reedsy.com/repetition-examples/" TargetMode="External"/><Relationship Id="rId2" Type="http://schemas.openxmlformats.org/officeDocument/2006/relationships/hyperlink" Target="https://blog.reedsy.com/rhetorical-devices/?fbclid=IwAR3rki6C3cWs7QCbwRpVokJuF13oA0alLFYLYBDo40BfPvRiTL0ET4mJKus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Repetition</a:t>
            </a:r>
            <a:endParaRPr lang="ko-KR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repetition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44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Alliteration  </a:t>
            </a:r>
            <a:endParaRPr lang="ko-KR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Repeating the same (stressed) sounds.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292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Consonance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Repeating consonant </a:t>
            </a:r>
            <a:r>
              <a:rPr lang="en-US" altLang="ko-KR" dirty="0"/>
              <a:t>s</a:t>
            </a:r>
            <a:r>
              <a:rPr lang="en-US" altLang="ko-KR" dirty="0" smtClean="0"/>
              <a:t>ounds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26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Assonance </a:t>
            </a:r>
            <a:endParaRPr lang="ko-KR" altLang="en-US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Repeating the vowel sounds.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96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cupcak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7" b="5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4400" y="1854200"/>
            <a:ext cx="8039100" cy="2476500"/>
          </a:xfrm>
          <a:prstGeom prst="rect">
            <a:avLst/>
          </a:prstGeom>
          <a:solidFill>
            <a:schemeClr val="tx1">
              <a:alpha val="62000"/>
            </a:schemeClr>
          </a:solidFill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/>
          <p:cNvSpPr/>
          <p:nvPr/>
        </p:nvSpPr>
        <p:spPr>
          <a:xfrm>
            <a:off x="2324100" y="1996847"/>
            <a:ext cx="7747000" cy="21971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/>
        </p:nvSpPr>
        <p:spPr>
          <a:xfrm>
            <a:off x="2577914" y="2833787"/>
            <a:ext cx="7050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i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erdana" panose="020B0604030504040204" pitchFamily="34" charset="0"/>
              </a:rPr>
              <a:t>K</a:t>
            </a:r>
            <a:r>
              <a:rPr lang="en-US" altLang="ko-KR" sz="28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yle </a:t>
            </a:r>
            <a:r>
              <a:rPr lang="en-US" altLang="ko-KR" sz="2800" b="1" i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erdana" panose="020B0604030504040204" pitchFamily="34" charset="0"/>
              </a:rPr>
              <a:t>c</a:t>
            </a:r>
            <a:r>
              <a:rPr lang="en-US" altLang="ko-KR" sz="28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oo</a:t>
            </a:r>
            <a:r>
              <a:rPr lang="en-US" altLang="ko-KR" sz="2800" b="1" i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erdana" panose="020B0604030504040204" pitchFamily="34" charset="0"/>
              </a:rPr>
              <a:t>k</a:t>
            </a:r>
            <a:r>
              <a:rPr lang="en-US" altLang="ko-KR" sz="28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ed </a:t>
            </a:r>
            <a:r>
              <a:rPr lang="en-US" altLang="ko-KR" sz="2800" b="1" i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erdana" panose="020B0604030504040204" pitchFamily="34" charset="0"/>
              </a:rPr>
              <a:t>c</a:t>
            </a:r>
            <a:r>
              <a:rPr lang="en-US" altLang="ko-KR" sz="28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up</a:t>
            </a:r>
            <a:r>
              <a:rPr lang="en-US" altLang="ko-KR" sz="2800" b="1" i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erdana" panose="020B0604030504040204" pitchFamily="34" charset="0"/>
              </a:rPr>
              <a:t>c</a:t>
            </a:r>
            <a:r>
              <a:rPr lang="en-US" altLang="ko-KR" sz="28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a</a:t>
            </a:r>
            <a:r>
              <a:rPr lang="en-US" altLang="ko-KR" sz="2800" b="1" i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erdana" panose="020B0604030504040204" pitchFamily="34" charset="0"/>
              </a:rPr>
              <a:t>k</a:t>
            </a:r>
            <a:r>
              <a:rPr lang="en-US" altLang="ko-KR" sz="28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es in the </a:t>
            </a:r>
            <a:r>
              <a:rPr lang="en-US" altLang="ko-KR" sz="2800" b="1" i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Verdana" panose="020B0604030504040204" pitchFamily="34" charset="0"/>
              </a:rPr>
              <a:t>k</a:t>
            </a:r>
            <a:r>
              <a:rPr lang="en-US" altLang="ko-KR" sz="28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itchen.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7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r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9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4400" y="1854200"/>
            <a:ext cx="8039100" cy="2476500"/>
          </a:xfrm>
          <a:prstGeom prst="rect">
            <a:avLst/>
          </a:prstGeom>
          <a:solidFill>
            <a:schemeClr val="tx1">
              <a:alpha val="62000"/>
            </a:schemeClr>
          </a:solidFill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/>
          <p:cNvSpPr/>
          <p:nvPr/>
        </p:nvSpPr>
        <p:spPr>
          <a:xfrm>
            <a:off x="2324100" y="1996847"/>
            <a:ext cx="7747000" cy="21971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/>
        </p:nvSpPr>
        <p:spPr>
          <a:xfrm>
            <a:off x="3788976" y="2833787"/>
            <a:ext cx="4628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G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o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sl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ow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o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ver the r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oa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d.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9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ki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0" b="63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4400" y="1854200"/>
            <a:ext cx="8039100" cy="2476500"/>
          </a:xfrm>
          <a:prstGeom prst="rect">
            <a:avLst/>
          </a:prstGeom>
          <a:solidFill>
            <a:schemeClr val="tx1">
              <a:alpha val="62000"/>
            </a:schemeClr>
          </a:solidFill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/>
        </p:nvSpPr>
        <p:spPr>
          <a:xfrm>
            <a:off x="2324100" y="1996847"/>
            <a:ext cx="7747000" cy="21971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/>
        </p:nvSpPr>
        <p:spPr>
          <a:xfrm>
            <a:off x="2746169" y="2833787"/>
            <a:ext cx="671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Tr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as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m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ght, the k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te did not fl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france from sp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84300" y="1854200"/>
            <a:ext cx="9639300" cy="2476500"/>
            <a:chOff x="2184400" y="1854200"/>
            <a:chExt cx="8039100" cy="2476500"/>
          </a:xfrm>
        </p:grpSpPr>
        <p:sp>
          <p:nvSpPr>
            <p:cNvPr id="5" name="Rectangle 4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715669" y="2833787"/>
            <a:ext cx="877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That’s the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f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irst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ph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oto of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F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rance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f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rom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f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ar away.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5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ou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49300" y="18542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5954" y="2833787"/>
            <a:ext cx="10034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That’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the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ound of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omeone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ipping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oup for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upper.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MF] V for Vendetta - The V monologue - HD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00"/>
    </mc:Choice>
    <mc:Fallback xmlns="">
      <p:transition spd="slow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9101" y="1981200"/>
            <a:ext cx="690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/>
              <a:t>Your Turn!</a:t>
            </a:r>
          </a:p>
          <a:p>
            <a:endParaRPr lang="en-US" altLang="ko-KR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ko-KR" sz="3200" dirty="0" smtClean="0"/>
              <a:t>Choose a letter from the bag.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sz="3200" dirty="0" smtClean="0"/>
              <a:t>Use that letter (sound) as much as possible in one sentence.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sz="3200" dirty="0" smtClean="0"/>
              <a:t>Share your results.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139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Muhammad Ali I'm Gonna Show You How Great I Am Motivation_OqcQL_vNo7g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00"/>
    </mc:Choice>
    <mc:Fallback xmlns="">
      <p:transition spd="slow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Adnomination</a:t>
            </a:r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 </a:t>
            </a:r>
            <a:endParaRPr lang="ko-KR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Word with the same root (or morpheme) in the same sentence.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12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motivational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49300" y="18542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279321" y="2833787"/>
            <a:ext cx="9647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Some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one </a:t>
            </a:r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some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where says </a:t>
            </a:r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some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thing </a:t>
            </a:r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some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times.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lost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-43648" y="-8905"/>
            <a:ext cx="12235648" cy="68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49300" y="18542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359714" y="2830840"/>
            <a:ext cx="9671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He is </a:t>
            </a:r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no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body from </a:t>
            </a:r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no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where and he knows </a:t>
            </a:r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no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thing.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para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8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49300" y="18542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586195" y="2830840"/>
            <a:ext cx="9218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There’s nothing ab</a:t>
            </a:r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norm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al about the para</a:t>
            </a:r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norm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al.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american pysch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18034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538740"/>
            <a:ext cx="102152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Psycho</a:t>
            </a:r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path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s are </a:t>
            </a:r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path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etic and </a:t>
            </a:r>
            <a:b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I have no em</a:t>
            </a:r>
            <a:r>
              <a:rPr lang="en-US" altLang="ko-K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path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y for them.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Anadiplosis </a:t>
            </a:r>
            <a:endParaRPr lang="ko-KR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Repetition of the word from the end of one sentence (or phrase) to the beginning of the next.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414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gladi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666196"/>
            <a:ext cx="10215274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They call for you:  The general who became a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slave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;  the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slave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who became a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gladiator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; the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gladiator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who defied an Emperor.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 result for george bu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666196"/>
            <a:ext cx="10215274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Tonight, we are a country awakened to danger and called to defend freedom.  Our grief has turned to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anger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and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anger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to resolution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ar is the Path to the Dark Side.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10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2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0"/>
    </mc:Choice>
    <mc:Fallback xmlns="">
      <p:transition spd="slow" advTm="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y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881640"/>
            <a:ext cx="1021527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Fear leads to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anger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Anger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leads to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hatred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Hatred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leads to </a:t>
            </a:r>
            <a:r>
              <a:rPr lang="en-US" altLang="ko-KR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conflict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 </a:t>
            </a:r>
            <a:r>
              <a:rPr lang="en-US" altLang="ko-KR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Conflict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leads to suffering.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sold hos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49300" y="18542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363898" y="2830840"/>
            <a:ext cx="966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The key to real estate is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location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location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location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Anaphora </a:t>
            </a:r>
            <a:endParaRPr lang="ko-KR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Repetition of a word at the beginning of subsequent sentences.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0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da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16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881640"/>
            <a:ext cx="1021527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Every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day,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every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night, in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every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way, I am getting better and better.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crow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881640"/>
            <a:ext cx="1021527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Tell them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to be good,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tell them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to follow their leaders,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tell them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to mind their manners.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7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shakespe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666196"/>
            <a:ext cx="10215274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This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blessed plot,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this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earth,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this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realm,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this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England, </a:t>
            </a:r>
          </a:p>
          <a:p>
            <a:pPr algn="ctr"/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This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nurse,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this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teeming womb of royal kings […]</a:t>
            </a:r>
          </a:p>
          <a:p>
            <a:pPr algn="ctr"/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This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land of such dear souls, </a:t>
            </a:r>
            <a:r>
              <a:rPr lang="en-US" altLang="ko-KR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this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dear </a:t>
            </a:r>
            <a:r>
              <a:rPr lang="en-US" altLang="ko-KR" sz="2800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dear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land.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Image result for charles dick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6"/>
            <a:ext cx="12192000" cy="68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90500" y="1780005"/>
            <a:ext cx="11836400" cy="320909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85800" y="2235310"/>
            <a:ext cx="10828626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It was the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best of times,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it was the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worst of times, </a:t>
            </a:r>
          </a:p>
          <a:p>
            <a:pPr algn="ctr"/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it was the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age of wisdom,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it was the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age of foolishness, </a:t>
            </a:r>
          </a:p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it was the epoch of belief,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it was the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epoch of incredulity, </a:t>
            </a:r>
          </a:p>
          <a:p>
            <a:pPr algn="ctr"/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it was the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season of Light,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it was the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season of darkness, </a:t>
            </a:r>
            <a:b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it was the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spring of hope,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it was the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winter of despair.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2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result for churchil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r="1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inston churchi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829300"/>
            <a:ext cx="609600" cy="609600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1790700" y="314325"/>
            <a:ext cx="10001250" cy="6229350"/>
          </a:xfrm>
          <a:prstGeom prst="flowChartAlternateProcess">
            <a:avLst/>
          </a:prstGeom>
          <a:solidFill>
            <a:schemeClr val="dk1">
              <a:alpha val="4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305050" y="542032"/>
            <a:ext cx="897254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We shall go on to the end. </a:t>
            </a:r>
            <a:endParaRPr lang="en-US" altLang="ko-KR" sz="32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 </a:t>
            </a:r>
            <a:r>
              <a:rPr lang="en-US" altLang="ko-KR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shall fight </a:t>
            </a:r>
            <a:r>
              <a:rPr lang="en-US" altLang="ko-KR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 France, </a:t>
            </a:r>
            <a:endParaRPr lang="en-US" altLang="ko-KR" sz="32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 </a:t>
            </a:r>
            <a:r>
              <a:rPr lang="en-US" altLang="ko-KR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shall fight </a:t>
            </a:r>
            <a:r>
              <a:rPr lang="en-US" altLang="ko-KR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on the seas and oceans, </a:t>
            </a:r>
            <a:endParaRPr lang="en-US" altLang="ko-KR" sz="32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 </a:t>
            </a:r>
            <a:r>
              <a:rPr lang="en-US" altLang="ko-KR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shall fight </a:t>
            </a:r>
            <a:r>
              <a:rPr lang="en-US" altLang="ko-KR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with growing confidence and growing strength in the air, </a:t>
            </a:r>
            <a:endParaRPr lang="en-US" altLang="ko-KR" sz="32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we </a:t>
            </a:r>
            <a:r>
              <a:rPr lang="en-US" altLang="ko-KR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shall defend our island, whatever the cost may be. </a:t>
            </a:r>
            <a:endParaRPr lang="en-US" altLang="ko-KR" sz="32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 </a:t>
            </a:r>
            <a:r>
              <a:rPr lang="en-US" altLang="ko-KR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shall fight </a:t>
            </a:r>
            <a:r>
              <a:rPr lang="en-US" altLang="ko-KR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on the beaches, </a:t>
            </a:r>
            <a:r>
              <a:rPr lang="en-US" altLang="ko-KR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we shall fight </a:t>
            </a:r>
            <a:r>
              <a:rPr lang="en-US" altLang="ko-KR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on the landing grounds, </a:t>
            </a:r>
            <a:endParaRPr lang="en-US" altLang="ko-KR" sz="32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 </a:t>
            </a:r>
            <a:r>
              <a:rPr lang="en-US" altLang="ko-KR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shall fight </a:t>
            </a:r>
            <a:r>
              <a:rPr lang="en-US" altLang="ko-KR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 the fields and in the streets, </a:t>
            </a:r>
            <a:endParaRPr lang="en-US" altLang="ko-KR" sz="32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 </a:t>
            </a:r>
            <a:r>
              <a:rPr lang="en-US" altLang="ko-KR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shall fight </a:t>
            </a:r>
            <a:r>
              <a:rPr lang="en-US" altLang="ko-KR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 the hills; </a:t>
            </a:r>
            <a:endParaRPr lang="en-US" altLang="ko-KR" sz="32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we </a:t>
            </a:r>
            <a:r>
              <a:rPr lang="en-US" altLang="ko-KR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shall never surrender</a:t>
            </a:r>
            <a:endParaRPr lang="ko-KR" altLang="en-US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9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6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9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9101" y="1981200"/>
            <a:ext cx="690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/>
              <a:t>Your Turn!</a:t>
            </a:r>
          </a:p>
          <a:p>
            <a:endParaRPr lang="en-US" altLang="ko-KR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ko-KR" sz="3200" dirty="0" smtClean="0"/>
              <a:t>In your group, write an anaphora.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sz="3200" dirty="0" smtClean="0"/>
              <a:t>Each member reads one line.  </a:t>
            </a:r>
          </a:p>
          <a:p>
            <a:r>
              <a:rPr lang="en-US" altLang="ko-KR" sz="3200" i="1" dirty="0"/>
              <a:t>	</a:t>
            </a:r>
            <a:r>
              <a:rPr lang="en-US" altLang="ko-KR" sz="3200" i="1" dirty="0" smtClean="0"/>
              <a:t>(one line for each member</a:t>
            </a:r>
            <a:r>
              <a:rPr lang="en-US" altLang="ko-KR" sz="3200" dirty="0" smtClean="0"/>
              <a:t> )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674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Epistrophe</a:t>
            </a:r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ko-KR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Repetition of a word at the end of subsequent sentences </a:t>
            </a:r>
          </a:p>
          <a:p>
            <a:r>
              <a:rPr lang="en-US" altLang="ko-KR" dirty="0" smtClean="0"/>
              <a:t>(or phrases).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60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Image result for pete ro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3" b="33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3004751"/>
            <a:ext cx="10215274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solidFill>
                  <a:schemeClr val="bg1"/>
                </a:solidFill>
                <a:latin typeface="Verdana" panose="020B0604030504040204" pitchFamily="34" charset="0"/>
              </a:rPr>
              <a:t>See </a:t>
            </a:r>
            <a:r>
              <a:rPr lang="en-US" altLang="ko-KR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the ball</a:t>
            </a:r>
            <a:r>
              <a:rPr lang="en-US" altLang="ko-KR" sz="40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hit </a:t>
            </a:r>
            <a:r>
              <a:rPr lang="en-US" altLang="ko-KR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the ball</a:t>
            </a:r>
            <a:r>
              <a:rPr lang="en-US" altLang="ko-KR" sz="40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4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bles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3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881640"/>
            <a:ext cx="1021527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May God bless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you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 May God keep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you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 </a:t>
            </a:r>
          </a:p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May he make his face shine up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you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1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sno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49300" y="18542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2942637" y="2830840"/>
            <a:ext cx="6505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Let it snow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</a:t>
            </a:r>
            <a:r>
              <a:rPr lang="en-US" altLang="ko-KR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let it snow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</a:t>
            </a:r>
            <a:r>
              <a:rPr lang="en-US" altLang="ko-KR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let it snow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gettysburg addr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b="182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881640"/>
            <a:ext cx="1021527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The government of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the people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by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the people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and for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the people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shall not perish from the earth.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child play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1" b="52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881640"/>
            <a:ext cx="1021527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When I was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a child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I talked like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a child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I thought like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a child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and I reasoned like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a child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8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Image result for cardi b mone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r="1267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550" y="5734050"/>
            <a:ext cx="609600" cy="60960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790700" y="314325"/>
            <a:ext cx="10001250" cy="6229350"/>
          </a:xfrm>
          <a:prstGeom prst="flowChartAlternateProcess">
            <a:avLst/>
          </a:prstGeom>
          <a:solidFill>
            <a:schemeClr val="dk1">
              <a:alpha val="4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305050" y="1391693"/>
            <a:ext cx="89725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Diamonds on my neck</a:t>
            </a:r>
          </a:p>
          <a:p>
            <a:r>
              <a:rPr lang="en-US" altLang="ko-K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 like boarding jets, I like morning sex</a:t>
            </a:r>
          </a:p>
          <a:p>
            <a:r>
              <a:rPr lang="en-US" altLang="ko-K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But there’s nothing in this world that I like more than checks …</a:t>
            </a:r>
          </a:p>
          <a:p>
            <a:r>
              <a:rPr lang="en-US" altLang="ko-K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All I really </a:t>
            </a:r>
            <a:r>
              <a:rPr lang="en-US" altLang="ko-KR" sz="3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wanna</a:t>
            </a:r>
            <a:r>
              <a:rPr lang="en-US" altLang="ko-K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see is the… </a:t>
            </a:r>
          </a:p>
          <a:p>
            <a:r>
              <a:rPr lang="en-US" altLang="ko-K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 don’t really need the D, I need the… </a:t>
            </a:r>
          </a:p>
          <a:p>
            <a:r>
              <a:rPr lang="en-US" altLang="ko-KR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All a bad bitch need is the…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359768"/>
            <a:ext cx="1241077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39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백두체B" panose="02020603020101020101" pitchFamily="18" charset="-127"/>
                <a:ea typeface="양재백두체B" panose="02020603020101020101" pitchFamily="18" charset="-127"/>
              </a:rPr>
              <a:t>MONEY</a:t>
            </a:r>
            <a:endParaRPr lang="ko-KR" altLang="en-US" sz="239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9768"/>
            <a:ext cx="1241077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39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백두체B" panose="02020603020101020101" pitchFamily="18" charset="-127"/>
                <a:ea typeface="양재백두체B" panose="02020603020101020101" pitchFamily="18" charset="-127"/>
              </a:rPr>
              <a:t>MONEY</a:t>
            </a:r>
            <a:endParaRPr lang="ko-KR" altLang="en-US" sz="239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59768"/>
            <a:ext cx="1241077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39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백두체B" panose="02020603020101020101" pitchFamily="18" charset="-127"/>
                <a:ea typeface="양재백두체B" panose="02020603020101020101" pitchFamily="18" charset="-127"/>
              </a:rPr>
              <a:t>MONEY</a:t>
            </a:r>
            <a:endParaRPr lang="ko-KR" altLang="en-US" sz="239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359768"/>
            <a:ext cx="1241077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39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백두체B" panose="02020603020101020101" pitchFamily="18" charset="-127"/>
                <a:ea typeface="양재백두체B" panose="02020603020101020101" pitchFamily="18" charset="-127"/>
              </a:rPr>
              <a:t>MONEY</a:t>
            </a:r>
            <a:endParaRPr lang="ko-KR" altLang="en-US" sz="239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백두체B" panose="02020603020101020101" pitchFamily="18" charset="-127"/>
              <a:ea typeface="양재백두체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206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85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8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1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uiExpand="1" build="p"/>
      <p:bldP spid="3" grpId="0"/>
      <p:bldP spid="3" grpId="1"/>
      <p:bldP spid="3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Chaismus</a:t>
            </a:r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ko-KR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Repetition (or reversal) of words or grammatical structure across two phrases.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15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walt whit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1"/>
            <a:ext cx="12192000" cy="709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881640"/>
            <a:ext cx="1021527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I may be as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bad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as the worst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but thank God, I am as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good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as the best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motel 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63500"/>
            <a:ext cx="1230489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976977" y="2881640"/>
            <a:ext cx="10436772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</a:rPr>
              <a:t>We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walked</a:t>
            </a:r>
            <a:r>
              <a:rPr lang="en-US" altLang="ko-KR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tiredly</a:t>
            </a:r>
            <a:r>
              <a:rPr lang="en-US" altLang="ko-KR" sz="2800" dirty="0" smtClean="0">
                <a:solidFill>
                  <a:schemeClr val="bg1"/>
                </a:solidFill>
              </a:rPr>
              <a:t>;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drowsily</a:t>
            </a:r>
            <a:r>
              <a:rPr lang="en-US" altLang="ko-KR" sz="2800" dirty="0" smtClean="0">
                <a:solidFill>
                  <a:schemeClr val="bg1"/>
                </a:solidFill>
              </a:rPr>
              <a:t>, </a:t>
            </a:r>
            <a:br>
              <a:rPr lang="en-US" altLang="ko-KR" sz="2800" dirty="0" smtClean="0">
                <a:solidFill>
                  <a:schemeClr val="bg1"/>
                </a:solidFill>
              </a:rPr>
            </a:br>
            <a:r>
              <a:rPr lang="en-US" altLang="ko-KR" sz="2800" dirty="0" smtClean="0">
                <a:solidFill>
                  <a:schemeClr val="bg1"/>
                </a:solidFill>
              </a:rPr>
              <a:t>we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ambled</a:t>
            </a:r>
            <a:r>
              <a:rPr lang="en-US" altLang="ko-KR" sz="2800" dirty="0" smtClean="0">
                <a:solidFill>
                  <a:schemeClr val="bg1"/>
                </a:solidFill>
              </a:rPr>
              <a:t> along toward the motel. 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kids shar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8" b="31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881640"/>
            <a:ext cx="1021527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It’s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nice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 to be important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but it’s more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important to be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nice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7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jfk spe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9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881640"/>
            <a:ext cx="1021527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Ask not what </a:t>
            </a:r>
            <a:r>
              <a:rPr lang="en-US" altLang="ko-KR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your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country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can do for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you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</a:t>
            </a:r>
            <a:b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Ask what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you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can do for </a:t>
            </a:r>
            <a:r>
              <a:rPr lang="en-US" altLang="ko-KR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your country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be lincol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2666196"/>
            <a:ext cx="10215274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You</a:t>
            </a:r>
            <a:r>
              <a:rPr lang="ko-KR" altLang="en-US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can fool </a:t>
            </a:r>
            <a:r>
              <a:rPr lang="en-US" altLang="ko-KR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some of the people </a:t>
            </a:r>
            <a:r>
              <a:rPr lang="en-US" altLang="ko-KR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all of the time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and </a:t>
            </a:r>
            <a:r>
              <a:rPr lang="en-US" altLang="ko-KR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all of the people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some of the time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but you can not fool </a:t>
            </a:r>
            <a:r>
              <a:rPr lang="en-US" altLang="ko-KR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all of the people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all of the time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6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'One small step for man'_ Moment of Neil Armstrong's famous 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9129" y="224281"/>
            <a:ext cx="6752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rgbClr val="FFC0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It</a:t>
            </a:r>
            <a:r>
              <a:rPr lang="en-US" altLang="ko-KR" sz="400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’</a:t>
            </a:r>
            <a:r>
              <a:rPr lang="en-US" altLang="ko-KR" sz="4000" dirty="0" smtClean="0">
                <a:solidFill>
                  <a:srgbClr val="FFC0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s a </a:t>
            </a:r>
            <a:r>
              <a:rPr lang="en-US" altLang="ko-KR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small step </a:t>
            </a:r>
            <a:r>
              <a:rPr lang="en-US" altLang="ko-KR" sz="4000" dirty="0" smtClean="0">
                <a:solidFill>
                  <a:srgbClr val="FFC0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for a </a:t>
            </a:r>
            <a:r>
              <a:rPr lang="en-US" altLang="ko-KR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man</a:t>
            </a:r>
            <a:endParaRPr lang="ko-KR" altLang="en-US" sz="4000" dirty="0">
              <a:solidFill>
                <a:schemeClr val="accent2">
                  <a:lumMod val="40000"/>
                  <a:lumOff val="60000"/>
                </a:schemeClr>
              </a:solidFill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2588" y="5746540"/>
            <a:ext cx="7116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rgbClr val="FFC0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One </a:t>
            </a:r>
            <a:r>
              <a:rPr lang="en-US" altLang="ko-KR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giant leap </a:t>
            </a:r>
            <a:r>
              <a:rPr lang="en-US" altLang="ko-KR" sz="4000" dirty="0" smtClean="0">
                <a:solidFill>
                  <a:srgbClr val="FFC0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for </a:t>
            </a:r>
            <a:r>
              <a:rPr lang="en-US" altLang="ko-KR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mankind</a:t>
            </a:r>
            <a:r>
              <a:rPr lang="en-US" altLang="ko-KR" sz="4000" dirty="0" smtClean="0">
                <a:solidFill>
                  <a:srgbClr val="FFC000"/>
                </a:solidFill>
                <a:latin typeface="HY동녘M" panose="02030600000101010101" pitchFamily="18" charset="-127"/>
                <a:ea typeface="HY동녘M" panose="02030600000101010101" pitchFamily="18" charset="-127"/>
              </a:rPr>
              <a:t>.</a:t>
            </a:r>
            <a:endParaRPr lang="ko-KR" altLang="en-US" sz="4000" dirty="0">
              <a:solidFill>
                <a:srgbClr val="FFFF00"/>
              </a:solidFill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008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731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mr. 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1" b="-16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49300" y="18542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404559" y="2184509"/>
            <a:ext cx="959878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</a:rPr>
              <a:t>"A </a:t>
            </a:r>
            <a:r>
              <a:rPr lang="en-US" altLang="ko-KR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horse</a:t>
            </a:r>
            <a:r>
              <a:rPr lang="en-US" altLang="ko-KR" sz="2800" dirty="0">
                <a:solidFill>
                  <a:schemeClr val="bg1"/>
                </a:solidFill>
              </a:rPr>
              <a:t> is a </a:t>
            </a:r>
            <a:r>
              <a:rPr lang="en-US" altLang="ko-KR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horse</a:t>
            </a:r>
            <a:r>
              <a:rPr lang="en-US" altLang="ko-KR" sz="2800" dirty="0">
                <a:solidFill>
                  <a:schemeClr val="bg1"/>
                </a:solidFill>
              </a:rPr>
              <a:t>, </a:t>
            </a:r>
            <a:r>
              <a:rPr lang="en-US" altLang="ko-KR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of course</a:t>
            </a:r>
            <a:r>
              <a:rPr lang="en-US" altLang="ko-KR" sz="2800" dirty="0">
                <a:solidFill>
                  <a:schemeClr val="bg1"/>
                </a:solidFill>
              </a:rPr>
              <a:t>, </a:t>
            </a:r>
            <a:r>
              <a:rPr lang="en-US" altLang="ko-KR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of course</a:t>
            </a:r>
            <a:r>
              <a:rPr lang="en-US" altLang="ko-KR" sz="2800" dirty="0">
                <a:solidFill>
                  <a:schemeClr val="bg1"/>
                </a:solidFill>
              </a:rPr>
              <a:t>,</a:t>
            </a:r>
          </a:p>
          <a:p>
            <a:r>
              <a:rPr lang="en-US" altLang="ko-KR" sz="2800" dirty="0">
                <a:solidFill>
                  <a:schemeClr val="bg1"/>
                </a:solidFill>
              </a:rPr>
              <a:t>And no one can talk to a </a:t>
            </a:r>
            <a:r>
              <a:rPr lang="en-US" altLang="ko-KR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horse</a:t>
            </a:r>
            <a:r>
              <a:rPr lang="en-US" altLang="ko-KR" sz="2800" dirty="0">
                <a:solidFill>
                  <a:schemeClr val="bg1"/>
                </a:solidFill>
              </a:rPr>
              <a:t> </a:t>
            </a:r>
            <a:r>
              <a:rPr lang="en-US" altLang="ko-KR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of course</a:t>
            </a:r>
            <a:r>
              <a:rPr lang="en-US" altLang="ko-KR" sz="2800" dirty="0">
                <a:solidFill>
                  <a:schemeClr val="bg1"/>
                </a:solidFill>
              </a:rPr>
              <a:t>,</a:t>
            </a:r>
          </a:p>
          <a:p>
            <a:r>
              <a:rPr lang="en-US" altLang="ko-KR" sz="2800" dirty="0">
                <a:solidFill>
                  <a:schemeClr val="bg1"/>
                </a:solidFill>
              </a:rPr>
              <a:t>That is, </a:t>
            </a:r>
            <a:r>
              <a:rPr lang="en-US" altLang="ko-KR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of course</a:t>
            </a:r>
            <a:r>
              <a:rPr lang="en-US" altLang="ko-KR" sz="2800" dirty="0">
                <a:solidFill>
                  <a:schemeClr val="bg1"/>
                </a:solidFill>
              </a:rPr>
              <a:t>, unless the </a:t>
            </a:r>
            <a:r>
              <a:rPr lang="en-US" altLang="ko-KR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horse</a:t>
            </a:r>
            <a:r>
              <a:rPr lang="en-US" altLang="ko-KR" sz="2800" dirty="0">
                <a:solidFill>
                  <a:schemeClr val="bg1"/>
                </a:solidFill>
              </a:rPr>
              <a:t> is the famous Mr. Ed."</a:t>
            </a:r>
          </a:p>
          <a:p>
            <a:r>
              <a:rPr lang="en-US" altLang="ko-KR" sz="2800" dirty="0">
                <a:solidFill>
                  <a:schemeClr val="bg1"/>
                </a:solidFill>
              </a:rPr>
              <a:t>--Theme Song from </a:t>
            </a:r>
            <a:r>
              <a:rPr lang="en-US" altLang="ko-KR" sz="2800" i="1" dirty="0">
                <a:solidFill>
                  <a:schemeClr val="bg1"/>
                </a:solidFill>
              </a:rPr>
              <a:t>Mr. Ed</a:t>
            </a:r>
            <a:r>
              <a:rPr lang="en-US" altLang="ko-KR" sz="2800" dirty="0">
                <a:solidFill>
                  <a:schemeClr val="bg1"/>
                </a:solidFill>
              </a:rPr>
              <a:t>, television show</a:t>
            </a:r>
          </a:p>
        </p:txBody>
      </p:sp>
    </p:spTree>
    <p:extLst>
      <p:ext uri="{BB962C8B-B14F-4D97-AF65-F5344CB8AC3E}">
        <p14:creationId xmlns:p14="http://schemas.microsoft.com/office/powerpoint/2010/main" val="241145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Zeugma</a:t>
            </a:r>
            <a:endParaRPr lang="ko-KR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Placing two nouns with different meanings in a similar position in a sentence. </a:t>
            </a:r>
          </a:p>
          <a:p>
            <a:r>
              <a:rPr lang="en-US" altLang="ko-KR" b="1" dirty="0" smtClean="0"/>
              <a:t>1 verb, 2 nouns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5688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ake love not w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" b="133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3097083"/>
            <a:ext cx="1021527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Make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love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, not </a:t>
            </a:r>
            <a:r>
              <a:rPr lang="en-US" altLang="ko-KR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war</a:t>
            </a:r>
            <a:endParaRPr lang="ko-KR" alt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internal beau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3097083"/>
            <a:ext cx="1021527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You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are beautiful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inside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and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out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catching a t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3097083"/>
            <a:ext cx="1021527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She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caught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the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train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and a bad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cold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2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ke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82"/>
            <a:ext cx="12598432" cy="688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3097083"/>
            <a:ext cx="1021527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I have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lost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my keys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and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my mind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3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holding the 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3097083"/>
            <a:ext cx="1021527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Hold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your breath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and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the door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7400" y="2146300"/>
            <a:ext cx="10909300" cy="2476500"/>
            <a:chOff x="2184400" y="1854200"/>
            <a:chExt cx="8039100" cy="2476500"/>
          </a:xfrm>
        </p:grpSpPr>
        <p:sp>
          <p:nvSpPr>
            <p:cNvPr id="4" name="Rectangle 3"/>
            <p:cNvSpPr/>
            <p:nvPr/>
          </p:nvSpPr>
          <p:spPr>
            <a:xfrm>
              <a:off x="2184400" y="1854200"/>
              <a:ext cx="8039100" cy="2476500"/>
            </a:xfrm>
            <a:prstGeom prst="rect">
              <a:avLst/>
            </a:prstGeom>
            <a:solidFill>
              <a:schemeClr val="tx1">
                <a:alpha val="62000"/>
              </a:schemeClr>
            </a:solidFill>
            <a:ln w="76200"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4100" y="1996847"/>
              <a:ext cx="7747000" cy="2197100"/>
            </a:xfrm>
            <a:prstGeom prst="rect">
              <a:avLst/>
            </a:prstGeom>
            <a:noFill/>
            <a:ln w="762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7726" y="3097083"/>
            <a:ext cx="1021527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Your paper 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and </a:t>
            </a:r>
            <a:r>
              <a:rPr lang="en-US" altLang="ko-KR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your presentation </a:t>
            </a:r>
            <a:r>
              <a:rPr lang="en-US" altLang="ko-K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erdana" panose="020B0604030504040204" pitchFamily="34" charset="0"/>
              </a:rPr>
              <a:t>were</a:t>
            </a:r>
            <a:r>
              <a:rPr lang="en-US" altLang="ko-KR" sz="2800" dirty="0" smtClean="0">
                <a:solidFill>
                  <a:schemeClr val="bg1"/>
                </a:solidFill>
                <a:latin typeface="Verdana" panose="020B0604030504040204" pitchFamily="34" charset="0"/>
              </a:rPr>
              <a:t> delightful.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 am going camping..</a:t>
            </a:r>
            <a:endParaRPr lang="ko-KR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I am going camping and I am going to bring a…. </a:t>
            </a:r>
          </a:p>
          <a:p>
            <a:endParaRPr lang="en-US" altLang="ko-KR" b="1" dirty="0"/>
          </a:p>
          <a:p>
            <a:r>
              <a:rPr lang="en-US" altLang="ko-KR" b="1" dirty="0" smtClean="0"/>
              <a:t>(list the previous suggestions + one new)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331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0890" y="1162434"/>
            <a:ext cx="10384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hlinkClick r:id="rId2"/>
              </a:rPr>
              <a:t>https://blog.reedsy.com/rhetorical-devices/?fbclid=IwAR3rki6C3cWs7QCbwRpVokJuF13oA0alLFYLYBDo40BfPvRiTL0ET4mJKus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35698" y="793102"/>
            <a:ext cx="5119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30 Rhetorical Devices – And How to Use Them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520890" y="2189975"/>
            <a:ext cx="4891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hlinkClick r:id="rId3"/>
              </a:rPr>
              <a:t>https://blog.reedsy.com/repetition-examples/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5697" y="1847294"/>
            <a:ext cx="489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25+ Terrific Repetition Examples in Literature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83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357" y="1122363"/>
            <a:ext cx="10643286" cy="2387600"/>
          </a:xfrm>
        </p:spPr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Propaganda / Advertising </a:t>
            </a:r>
            <a:endParaRPr lang="ko-KR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Keep saying it until it is true.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29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merica bald eag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6" b="31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8573" y="5404022"/>
            <a:ext cx="83503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Land of the Free</a:t>
            </a:r>
            <a:endParaRPr lang="ko-KR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6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ake new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r="34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9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ust do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54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923</Words>
  <Application>Microsoft Office PowerPoint</Application>
  <PresentationFormat>Widescreen</PresentationFormat>
  <Paragraphs>107</Paragraphs>
  <Slides>58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 Unicode MS</vt:lpstr>
      <vt:lpstr>HY동녘M</vt:lpstr>
      <vt:lpstr>맑은 고딕</vt:lpstr>
      <vt:lpstr>양재백두체B</vt:lpstr>
      <vt:lpstr>Arial</vt:lpstr>
      <vt:lpstr>Segoe UI Black</vt:lpstr>
      <vt:lpstr>Verdana</vt:lpstr>
      <vt:lpstr>Office Theme</vt:lpstr>
      <vt:lpstr>Repetition</vt:lpstr>
      <vt:lpstr>PowerPoint Presentation</vt:lpstr>
      <vt:lpstr>PowerPoint Presentation</vt:lpstr>
      <vt:lpstr>PowerPoint Presentation</vt:lpstr>
      <vt:lpstr>PowerPoint Presentation</vt:lpstr>
      <vt:lpstr>Propaganda / Advertising </vt:lpstr>
      <vt:lpstr>PowerPoint Presentation</vt:lpstr>
      <vt:lpstr>PowerPoint Presentation</vt:lpstr>
      <vt:lpstr>PowerPoint Presentation</vt:lpstr>
      <vt:lpstr>Alliteration  </vt:lpstr>
      <vt:lpstr>Consonance</vt:lpstr>
      <vt:lpstr>Assonance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Adnomination  </vt:lpstr>
      <vt:lpstr>PowerPoint Presentation</vt:lpstr>
      <vt:lpstr>PowerPoint Presentation</vt:lpstr>
      <vt:lpstr>PowerPoint Presentation</vt:lpstr>
      <vt:lpstr>PowerPoint Presentation</vt:lpstr>
      <vt:lpstr>Anadiplosis </vt:lpstr>
      <vt:lpstr>PowerPoint Presentation</vt:lpstr>
      <vt:lpstr>PowerPoint Presentation</vt:lpstr>
      <vt:lpstr>PowerPoint Presentation</vt:lpstr>
      <vt:lpstr>PowerPoint Presentation</vt:lpstr>
      <vt:lpstr>Anaphora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Epistrophe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Chaismus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Zeugma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am going camping..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Repetition</dc:title>
  <dc:creator>user</dc:creator>
  <cp:lastModifiedBy>user</cp:lastModifiedBy>
  <cp:revision>33</cp:revision>
  <dcterms:created xsi:type="dcterms:W3CDTF">2020-02-25T05:31:43Z</dcterms:created>
  <dcterms:modified xsi:type="dcterms:W3CDTF">2020-06-12T06:55:23Z</dcterms:modified>
</cp:coreProperties>
</file>