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55" r:id="rId2"/>
    <p:sldId id="256" r:id="rId3"/>
    <p:sldId id="259" r:id="rId4"/>
    <p:sldId id="260" r:id="rId5"/>
    <p:sldId id="258" r:id="rId6"/>
    <p:sldId id="356" r:id="rId7"/>
    <p:sldId id="262" r:id="rId8"/>
    <p:sldId id="264" r:id="rId9"/>
    <p:sldId id="263" r:id="rId10"/>
    <p:sldId id="270" r:id="rId11"/>
    <p:sldId id="265" r:id="rId12"/>
    <p:sldId id="266" r:id="rId13"/>
    <p:sldId id="267" r:id="rId14"/>
    <p:sldId id="269" r:id="rId15"/>
    <p:sldId id="268" r:id="rId16"/>
    <p:sldId id="271" r:id="rId17"/>
    <p:sldId id="274" r:id="rId18"/>
    <p:sldId id="275" r:id="rId19"/>
    <p:sldId id="276" r:id="rId20"/>
    <p:sldId id="277" r:id="rId21"/>
    <p:sldId id="281" r:id="rId22"/>
    <p:sldId id="278" r:id="rId23"/>
    <p:sldId id="280" r:id="rId24"/>
    <p:sldId id="282" r:id="rId25"/>
    <p:sldId id="283" r:id="rId26"/>
    <p:sldId id="284" r:id="rId27"/>
    <p:sldId id="285" r:id="rId28"/>
    <p:sldId id="301" r:id="rId29"/>
    <p:sldId id="287" r:id="rId30"/>
    <p:sldId id="289" r:id="rId31"/>
    <p:sldId id="295" r:id="rId32"/>
    <p:sldId id="293" r:id="rId33"/>
    <p:sldId id="294" r:id="rId34"/>
    <p:sldId id="273" r:id="rId35"/>
    <p:sldId id="288" r:id="rId36"/>
    <p:sldId id="303" r:id="rId37"/>
    <p:sldId id="305" r:id="rId38"/>
    <p:sldId id="298" r:id="rId39"/>
    <p:sldId id="304" r:id="rId40"/>
    <p:sldId id="297" r:id="rId41"/>
    <p:sldId id="291" r:id="rId42"/>
    <p:sldId id="299" r:id="rId43"/>
    <p:sldId id="290" r:id="rId44"/>
    <p:sldId id="292" r:id="rId45"/>
    <p:sldId id="300" r:id="rId46"/>
    <p:sldId id="306" r:id="rId47"/>
    <p:sldId id="302" r:id="rId48"/>
    <p:sldId id="286" r:id="rId49"/>
    <p:sldId id="320" r:id="rId50"/>
    <p:sldId id="317" r:id="rId51"/>
    <p:sldId id="319" r:id="rId52"/>
    <p:sldId id="335" r:id="rId53"/>
    <p:sldId id="308" r:id="rId54"/>
    <p:sldId id="318" r:id="rId55"/>
    <p:sldId id="336" r:id="rId56"/>
    <p:sldId id="314" r:id="rId57"/>
    <p:sldId id="332" r:id="rId58"/>
    <p:sldId id="323" r:id="rId59"/>
    <p:sldId id="324" r:id="rId60"/>
    <p:sldId id="325" r:id="rId61"/>
    <p:sldId id="338" r:id="rId62"/>
    <p:sldId id="327" r:id="rId63"/>
    <p:sldId id="331" r:id="rId64"/>
    <p:sldId id="339" r:id="rId65"/>
    <p:sldId id="322" r:id="rId66"/>
    <p:sldId id="337" r:id="rId67"/>
    <p:sldId id="333" r:id="rId68"/>
    <p:sldId id="334" r:id="rId69"/>
    <p:sldId id="340" r:id="rId70"/>
    <p:sldId id="344" r:id="rId71"/>
    <p:sldId id="341" r:id="rId72"/>
    <p:sldId id="342" r:id="rId73"/>
    <p:sldId id="343" r:id="rId74"/>
    <p:sldId id="345" r:id="rId75"/>
    <p:sldId id="346" r:id="rId76"/>
    <p:sldId id="347" r:id="rId77"/>
    <p:sldId id="348" r:id="rId78"/>
    <p:sldId id="349" r:id="rId79"/>
    <p:sldId id="351" r:id="rId80"/>
    <p:sldId id="352" r:id="rId81"/>
    <p:sldId id="353" r:id="rId82"/>
    <p:sldId id="350" r:id="rId83"/>
    <p:sldId id="354" r:id="rId84"/>
    <p:sldId id="257" r:id="rId85"/>
    <p:sldId id="309" r:id="rId86"/>
    <p:sldId id="310" r:id="rId87"/>
    <p:sldId id="311" r:id="rId88"/>
    <p:sldId id="312" r:id="rId89"/>
    <p:sldId id="313" r:id="rId9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702"/>
    <a:srgbClr val="161616"/>
    <a:srgbClr val="FFCCFF"/>
    <a:srgbClr val="FF66CC"/>
    <a:srgbClr val="1C323D"/>
    <a:srgbClr val="7C9399"/>
    <a:srgbClr val="E2DEDD"/>
    <a:srgbClr val="D60093"/>
    <a:srgbClr val="B83628"/>
    <a:srgbClr val="E25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66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12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F34C-B960-4401-8517-FF1B5BB27DA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85F7-BBF0-4CA8-BBAC-A513223712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0642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F34C-B960-4401-8517-FF1B5BB27DA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85F7-BBF0-4CA8-BBAC-A513223712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1816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F34C-B960-4401-8517-FF1B5BB27DA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85F7-BBF0-4CA8-BBAC-A513223712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1024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F34C-B960-4401-8517-FF1B5BB27DA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85F7-BBF0-4CA8-BBAC-A513223712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8539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F34C-B960-4401-8517-FF1B5BB27DA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85F7-BBF0-4CA8-BBAC-A513223712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489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F34C-B960-4401-8517-FF1B5BB27DA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85F7-BBF0-4CA8-BBAC-A513223712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0220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F34C-B960-4401-8517-FF1B5BB27DA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85F7-BBF0-4CA8-BBAC-A513223712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8024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F34C-B960-4401-8517-FF1B5BB27DA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85F7-BBF0-4CA8-BBAC-A513223712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1262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F34C-B960-4401-8517-FF1B5BB27DA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85F7-BBF0-4CA8-BBAC-A513223712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9929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F34C-B960-4401-8517-FF1B5BB27DA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85F7-BBF0-4CA8-BBAC-A513223712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0257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F34C-B960-4401-8517-FF1B5BB27DA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85F7-BBF0-4CA8-BBAC-A513223712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1809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F34C-B960-4401-8517-FF1B5BB27DA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B85F7-BBF0-4CA8-BBAC-A513223712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787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xSTzSEiZ2c" TargetMode="External"/><Relationship Id="rId2" Type="http://schemas.openxmlformats.org/officeDocument/2006/relationships/hyperlink" Target="http://www.cleanchange.co.uk/cleanlanguage/wp-content/uploads/2014/02/Six-metaphors-a-minute-final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og.reedsy.com/metaphor-examples/?fbclid=IwAR1rkgCQ0j-p3ePC5k0estc6uqz-xXRZ4FYXkXOFkoB8ZGztkcqcZ1fCZQ4" TargetMode="Externa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bruce lee be the c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3" y="0"/>
            <a:ext cx="11145328" cy="696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0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spice gir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86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al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70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pi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88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71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black coffe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2" b="1128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01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eating a lem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4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chocolate c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58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plain oatm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7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4050" y="2843853"/>
            <a:ext cx="87879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She was always sweet to me.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8194" name="Picture 2" descr="Image result for hear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22364" r="21033" b="23962"/>
          <a:stretch/>
        </p:blipFill>
        <p:spPr bwMode="auto">
          <a:xfrm rot="1162462">
            <a:off x="10445750" y="5346700"/>
            <a:ext cx="1238250" cy="11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82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66546" y="2500953"/>
            <a:ext cx="78375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Don’t be bitter.  </a:t>
            </a:r>
          </a:p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There’s always next time. 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9218" name="Picture 2" descr="Image result for pou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540964"/>
            <a:ext cx="2593546" cy="131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8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83564" y="2843853"/>
            <a:ext cx="78289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That’s a bland statement. 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0244" name="Picture 4" descr="Image result for i like having fu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5" t="36157" r="11882" b="35457"/>
          <a:stretch/>
        </p:blipFill>
        <p:spPr bwMode="auto">
          <a:xfrm>
            <a:off x="3708399" y="241299"/>
            <a:ext cx="4406901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83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709270"/>
          </a:xfrm>
        </p:spPr>
        <p:txBody>
          <a:bodyPr anchor="ctr">
            <a:normAutofit/>
          </a:bodyPr>
          <a:lstStyle/>
          <a:p>
            <a:r>
              <a:rPr lang="en-US" altLang="ko-KR" sz="9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Metaphors</a:t>
            </a:r>
            <a:endParaRPr lang="ko-KR" altLang="en-US" sz="9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7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81464" y="2386653"/>
            <a:ext cx="85823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Just because you lost doesn’t</a:t>
            </a:r>
            <a:b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</a:br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mean you should be salty. 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1266" name="Picture 2" descr="Image result for sore los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456" y="3848092"/>
            <a:ext cx="4510315" cy="300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2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61570" y="2382189"/>
            <a:ext cx="8872942" cy="193899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She has impeccable taste.  </a:t>
            </a:r>
            <a:r>
              <a:rPr lang="en-US" altLang="ko-KR" sz="6000" dirty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/>
            </a:r>
            <a:br>
              <a:rPr lang="en-US" altLang="ko-KR" sz="6000" dirty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</a:br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She is always so fashionable. 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2290" name="Picture 2" descr="Image result for ellegant dress 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9760" y="145143"/>
            <a:ext cx="3818435" cy="690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98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0615" y="2382189"/>
            <a:ext cx="6714851" cy="193899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That’s a delicious suit </a:t>
            </a:r>
            <a:b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</a:br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you’re </a:t>
            </a:r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wearing. 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3314" name="Picture 2" descr="Image result for delicious su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684" y="1609724"/>
            <a:ext cx="4470291" cy="561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49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94997" y="2382189"/>
            <a:ext cx="8206093" cy="193899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I want you to tell me some </a:t>
            </a:r>
            <a:b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</a:br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spicy rumors.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4338" name="Picture 2" descr="Image result for goss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7031"/>
            <a:ext cx="3810000" cy="258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26818" y="2382189"/>
            <a:ext cx="7542449" cy="193899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Her punching him was a </a:t>
            </a:r>
          </a:p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tasteless act. 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5362" name="Picture 2" descr="Image result for girl punches bo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106" y="4556760"/>
            <a:ext cx="2262673" cy="2217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69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2108" y="2382189"/>
            <a:ext cx="9151864" cy="193899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Why is he going out with her? </a:t>
            </a:r>
          </a:p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He has no taste. 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6386" name="Picture 2" descr="Image result for weird coupl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32" y="4081462"/>
            <a:ext cx="4936067" cy="277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15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49023" y="2382189"/>
            <a:ext cx="5898026" cy="193899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Stop complaining. </a:t>
            </a:r>
          </a:p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Stop being so sour. 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7410" name="Picture 2" descr="Image result for ups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48024"/>
            <a:ext cx="241135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34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533" y="1343201"/>
            <a:ext cx="10515600" cy="3952700"/>
          </a:xfrm>
        </p:spPr>
        <p:txBody>
          <a:bodyPr>
            <a:normAutofit/>
          </a:bodyPr>
          <a:lstStyle/>
          <a:p>
            <a:pPr algn="ctr"/>
            <a:r>
              <a:rPr lang="en-US" altLang="ko-KR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Metaphors</a:t>
            </a:r>
            <a:br>
              <a:rPr lang="en-US" altLang="ko-KR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altLang="ko-KR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+</a:t>
            </a:r>
            <a:br>
              <a:rPr lang="en-US" altLang="ko-KR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altLang="ko-KR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Idioms</a:t>
            </a:r>
            <a:endParaRPr lang="ko-KR" altLang="en-US" sz="7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33228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25A42"/>
            </a:gs>
            <a:gs pos="100000">
              <a:srgbClr val="CD4835"/>
            </a:gs>
            <a:gs pos="65000">
              <a:srgbClr val="B83628"/>
            </a:gs>
            <a:gs pos="50000">
              <a:srgbClr val="B836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4466" y="5694145"/>
            <a:ext cx="4559774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Eat your words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9458" name="Picture 2" descr="Image result for eat your wo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24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04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784746" y="5916567"/>
            <a:ext cx="7401386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That kid is a bad apple. 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026" name="Picture 2" descr="Image result for bad ap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037" y="372376"/>
            <a:ext cx="5412260" cy="541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202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709270"/>
          </a:xfrm>
        </p:spPr>
        <p:txBody>
          <a:bodyPr anchor="ctr">
            <a:normAutofit/>
          </a:bodyPr>
          <a:lstStyle/>
          <a:p>
            <a:r>
              <a:rPr lang="en-US" altLang="ko-KR" sz="9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Metaphors</a:t>
            </a:r>
            <a:endParaRPr lang="ko-KR" altLang="en-US" sz="9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3446" y="1665122"/>
            <a:ext cx="46599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We use about 6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63376" y="4239208"/>
            <a:ext cx="36215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per minute 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80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1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27127" y="5916567"/>
            <a:ext cx="6916638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It’s gone pear-shaped. 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9218" name="Picture 2" descr="Image result for pea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226" y="649303"/>
            <a:ext cx="5445211" cy="471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8688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67391" y="4817340"/>
            <a:ext cx="6781023" cy="193899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No problem.  </a:t>
            </a:r>
          </a:p>
          <a:p>
            <a:pPr algn="ctr"/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It was a piece of cake.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3074" name="Picture 2" descr="Image result for piece of c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608" y="691978"/>
            <a:ext cx="5883536" cy="446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1186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3802" y="5916567"/>
            <a:ext cx="7803290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It’s just not my cup of tea.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5122" name="Picture 2" descr="Image result for cup of t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9" y="153023"/>
            <a:ext cx="4818963" cy="576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2494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61735" y="5916567"/>
            <a:ext cx="4647427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I’m going nuts.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4098" name="Picture 2" descr="Image result for nu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33" b="96267" l="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272" y="852615"/>
            <a:ext cx="4523517" cy="452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5213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2675" y="5916567"/>
            <a:ext cx="8765541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Comparing apples to apples.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1266" name="Picture 2" descr="Image result for appl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92" y="1526788"/>
            <a:ext cx="2752725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appl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008" y="1526787"/>
            <a:ext cx="2752725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72269" y="2866767"/>
            <a:ext cx="2173187" cy="1111079"/>
          </a:xfrm>
        </p:spPr>
        <p:txBody>
          <a:bodyPr>
            <a:normAutofit/>
          </a:bodyPr>
          <a:lstStyle/>
          <a:p>
            <a:pPr algn="ctr"/>
            <a:r>
              <a:rPr lang="en-US" altLang="ko-KR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vs</a:t>
            </a:r>
            <a:endParaRPr lang="ko-KR" altLang="en-US" sz="7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7857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0780" y="5916567"/>
            <a:ext cx="9749336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He’s cherry picking information.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0242" name="Picture 2" descr="Image result for picking cher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018" y="872182"/>
            <a:ext cx="6096000" cy="4219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2706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4268" y="5694145"/>
            <a:ext cx="8600176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You’ve got egg on your face.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7410" name="Picture 2" descr="Image result for egg on 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394" y="828915"/>
            <a:ext cx="59150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2329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7683" y="5694145"/>
            <a:ext cx="9653348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You better butter up to the boss.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5362" name="Picture 2" descr="Image result for bu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81" y="655608"/>
            <a:ext cx="5706440" cy="470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9644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98195" y="5771782"/>
            <a:ext cx="5783314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Don’t sugarcoat it.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22530" name="Picture 2" descr="Image result for sprinkling sugar 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572000" cy="688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9956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2347" y="5694145"/>
            <a:ext cx="7184018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Something is fishy here.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6390" name="Picture 6" descr="Image result for ded fish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556" y="741870"/>
            <a:ext cx="5678787" cy="458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9575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709270"/>
          </a:xfrm>
        </p:spPr>
        <p:txBody>
          <a:bodyPr anchor="ctr">
            <a:normAutofit/>
          </a:bodyPr>
          <a:lstStyle/>
          <a:p>
            <a:r>
              <a:rPr lang="en-US" altLang="ko-KR" sz="9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Metaphors</a:t>
            </a:r>
            <a:endParaRPr lang="ko-KR" altLang="en-US" sz="9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3744" y="4257869"/>
            <a:ext cx="6527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FF66CC"/>
                </a:solidFill>
                <a:latin typeface="Bernard MT Condensed" panose="02050806060905020404" pitchFamily="18" charset="0"/>
              </a:rPr>
              <a:t>c</a:t>
            </a:r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an be              or      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5031" y="4291723"/>
            <a:ext cx="25330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“novel”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30320" y="4259814"/>
            <a:ext cx="27581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“frozen”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0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-0.23737 -0.35417 " pathEditMode="relative" rAng="0" ptsTypes="AA">
                                      <p:cBhvr>
                                        <p:cTn id="2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-1770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32774 -0.18982 " pathEditMode="relative" rAng="0" ptsTypes="AA">
                                      <p:cBhvr>
                                        <p:cTn id="2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93" y="-949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2685" y="5001821"/>
            <a:ext cx="7763344" cy="193899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Take what he says with a </a:t>
            </a:r>
            <a:r>
              <a:rPr lang="en-US" altLang="ko-KR" sz="6000" dirty="0">
                <a:solidFill>
                  <a:srgbClr val="FF66CC"/>
                </a:solidFill>
                <a:latin typeface="Bernard MT Condensed" panose="02050806060905020404" pitchFamily="18" charset="0"/>
              </a:rPr>
              <a:t/>
            </a:r>
            <a:br>
              <a:rPr lang="en-US" altLang="ko-KR" sz="6000" dirty="0">
                <a:solidFill>
                  <a:srgbClr val="FF66CC"/>
                </a:solidFill>
                <a:latin typeface="Bernard MT Condensed" panose="02050806060905020404" pitchFamily="18" charset="0"/>
              </a:rPr>
            </a:br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grain of salt. </a:t>
            </a:r>
          </a:p>
        </p:txBody>
      </p:sp>
      <p:pic>
        <p:nvPicPr>
          <p:cNvPr id="12292" name="Picture 4" descr="Image result for sal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221" y="-353685"/>
            <a:ext cx="4818320" cy="572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2053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7320" y="5916567"/>
            <a:ext cx="8316251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She’s got a bun in the oven.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7170" name="Picture 2" descr="Image result for bun in the ov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522" y="486561"/>
            <a:ext cx="4906941" cy="5066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4833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9581" y="5694145"/>
            <a:ext cx="8308686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It was a </a:t>
            </a:r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fruitful investment.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21506" name="Picture 2" descr="Image result for fruitbasket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051" y="517583"/>
            <a:ext cx="4927061" cy="485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8120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9502" y="4919008"/>
            <a:ext cx="7775783" cy="193899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You can’t have your cake </a:t>
            </a:r>
            <a:b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</a:br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and eat it too. 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8194" name="Picture 2" descr="Image result for eating cak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3" r="12094"/>
          <a:stretch/>
        </p:blipFill>
        <p:spPr bwMode="auto">
          <a:xfrm>
            <a:off x="4513277" y="632758"/>
            <a:ext cx="5343788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064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1281" y="5916567"/>
            <a:ext cx="9348329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English is my bread and butter.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6146" name="Picture 2" descr="Image result for bread and bu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610" y="1137450"/>
            <a:ext cx="7620000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3106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3592" y="5694145"/>
            <a:ext cx="6741526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We’re in a pickle now.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20482" name="Picture 2" descr="Image result for pickle ric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BFF"/>
              </a:clrFrom>
              <a:clrTo>
                <a:srgbClr val="FE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3817">
            <a:off x="3877994" y="1331793"/>
            <a:ext cx="4738041" cy="355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5632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9780" y="5694145"/>
            <a:ext cx="8369151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Don’t cry over spilled milk. 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4338" name="Picture 2" descr="Image result for spilled mil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338" y="674388"/>
            <a:ext cx="61009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1418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thinking about foo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860" y="0"/>
            <a:ext cx="9233140" cy="740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002" y="1544840"/>
            <a:ext cx="5120312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Food for thought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1947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533" y="1584501"/>
            <a:ext cx="10515600" cy="3470100"/>
          </a:xfrm>
        </p:spPr>
        <p:txBody>
          <a:bodyPr>
            <a:normAutofit/>
          </a:bodyPr>
          <a:lstStyle/>
          <a:p>
            <a:pPr algn="ctr"/>
            <a:r>
              <a:rPr lang="en-US" altLang="ko-KR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Metaphoric </a:t>
            </a:r>
            <a:br>
              <a:rPr lang="en-US" altLang="ko-KR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altLang="ko-KR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Mad Libs </a:t>
            </a:r>
            <a:endParaRPr lang="ko-KR" altLang="en-US" sz="7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58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8454" y="818184"/>
            <a:ext cx="5524269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Object of the story</a:t>
            </a:r>
            <a:endParaRPr lang="ko-KR" altLang="en-US" sz="6000" dirty="0">
              <a:solidFill>
                <a:srgbClr val="FF00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9255" y="1891066"/>
            <a:ext cx="3081293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00B050"/>
                </a:solidFill>
                <a:latin typeface="Bernard MT Condensed" panose="02050806060905020404" pitchFamily="18" charset="0"/>
              </a:rPr>
              <a:t>Body part</a:t>
            </a:r>
            <a:endParaRPr lang="ko-KR" altLang="en-US" sz="6000" dirty="0">
              <a:solidFill>
                <a:srgbClr val="00B05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9255" y="2906729"/>
            <a:ext cx="3081293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4">
                    <a:lumMod val="75000"/>
                  </a:schemeClr>
                </a:solidFill>
                <a:latin typeface="Bernard MT Condensed" panose="02050806060905020404" pitchFamily="18" charset="0"/>
              </a:rPr>
              <a:t>Body part</a:t>
            </a:r>
            <a:endParaRPr lang="ko-KR" altLang="en-US" sz="6000" dirty="0">
              <a:solidFill>
                <a:schemeClr val="accent4">
                  <a:lumMod val="75000"/>
                </a:schemeClr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9253" y="3922392"/>
            <a:ext cx="3081293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C000"/>
                </a:solidFill>
                <a:latin typeface="Bernard MT Condensed" panose="02050806060905020404" pitchFamily="18" charset="0"/>
              </a:rPr>
              <a:t>Body part</a:t>
            </a:r>
            <a:endParaRPr lang="ko-KR" altLang="en-US" sz="6000" dirty="0">
              <a:solidFill>
                <a:srgbClr val="FFC0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5841" y="4938055"/>
            <a:ext cx="2028119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7030A0"/>
                </a:solidFill>
                <a:latin typeface="Bernard MT Condensed" panose="02050806060905020404" pitchFamily="18" charset="0"/>
              </a:rPr>
              <a:t>Object</a:t>
            </a:r>
            <a:endParaRPr lang="ko-KR" altLang="en-US" sz="6000" dirty="0">
              <a:solidFill>
                <a:srgbClr val="7030A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3961" y="1879075"/>
            <a:ext cx="3081293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92D050"/>
                </a:solidFill>
                <a:latin typeface="Bernard MT Condensed" panose="02050806060905020404" pitchFamily="18" charset="0"/>
              </a:rPr>
              <a:t>Body part</a:t>
            </a:r>
            <a:endParaRPr lang="ko-KR" altLang="en-US" sz="6000" dirty="0">
              <a:solidFill>
                <a:srgbClr val="92D05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12038" y="2939966"/>
            <a:ext cx="3081293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Body part</a:t>
            </a:r>
            <a:endParaRPr lang="ko-KR" altLang="en-US" sz="6000" dirty="0">
              <a:solidFill>
                <a:schemeClr val="accent1">
                  <a:lumMod val="60000"/>
                  <a:lumOff val="40000"/>
                </a:schemeClr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50648" y="3955629"/>
            <a:ext cx="2004074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C00000"/>
                </a:solidFill>
                <a:latin typeface="Bernard MT Condensed" panose="02050806060905020404" pitchFamily="18" charset="0"/>
              </a:rPr>
              <a:t>Action</a:t>
            </a:r>
            <a:endParaRPr lang="ko-KR" altLang="en-US" sz="6000" dirty="0">
              <a:solidFill>
                <a:srgbClr val="C000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30549" y="4971292"/>
            <a:ext cx="2028119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rgbClr val="FFC000"/>
                </a:solidFill>
                <a:latin typeface="Bernard MT Condensed" panose="02050806060905020404" pitchFamily="18" charset="0"/>
              </a:rPr>
              <a:t>Object</a:t>
            </a:r>
            <a:endParaRPr lang="ko-KR" altLang="en-US" sz="6000" dirty="0">
              <a:solidFill>
                <a:srgbClr val="FFC000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61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5074" y="1864611"/>
            <a:ext cx="25330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“novel”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4054" y="2961589"/>
            <a:ext cx="27581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solidFill>
                  <a:srgbClr val="FF66CC"/>
                </a:solidFill>
                <a:latin typeface="Bernard MT Condensed" panose="02050806060905020404" pitchFamily="18" charset="0"/>
              </a:rPr>
              <a:t>“frozen”</a:t>
            </a:r>
            <a:endParaRPr lang="ko-KR" altLang="en-US" sz="6000" dirty="0">
              <a:solidFill>
                <a:srgbClr val="FF66CC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2157" y="981940"/>
            <a:ext cx="105064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We use </a:t>
            </a:r>
            <a:r>
              <a:rPr lang="en-US" altLang="ko-KR" sz="6000" dirty="0" smtClean="0">
                <a:solidFill>
                  <a:schemeClr val="accent1">
                    <a:lumMod val="50000"/>
                  </a:schemeClr>
                </a:solidFill>
                <a:latin typeface="Bernard MT Condensed" panose="02050806060905020404" pitchFamily="18" charset="0"/>
              </a:rPr>
              <a:t>1.80</a:t>
            </a:r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 </a:t>
            </a:r>
          </a:p>
          <a:p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                   metaphors per </a:t>
            </a:r>
            <a:r>
              <a:rPr lang="en-US" altLang="ko-KR" sz="6000" dirty="0" smtClean="0">
                <a:solidFill>
                  <a:schemeClr val="accent1">
                    <a:lumMod val="50000"/>
                  </a:schemeClr>
                </a:solidFill>
                <a:latin typeface="Bernard MT Condensed" panose="02050806060905020404" pitchFamily="18" charset="0"/>
              </a:rPr>
              <a:t>minute 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5607" y="3007756"/>
            <a:ext cx="91470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and  </a:t>
            </a:r>
            <a:r>
              <a:rPr lang="en-US" altLang="ko-KR" sz="6000" dirty="0">
                <a:solidFill>
                  <a:schemeClr val="accent1">
                    <a:lumMod val="50000"/>
                  </a:schemeClr>
                </a:solidFill>
                <a:latin typeface="Bernard MT Condensed" panose="02050806060905020404" pitchFamily="18" charset="0"/>
              </a:rPr>
              <a:t>4.08</a:t>
            </a:r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               </a:t>
            </a:r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metaphors </a:t>
            </a:r>
            <a:b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</a:br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		</a:t>
            </a:r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per </a:t>
            </a:r>
            <a:r>
              <a:rPr lang="en-US" altLang="ko-KR" sz="6000" dirty="0" smtClean="0">
                <a:solidFill>
                  <a:schemeClr val="accent1">
                    <a:lumMod val="50000"/>
                  </a:schemeClr>
                </a:solidFill>
                <a:latin typeface="Bernard MT Condensed" panose="02050806060905020404" pitchFamily="18" charset="0"/>
              </a:rPr>
              <a:t>minute.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45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__________</a:t>
            </a:r>
            <a:br>
              <a:rPr lang="en-US" altLang="ko-KR" sz="66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</a:br>
            <a:r>
              <a:rPr lang="en-US" altLang="ko-KR" sz="1600" b="1" dirty="0" smtClean="0">
                <a:solidFill>
                  <a:srgbClr val="D60093"/>
                </a:solidFill>
                <a:latin typeface="Freehand591 BT" pitchFamily="2" charset="0"/>
              </a:rPr>
              <a:t>Joyce Kilmer</a:t>
            </a:r>
            <a:endParaRPr lang="ko-KR" altLang="en-US" sz="6600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hand591 B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I think that I shall never see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A poem lovely as a </a:t>
            </a:r>
            <a:r>
              <a:rPr lang="en-US" altLang="ko-KR" b="1" dirty="0" smtClean="0">
                <a:solidFill>
                  <a:srgbClr val="FF0000"/>
                </a:solidFill>
              </a:rPr>
              <a:t>____________.</a:t>
            </a:r>
          </a:p>
          <a:p>
            <a:pPr marL="0" indent="0" algn="ctr">
              <a:buNone/>
            </a:pPr>
            <a:endParaRPr lang="en-US" altLang="ko-KR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A </a:t>
            </a:r>
            <a:r>
              <a:rPr lang="en-US" altLang="ko-KR" b="1" dirty="0" smtClean="0">
                <a:solidFill>
                  <a:srgbClr val="FF0000"/>
                </a:solidFill>
              </a:rPr>
              <a:t>____________</a:t>
            </a:r>
            <a:r>
              <a:rPr lang="en-US" altLang="ko-KR" b="1" dirty="0" smtClean="0">
                <a:solidFill>
                  <a:srgbClr val="0070C0"/>
                </a:solidFill>
              </a:rPr>
              <a:t> whose </a:t>
            </a:r>
            <a:r>
              <a:rPr lang="en-US" altLang="ko-KR" b="1" dirty="0" smtClean="0">
                <a:solidFill>
                  <a:srgbClr val="00B050"/>
                </a:solidFill>
              </a:rPr>
              <a:t>__________________</a:t>
            </a:r>
            <a:r>
              <a:rPr lang="en-US" altLang="ko-KR" b="1" dirty="0" smtClean="0">
                <a:solidFill>
                  <a:srgbClr val="0070C0"/>
                </a:solidFill>
              </a:rPr>
              <a:t> is </a:t>
            </a:r>
            <a:r>
              <a:rPr lang="en-US" altLang="ko-KR" b="1" dirty="0" err="1" smtClean="0">
                <a:solidFill>
                  <a:srgbClr val="0070C0"/>
                </a:solidFill>
              </a:rPr>
              <a:t>prest</a:t>
            </a:r>
            <a:endParaRPr lang="en-US" altLang="ko-KR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Against the earth’s sweet </a:t>
            </a:r>
            <a:r>
              <a:rPr lang="en-US" altLang="ko-KR" b="1" dirty="0" smtClean="0">
                <a:solidFill>
                  <a:schemeClr val="accent4">
                    <a:lumMod val="75000"/>
                  </a:schemeClr>
                </a:solidFill>
              </a:rPr>
              <a:t>___________________;</a:t>
            </a:r>
          </a:p>
          <a:p>
            <a:pPr marL="0" indent="0" algn="ctr">
              <a:buNone/>
            </a:pPr>
            <a:endParaRPr lang="en-US" altLang="ko-KR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A </a:t>
            </a:r>
            <a:r>
              <a:rPr lang="en-US" altLang="ko-KR" b="1" dirty="0" smtClean="0">
                <a:solidFill>
                  <a:srgbClr val="FF0000"/>
                </a:solidFill>
              </a:rPr>
              <a:t>______________</a:t>
            </a:r>
            <a:r>
              <a:rPr lang="en-US" altLang="ko-KR" b="1" dirty="0" smtClean="0">
                <a:solidFill>
                  <a:srgbClr val="0070C0"/>
                </a:solidFill>
              </a:rPr>
              <a:t> that look at God all day,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And lifts her </a:t>
            </a:r>
            <a:r>
              <a:rPr lang="en-US" altLang="ko-KR" b="1" dirty="0" smtClean="0">
                <a:solidFill>
                  <a:srgbClr val="FFC000"/>
                </a:solidFill>
              </a:rPr>
              <a:t>_____________</a:t>
            </a:r>
            <a:r>
              <a:rPr lang="en-US" altLang="ko-KR" b="1" dirty="0" smtClean="0">
                <a:solidFill>
                  <a:srgbClr val="0070C0"/>
                </a:solidFill>
              </a:rPr>
              <a:t> to pray; </a:t>
            </a:r>
          </a:p>
          <a:p>
            <a:pPr marL="0" indent="0" algn="ctr">
              <a:buNone/>
            </a:pPr>
            <a:endParaRPr lang="en-US" altLang="ko-KR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A </a:t>
            </a:r>
            <a:r>
              <a:rPr lang="en-US" altLang="ko-KR" b="1" dirty="0" smtClean="0">
                <a:solidFill>
                  <a:srgbClr val="FF0000"/>
                </a:solidFill>
              </a:rPr>
              <a:t>____________</a:t>
            </a:r>
            <a:r>
              <a:rPr lang="en-US" altLang="ko-KR" b="1" dirty="0" smtClean="0">
                <a:solidFill>
                  <a:srgbClr val="0070C0"/>
                </a:solidFill>
              </a:rPr>
              <a:t> that may in summer wear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A </a:t>
            </a:r>
            <a:r>
              <a:rPr lang="en-US" altLang="ko-KR" b="1" dirty="0" smtClean="0">
                <a:solidFill>
                  <a:srgbClr val="7030A0"/>
                </a:solidFill>
              </a:rPr>
              <a:t>____________</a:t>
            </a:r>
            <a:r>
              <a:rPr lang="en-US" altLang="ko-KR" b="1" dirty="0" smtClean="0">
                <a:solidFill>
                  <a:srgbClr val="0070C0"/>
                </a:solidFill>
              </a:rPr>
              <a:t> in her </a:t>
            </a:r>
            <a:r>
              <a:rPr lang="en-US" altLang="ko-KR" b="1" dirty="0" smtClean="0">
                <a:solidFill>
                  <a:srgbClr val="92D050"/>
                </a:solidFill>
              </a:rPr>
              <a:t>______________;</a:t>
            </a:r>
          </a:p>
          <a:p>
            <a:pPr marL="0" indent="0" algn="ctr">
              <a:buNone/>
            </a:pPr>
            <a:endParaRPr lang="en-US" altLang="ko-KR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Upon whose </a:t>
            </a:r>
            <a:r>
              <a:rPr lang="en-US" altLang="ko-K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___________</a:t>
            </a:r>
            <a:r>
              <a:rPr lang="en-US" altLang="ko-KR" b="1" dirty="0" smtClean="0">
                <a:solidFill>
                  <a:srgbClr val="0070C0"/>
                </a:solidFill>
              </a:rPr>
              <a:t> snow has </a:t>
            </a:r>
            <a:r>
              <a:rPr lang="en-US" altLang="ko-KR" b="1" dirty="0" smtClean="0">
                <a:solidFill>
                  <a:srgbClr val="C00000"/>
                </a:solidFill>
              </a:rPr>
              <a:t>___________;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Who intimately lives with </a:t>
            </a:r>
            <a:r>
              <a:rPr lang="en-US" altLang="ko-KR" b="1" dirty="0" smtClean="0">
                <a:solidFill>
                  <a:srgbClr val="FFC000"/>
                </a:solidFill>
              </a:rPr>
              <a:t>_____________. </a:t>
            </a:r>
          </a:p>
          <a:p>
            <a:pPr marL="0" indent="0" algn="ctr">
              <a:buNone/>
            </a:pPr>
            <a:endParaRPr lang="en-US" altLang="ko-KR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Poems are made by fools like me,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But only God can make a </a:t>
            </a:r>
            <a:r>
              <a:rPr lang="en-US" altLang="ko-KR" b="1" dirty="0" smtClean="0">
                <a:solidFill>
                  <a:srgbClr val="FF0000"/>
                </a:solidFill>
              </a:rPr>
              <a:t>_____________.  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1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Trees</a:t>
            </a:r>
            <a:br>
              <a:rPr lang="en-US" altLang="ko-KR" sz="66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</a:br>
            <a:r>
              <a:rPr lang="en-US" altLang="ko-KR" sz="1600" b="1" dirty="0" smtClean="0">
                <a:solidFill>
                  <a:srgbClr val="D60093"/>
                </a:solidFill>
                <a:latin typeface="Freehand591 BT" pitchFamily="2" charset="0"/>
              </a:rPr>
              <a:t>Joyce Kilmer</a:t>
            </a:r>
            <a:endParaRPr lang="ko-KR" altLang="en-US" sz="6600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hand591 B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I think that I shall never see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A poem lovely as a tree.</a:t>
            </a:r>
          </a:p>
          <a:p>
            <a:pPr marL="0" indent="0" algn="ctr">
              <a:buNone/>
            </a:pPr>
            <a:endParaRPr lang="en-US" altLang="ko-KR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A tree whose hungry mouth is </a:t>
            </a:r>
            <a:r>
              <a:rPr lang="en-US" altLang="ko-KR" b="1" dirty="0" err="1" smtClean="0">
                <a:solidFill>
                  <a:srgbClr val="0070C0"/>
                </a:solidFill>
              </a:rPr>
              <a:t>prest</a:t>
            </a:r>
            <a:endParaRPr lang="en-US" altLang="ko-KR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Against the earth’s sweet flowing breast;</a:t>
            </a:r>
          </a:p>
          <a:p>
            <a:pPr marL="0" indent="0" algn="ctr">
              <a:buNone/>
            </a:pPr>
            <a:endParaRPr lang="en-US" altLang="ko-KR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A tree that look at God all day,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And lifts her leafy arms to pray; </a:t>
            </a:r>
          </a:p>
          <a:p>
            <a:pPr marL="0" indent="0" algn="ctr">
              <a:buNone/>
            </a:pPr>
            <a:endParaRPr lang="en-US" altLang="ko-KR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A tree that may in summer wear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A nest of robins in her hair;</a:t>
            </a:r>
          </a:p>
          <a:p>
            <a:pPr marL="0" indent="0" algn="ctr">
              <a:buNone/>
            </a:pPr>
            <a:endParaRPr lang="en-US" altLang="ko-KR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Upon whose bosom snow has lain;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Who intimately lives with rain. </a:t>
            </a:r>
          </a:p>
          <a:p>
            <a:pPr marL="0" indent="0" algn="ctr">
              <a:buNone/>
            </a:pPr>
            <a:endParaRPr lang="en-US" altLang="ko-KR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Poems are made by fools like me,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But only God can make a tree.  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6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533" y="1584501"/>
            <a:ext cx="10515600" cy="3470100"/>
          </a:xfrm>
        </p:spPr>
        <p:txBody>
          <a:bodyPr>
            <a:normAutofit/>
          </a:bodyPr>
          <a:lstStyle/>
          <a:p>
            <a:pPr algn="ctr"/>
            <a:r>
              <a:rPr lang="en-US" altLang="ko-KR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Dreams</a:t>
            </a:r>
            <a:endParaRPr lang="ko-KR" altLang="en-US" sz="7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90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Dreams</a:t>
            </a:r>
            <a:br>
              <a:rPr lang="en-US" altLang="ko-KR" sz="66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</a:br>
            <a:r>
              <a:rPr lang="en-US" altLang="ko-KR" sz="1600" b="1" dirty="0" smtClean="0">
                <a:solidFill>
                  <a:srgbClr val="D60093"/>
                </a:solidFill>
                <a:latin typeface="Freehand591 BT" pitchFamily="2" charset="0"/>
              </a:rPr>
              <a:t>Langston Hughes</a:t>
            </a:r>
            <a:endParaRPr lang="ko-KR" altLang="en-US" sz="6600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hand591 B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Hold fast to dreams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For if dreams _________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Life is a ______________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That cannot ___________. </a:t>
            </a:r>
          </a:p>
          <a:p>
            <a:pPr marL="0" indent="0" algn="ctr">
              <a:buNone/>
            </a:pPr>
            <a:endParaRPr lang="en-US" altLang="ko-KR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Hold fast to dreams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Life is a ________________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________with ________.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3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Dreams</a:t>
            </a:r>
            <a:br>
              <a:rPr lang="en-US" altLang="ko-KR" sz="66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</a:br>
            <a:r>
              <a:rPr lang="en-US" altLang="ko-KR" sz="1600" b="1" dirty="0" smtClean="0">
                <a:solidFill>
                  <a:srgbClr val="D60093"/>
                </a:solidFill>
                <a:latin typeface="Freehand591 BT" pitchFamily="2" charset="0"/>
              </a:rPr>
              <a:t>Langston Hughes</a:t>
            </a:r>
            <a:endParaRPr lang="ko-KR" altLang="en-US" sz="6600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hand591 B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Hold fast to dreams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For if dreams die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Life is a broken-winged bird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That cannot fly. </a:t>
            </a:r>
          </a:p>
          <a:p>
            <a:pPr marL="0" indent="0" algn="ctr">
              <a:buNone/>
            </a:pPr>
            <a:endParaRPr lang="en-US" altLang="ko-KR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Hold fast to dreams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Life is a barren field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Frozen with snow.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6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533" y="1584501"/>
            <a:ext cx="10515600" cy="3470100"/>
          </a:xfrm>
        </p:spPr>
        <p:txBody>
          <a:bodyPr>
            <a:normAutofit/>
          </a:bodyPr>
          <a:lstStyle/>
          <a:p>
            <a:pPr algn="ctr"/>
            <a:r>
              <a:rPr lang="en-US" altLang="ko-KR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Lyrics</a:t>
            </a:r>
            <a:endParaRPr lang="ko-KR" altLang="en-US" sz="7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68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 result for song lyrics metaph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7476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829" y="769257"/>
            <a:ext cx="69378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b="1" dirty="0" smtClean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If you like the way you look that much,</a:t>
            </a:r>
          </a:p>
          <a:p>
            <a:r>
              <a:rPr lang="en-US" altLang="ko-KR" sz="5400" b="1" dirty="0" smtClean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Oh baby, you should go and love yourself</a:t>
            </a:r>
            <a:endParaRPr lang="ko-KR" altLang="en-US" sz="5400" b="1" dirty="0"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31746" name="Picture 2" descr="Image result for justin bie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08" y="621279"/>
            <a:ext cx="9350515" cy="62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8073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song lyrics metaph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8521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DE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6863" y="3132396"/>
            <a:ext cx="467467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4400" b="1" dirty="0" smtClean="0">
                <a:latin typeface="Freehand591 BT" pitchFamily="2" charset="0"/>
              </a:rPr>
              <a:t>Shoot me down</a:t>
            </a:r>
            <a:r>
              <a:rPr lang="en-US" altLang="ko-KR" sz="4400" b="1" dirty="0" smtClean="0">
                <a:latin typeface="Freehand591 BT" pitchFamily="2" charset="0"/>
              </a:rPr>
              <a:t>,</a:t>
            </a:r>
          </a:p>
          <a:p>
            <a:pPr algn="r"/>
            <a:r>
              <a:rPr lang="en-US" altLang="ko-KR" sz="4400" b="1" dirty="0" smtClean="0">
                <a:latin typeface="Freehand591 BT" pitchFamily="2" charset="0"/>
              </a:rPr>
              <a:t>but </a:t>
            </a:r>
            <a:r>
              <a:rPr lang="en-US" altLang="ko-KR" sz="4400" b="1" dirty="0" smtClean="0">
                <a:latin typeface="Freehand591 BT" pitchFamily="2" charset="0"/>
              </a:rPr>
              <a:t>I wont fall</a:t>
            </a:r>
          </a:p>
          <a:p>
            <a:pPr algn="r"/>
            <a:r>
              <a:rPr lang="en-US" altLang="ko-KR" sz="4400" b="1" dirty="0" smtClean="0">
                <a:latin typeface="Freehand591 BT" pitchFamily="2" charset="0"/>
              </a:rPr>
              <a:t>I am titanium.</a:t>
            </a:r>
          </a:p>
        </p:txBody>
      </p:sp>
      <p:pic>
        <p:nvPicPr>
          <p:cNvPr id="26628" name="Picture 4" descr="Image result for 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1541" y="-1756229"/>
            <a:ext cx="7736113" cy="928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8341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85607" y="3007756"/>
            <a:ext cx="84737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solidFill>
                  <a:schemeClr val="accent1">
                    <a:lumMod val="50000"/>
                  </a:schemeClr>
                </a:solidFill>
                <a:latin typeface="Bernard MT Condensed" panose="02050806060905020404" pitchFamily="18" charset="0"/>
              </a:rPr>
              <a:t>5.88</a:t>
            </a:r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 metaphors </a:t>
            </a:r>
            <a:r>
              <a:rPr lang="en-US" altLang="ko-KR" sz="6000" dirty="0" smtClean="0">
                <a:solidFill>
                  <a:schemeClr val="accent1">
                    <a:lumMod val="50000"/>
                  </a:schemeClr>
                </a:solidFill>
                <a:latin typeface="Bernard MT Condensed" panose="02050806060905020404" pitchFamily="18" charset="0"/>
              </a:rPr>
              <a:t>per</a:t>
            </a:r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en-US" altLang="ko-KR" sz="6000" dirty="0" smtClean="0">
                <a:solidFill>
                  <a:schemeClr val="accent1">
                    <a:lumMod val="50000"/>
                  </a:schemeClr>
                </a:solidFill>
                <a:latin typeface="Bernard MT Condensed" panose="02050806060905020404" pitchFamily="18" charset="0"/>
              </a:rPr>
              <a:t>minute.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52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Image result for gym class her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3416" y="1017206"/>
            <a:ext cx="8761188" cy="584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64847" y="356774"/>
            <a:ext cx="94136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bg2"/>
                </a:solidFill>
              </a:rPr>
              <a:t>My heart’s a stereo</a:t>
            </a:r>
          </a:p>
          <a:p>
            <a:r>
              <a:rPr lang="en-US" altLang="ko-KR" sz="6000" dirty="0" smtClean="0">
                <a:solidFill>
                  <a:schemeClr val="bg2"/>
                </a:solidFill>
              </a:rPr>
              <a:t>It beats for you so listen close</a:t>
            </a:r>
            <a:endParaRPr lang="ko-KR" altLang="en-US" sz="6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2414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415" y="2524411"/>
            <a:ext cx="83872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solidFill>
                  <a:srgbClr val="FFCCFF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God is a DJ, life is a dancefloor</a:t>
            </a:r>
          </a:p>
          <a:p>
            <a:r>
              <a:rPr lang="en-US" altLang="ko-KR" sz="4000" dirty="0" smtClean="0">
                <a:solidFill>
                  <a:srgbClr val="FFCCFF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Love is the rhythm, you are the music</a:t>
            </a:r>
          </a:p>
        </p:txBody>
      </p:sp>
      <p:pic>
        <p:nvPicPr>
          <p:cNvPr id="1026" name="Picture 2" descr="Image result for p!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7030" y="-152400"/>
            <a:ext cx="550547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0140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9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0172" y="2902803"/>
            <a:ext cx="56012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bg1"/>
                </a:solidFill>
                <a:latin typeface="양재백두체B" panose="02020603020101020101" pitchFamily="18" charset="-127"/>
                <a:ea typeface="양재백두체B" panose="02020603020101020101" pitchFamily="18" charset="-127"/>
              </a:rPr>
              <a:t>She</a:t>
            </a:r>
            <a:r>
              <a:rPr lang="en-US" altLang="ko-KR" sz="4800" b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’</a:t>
            </a:r>
            <a:r>
              <a:rPr lang="en-US" altLang="ko-KR" sz="4800" dirty="0" smtClean="0">
                <a:solidFill>
                  <a:schemeClr val="bg1"/>
                </a:solidFill>
                <a:latin typeface="양재백두체B" panose="02020603020101020101" pitchFamily="18" charset="-127"/>
                <a:ea typeface="양재백두체B" panose="02020603020101020101" pitchFamily="18" charset="-127"/>
              </a:rPr>
              <a:t>s just a girl, </a:t>
            </a:r>
          </a:p>
          <a:p>
            <a:r>
              <a:rPr lang="en-US" altLang="ko-KR" sz="4800" dirty="0" smtClean="0">
                <a:solidFill>
                  <a:schemeClr val="bg1"/>
                </a:solidFill>
                <a:latin typeface="양재백두체B" panose="02020603020101020101" pitchFamily="18" charset="-127"/>
                <a:ea typeface="양재백두체B" panose="02020603020101020101" pitchFamily="18" charset="-127"/>
              </a:rPr>
              <a:t>and she</a:t>
            </a:r>
            <a:r>
              <a:rPr lang="en-US" altLang="ko-KR" sz="4800" b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’</a:t>
            </a:r>
            <a:r>
              <a:rPr lang="en-US" altLang="ko-KR" sz="4800" dirty="0" smtClean="0">
                <a:solidFill>
                  <a:schemeClr val="bg1"/>
                </a:solidFill>
                <a:latin typeface="양재백두체B" panose="02020603020101020101" pitchFamily="18" charset="-127"/>
                <a:ea typeface="양재백두체B" panose="02020603020101020101" pitchFamily="18" charset="-127"/>
              </a:rPr>
              <a:t>s on fire</a:t>
            </a:r>
          </a:p>
        </p:txBody>
      </p:sp>
      <p:pic>
        <p:nvPicPr>
          <p:cNvPr id="29698" name="Picture 2" descr="Image result for alicia key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43" y="-341086"/>
            <a:ext cx="5573485" cy="743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8929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2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115" y="1229011"/>
            <a:ext cx="927972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solidFill>
                  <a:schemeClr val="bg1"/>
                </a:solidFill>
              </a:rPr>
              <a:t>You’re a falling star, you’re the getaway car</a:t>
            </a:r>
          </a:p>
          <a:p>
            <a:r>
              <a:rPr lang="en-US" altLang="ko-KR" sz="4000" dirty="0" smtClean="0">
                <a:solidFill>
                  <a:schemeClr val="bg1"/>
                </a:solidFill>
              </a:rPr>
              <a:t>You’re the line in the sand when I go to far</a:t>
            </a:r>
          </a:p>
          <a:p>
            <a:r>
              <a:rPr lang="en-US" altLang="ko-KR" sz="4000" dirty="0" smtClean="0">
                <a:solidFill>
                  <a:schemeClr val="bg1"/>
                </a:solidFill>
              </a:rPr>
              <a:t>You’re the swimming pool on an August day</a:t>
            </a:r>
          </a:p>
          <a:p>
            <a:r>
              <a:rPr lang="en-US" altLang="ko-KR" sz="4000" dirty="0" smtClean="0">
                <a:solidFill>
                  <a:schemeClr val="bg1"/>
                </a:solidFill>
              </a:rPr>
              <a:t>And you’re the perfect thing to see</a:t>
            </a:r>
            <a:endParaRPr lang="ko-KR" altLang="en-US" sz="4000" dirty="0">
              <a:solidFill>
                <a:schemeClr val="bg1"/>
              </a:solidFill>
            </a:endParaRPr>
          </a:p>
        </p:txBody>
      </p:sp>
      <p:pic>
        <p:nvPicPr>
          <p:cNvPr id="30722" name="Picture 2" descr="Image result for michael bu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027" y="551543"/>
            <a:ext cx="12708060" cy="714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5108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533" y="1584501"/>
            <a:ext cx="10515600" cy="3470100"/>
          </a:xfrm>
        </p:spPr>
        <p:txBody>
          <a:bodyPr>
            <a:normAutofit/>
          </a:bodyPr>
          <a:lstStyle/>
          <a:p>
            <a:pPr algn="ctr"/>
            <a:r>
              <a:rPr lang="en-US" altLang="ko-KR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The Rose</a:t>
            </a:r>
            <a:endParaRPr lang="ko-KR" altLang="en-US" sz="7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14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The Rose</a:t>
            </a:r>
            <a:br>
              <a:rPr lang="en-US" altLang="ko-KR" sz="66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</a:br>
            <a:r>
              <a:rPr lang="en-US" altLang="ko-KR" sz="1600" b="1" dirty="0" smtClean="0">
                <a:solidFill>
                  <a:srgbClr val="D60093"/>
                </a:solidFill>
                <a:latin typeface="Freehand591 BT" pitchFamily="2" charset="0"/>
              </a:rPr>
              <a:t>Bette Midler</a:t>
            </a:r>
            <a:endParaRPr lang="ko-KR" altLang="en-US" sz="6600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hand591 B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8772" y="1796596"/>
            <a:ext cx="10515600" cy="435133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Some say love, it is a river, that drowns the tender reed</a:t>
            </a:r>
          </a:p>
          <a:p>
            <a:pPr marL="0" indent="0" algn="ctr">
              <a:buNone/>
            </a:pPr>
            <a:endParaRPr lang="en-US" altLang="ko-KR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Some say love, it is a ______,  because 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093616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The Rose</a:t>
            </a:r>
            <a:br>
              <a:rPr lang="en-US" altLang="ko-KR" sz="66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</a:br>
            <a:r>
              <a:rPr lang="en-US" altLang="ko-KR" sz="1600" b="1" dirty="0" smtClean="0">
                <a:solidFill>
                  <a:srgbClr val="D60093"/>
                </a:solidFill>
                <a:latin typeface="Freehand591 BT" pitchFamily="2" charset="0"/>
              </a:rPr>
              <a:t>Bette Midler</a:t>
            </a:r>
            <a:endParaRPr lang="ko-KR" altLang="en-US" sz="6600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hand591 B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8772" y="1796596"/>
            <a:ext cx="10515600" cy="435133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Some say love, it is a river, that drowns the tender reed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Some say love, it is a rose, that leaves your soul to bleed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Some say love, it is a hunger, an endless aching need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I say love, it is a flower, and you, its only seed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1330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The Rose</a:t>
            </a:r>
            <a:br>
              <a:rPr lang="en-US" altLang="ko-KR" sz="66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</a:br>
            <a:r>
              <a:rPr lang="en-US" altLang="ko-KR" sz="1600" b="1" dirty="0" smtClean="0">
                <a:solidFill>
                  <a:srgbClr val="D60093"/>
                </a:solidFill>
                <a:latin typeface="Freehand591 BT" pitchFamily="2" charset="0"/>
              </a:rPr>
              <a:t>Bette Midler</a:t>
            </a:r>
            <a:endParaRPr lang="ko-KR" altLang="en-US" sz="6600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hand591 B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4885" y="1690688"/>
            <a:ext cx="10515600" cy="435133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It’s the heart of breaking, that never learns to dance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It’s the dream afraid of waking, that never takes the chance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It’s the one who won’t be taken, who cannot seem to give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And the soul afraid of dying, that never learns to live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9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The Rose</a:t>
            </a:r>
            <a:br>
              <a:rPr lang="en-US" altLang="ko-KR" sz="66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</a:br>
            <a:r>
              <a:rPr lang="en-US" altLang="ko-KR" sz="1600" b="1" dirty="0" smtClean="0">
                <a:solidFill>
                  <a:srgbClr val="D60093"/>
                </a:solidFill>
                <a:latin typeface="Freehand591 BT" pitchFamily="2" charset="0"/>
              </a:rPr>
              <a:t>Bette Midler</a:t>
            </a:r>
            <a:endParaRPr lang="ko-KR" altLang="en-US" sz="6600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hand591 B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086882"/>
            <a:ext cx="10515600" cy="435133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When the night has been too lonely and the road has been too long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And you think that love is only for the lucky and the strong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Just remember in the winter, far beneath the bitter snows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Likes the seed, that with the sun’s love in the spring becomes the rose. 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22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533" y="1584501"/>
            <a:ext cx="10515600" cy="3470100"/>
          </a:xfrm>
        </p:spPr>
        <p:txBody>
          <a:bodyPr>
            <a:normAutofit/>
          </a:bodyPr>
          <a:lstStyle/>
          <a:p>
            <a:pPr algn="ctr"/>
            <a:r>
              <a:rPr lang="en-US" altLang="ko-KR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Daily Life Metaphors</a:t>
            </a:r>
            <a:endParaRPr lang="ko-KR" altLang="en-US" sz="7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9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933" y="19455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ko-KR" sz="7200" dirty="0" smtClean="0">
                <a:solidFill>
                  <a:srgbClr val="FF66CC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“Frozen” metaphor:</a:t>
            </a:r>
            <a:endParaRPr lang="ko-KR" altLang="en-US" sz="7200" dirty="0">
              <a:solidFill>
                <a:srgbClr val="FF66CC"/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933" y="3406069"/>
            <a:ext cx="10515600" cy="15384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6000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</a:rPr>
              <a:t>s a metaphor</a:t>
            </a:r>
            <a:endParaRPr lang="ko-KR" altLang="en-US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40811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1953 -0.23055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music to my e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66316" y="2843853"/>
            <a:ext cx="7463454" cy="1015663"/>
          </a:xfrm>
          <a:prstGeom prst="rect">
            <a:avLst/>
          </a:prstGeom>
          <a:solidFill>
            <a:schemeClr val="bg1">
              <a:alpha val="87000"/>
            </a:schemeClr>
          </a:solidFill>
          <a:effectLst>
            <a:softEdge rad="508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That’s music to my ears. 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15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battle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10" y="0"/>
            <a:ext cx="12251909" cy="688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19314" y="2843853"/>
            <a:ext cx="6157455" cy="1015663"/>
          </a:xfrm>
          <a:prstGeom prst="rect">
            <a:avLst/>
          </a:prstGeom>
          <a:solidFill>
            <a:schemeClr val="bg1">
              <a:alpha val="81000"/>
            </a:schemeClr>
          </a:solidFill>
          <a:effectLst>
            <a:softEdge rad="508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Love is a battlefield.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17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dog chew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2" b="819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74673" y="2382189"/>
            <a:ext cx="6846746" cy="1938992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635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You’ve given me </a:t>
            </a:r>
            <a:b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</a:br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something to chew on.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58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steam engine tra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9" b="389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51139" y="2843853"/>
            <a:ext cx="8293809" cy="1015663"/>
          </a:xfrm>
          <a:prstGeom prst="rect">
            <a:avLst/>
          </a:prstGeom>
          <a:solidFill>
            <a:schemeClr val="bg1">
              <a:alpha val="84000"/>
            </a:schemeClr>
          </a:solidFill>
          <a:effectLst>
            <a:softEdge rad="635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He’s just blowing off steam.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wine barre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4" b="36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76219" y="2843853"/>
            <a:ext cx="6043642" cy="1015663"/>
          </a:xfrm>
          <a:prstGeom prst="rect">
            <a:avLst/>
          </a:prstGeom>
          <a:solidFill>
            <a:schemeClr val="bg1">
              <a:alpha val="84000"/>
            </a:schemeClr>
          </a:solidFill>
          <a:effectLst>
            <a:softEdge rad="635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Love is a fine wine. 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6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rose thors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" b="136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10398" y="2843853"/>
            <a:ext cx="7375289" cy="1015663"/>
          </a:xfrm>
          <a:prstGeom prst="rect">
            <a:avLst/>
          </a:prstGeom>
          <a:solidFill>
            <a:schemeClr val="bg1">
              <a:alpha val="86000"/>
            </a:schemeClr>
          </a:solidFill>
          <a:effectLst>
            <a:softEdge rad="635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She’s a thorn in my side.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33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birght su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" b="73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74580" y="2843853"/>
            <a:ext cx="8446928" cy="101566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You are the light of my life. 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21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l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60907" y="2843853"/>
            <a:ext cx="7874271" cy="101566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He has the heart of a lion.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30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brick wal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/>
        </p:blipFill>
        <p:spPr bwMode="auto">
          <a:xfrm>
            <a:off x="-126999" y="-71437"/>
            <a:ext cx="12318999" cy="692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86418" y="2843853"/>
            <a:ext cx="8823249" cy="101566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Am I talking to a brick wall? 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16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an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9" b="77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47043" y="2843853"/>
            <a:ext cx="7302000" cy="101566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He has ants in his pants.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933" y="3425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ko-KR" sz="7200" dirty="0" smtClean="0">
                <a:solidFill>
                  <a:srgbClr val="FF66CC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“Frozen” metaphors:</a:t>
            </a:r>
            <a:endParaRPr lang="ko-KR" altLang="en-US" sz="7200" dirty="0">
              <a:solidFill>
                <a:srgbClr val="FF66CC"/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933" y="1840089"/>
            <a:ext cx="1051560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5400" dirty="0" smtClean="0">
                <a:solidFill>
                  <a:schemeClr val="accent1">
                    <a:lumMod val="75000"/>
                  </a:schemeClr>
                </a:solidFill>
              </a:rPr>
              <a:t>I was </a:t>
            </a:r>
            <a:r>
              <a:rPr lang="en-US" altLang="ko-KR" sz="5400" b="1" dirty="0" smtClean="0">
                <a:solidFill>
                  <a:schemeClr val="accent1">
                    <a:lumMod val="75000"/>
                  </a:schemeClr>
                </a:solidFill>
              </a:rPr>
              <a:t>frozen</a:t>
            </a:r>
            <a:r>
              <a:rPr lang="en-US" altLang="ko-KR" sz="5400" dirty="0" smtClean="0">
                <a:solidFill>
                  <a:schemeClr val="accent1">
                    <a:lumMod val="75000"/>
                  </a:schemeClr>
                </a:solidFill>
              </a:rPr>
              <a:t> in fear. </a:t>
            </a:r>
          </a:p>
          <a:p>
            <a:pPr marL="0" indent="0" algn="ctr">
              <a:buNone/>
            </a:pPr>
            <a:r>
              <a:rPr lang="en-US" altLang="ko-KR" sz="5400" dirty="0" smtClean="0">
                <a:solidFill>
                  <a:schemeClr val="accent1">
                    <a:lumMod val="75000"/>
                  </a:schemeClr>
                </a:solidFill>
              </a:rPr>
              <a:t>Her heart was </a:t>
            </a:r>
            <a:r>
              <a:rPr lang="en-US" altLang="ko-KR" sz="5400" b="1" dirty="0" smtClean="0">
                <a:solidFill>
                  <a:schemeClr val="accent1">
                    <a:lumMod val="75000"/>
                  </a:schemeClr>
                </a:solidFill>
              </a:rPr>
              <a:t>frozen</a:t>
            </a:r>
            <a:r>
              <a:rPr lang="en-US" altLang="ko-KR" sz="54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marL="0" indent="0" algn="ctr">
              <a:buNone/>
            </a:pPr>
            <a:r>
              <a:rPr lang="en-US" altLang="ko-KR" sz="5400" dirty="0" smtClean="0">
                <a:solidFill>
                  <a:schemeClr val="accent1">
                    <a:lumMod val="75000"/>
                  </a:schemeClr>
                </a:solidFill>
              </a:rPr>
              <a:t>We had to </a:t>
            </a:r>
            <a:r>
              <a:rPr lang="en-US" altLang="ko-KR" sz="5400" b="1" dirty="0" smtClean="0">
                <a:solidFill>
                  <a:schemeClr val="accent1">
                    <a:lumMod val="75000"/>
                  </a:schemeClr>
                </a:solidFill>
              </a:rPr>
              <a:t>freeze</a:t>
            </a:r>
            <a:r>
              <a:rPr lang="en-US" altLang="ko-KR" sz="5400" dirty="0" smtClean="0">
                <a:solidFill>
                  <a:schemeClr val="accent1">
                    <a:lumMod val="75000"/>
                  </a:schemeClr>
                </a:solidFill>
              </a:rPr>
              <a:t> the salaries.</a:t>
            </a:r>
          </a:p>
          <a:p>
            <a:pPr marL="0" indent="0" algn="ctr">
              <a:buNone/>
            </a:pPr>
            <a:r>
              <a:rPr lang="en-US" altLang="ko-KR" sz="5400" dirty="0" smtClean="0">
                <a:solidFill>
                  <a:schemeClr val="accent1">
                    <a:lumMod val="75000"/>
                  </a:schemeClr>
                </a:solidFill>
              </a:rPr>
              <a:t>The bank </a:t>
            </a:r>
            <a:r>
              <a:rPr lang="en-US" altLang="ko-KR" sz="5400" b="1" dirty="0" smtClean="0">
                <a:solidFill>
                  <a:schemeClr val="accent1">
                    <a:lumMod val="75000"/>
                  </a:schemeClr>
                </a:solidFill>
              </a:rPr>
              <a:t>froze</a:t>
            </a:r>
            <a:r>
              <a:rPr lang="en-US" altLang="ko-KR" sz="5400" dirty="0" smtClean="0">
                <a:solidFill>
                  <a:schemeClr val="accent1">
                    <a:lumMod val="75000"/>
                  </a:schemeClr>
                </a:solidFill>
              </a:rPr>
              <a:t> his assets until he paid his debt. </a:t>
            </a:r>
          </a:p>
          <a:p>
            <a:pPr marL="0" indent="0" algn="ctr">
              <a:buNone/>
            </a:pPr>
            <a:endParaRPr lang="en-US" altLang="ko-KR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11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dying flow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128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27302" y="2843853"/>
            <a:ext cx="7741479" cy="101566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Beauty is a fading flower.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ston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6" b="759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94946" y="2843853"/>
            <a:ext cx="7406195" cy="101566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She has a heart of stone.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08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bloom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4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53881" y="2843853"/>
            <a:ext cx="6088334" cy="101566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762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He’s a late bloomer.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36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lame duc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-118028"/>
            <a:ext cx="10696575" cy="697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97819" y="2843853"/>
            <a:ext cx="7000443" cy="101566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889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</a:rPr>
              <a:t>He’s a lame duck now. 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54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5754" y="1066020"/>
            <a:ext cx="1066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hlinkClick r:id="rId2"/>
              </a:rPr>
              <a:t>http://www.cleanchange.co.uk/cleanlanguage/wp-content/uploads/2014/02/Six-metaphors-a-minute-final.pdf</a:t>
            </a:r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79938" y="562708"/>
            <a:ext cx="412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Clean Sources:  Six Metaphors a Minute? </a:t>
            </a:r>
            <a:endParaRPr lang="ko-KR" alt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1195754" y="2114600"/>
            <a:ext cx="42287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hlinkClick r:id="rId3"/>
              </a:rPr>
              <a:t>https://www.youtube.com/watch?v=zxSTzSEiZ2c</a:t>
            </a:r>
            <a:endParaRPr lang="ko-KR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79938" y="1667254"/>
            <a:ext cx="2521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The Rose – Bette Midler </a:t>
            </a:r>
            <a:endParaRPr lang="ko-KR" alt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1195754" y="3163180"/>
            <a:ext cx="9243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hlinkClick r:id="rId4"/>
              </a:rPr>
              <a:t>https://blog.reedsy.com/metaphor-examples/?fbclid=IwAR1rkgCQ0j-p3ePC5k0estc6uqz-xXRZ4FYXkXOFkoB8ZGztkcqcZ1fCZQ4</a:t>
            </a:r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79938" y="2793848"/>
            <a:ext cx="7227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The Essential List of 90+ Metaphor Examples in Literature and Pop Culture 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19591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53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Stopping by a Woods on a Snowy Day</a:t>
            </a:r>
            <a:br>
              <a:rPr lang="en-US" altLang="ko-KR" sz="53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</a:br>
            <a:r>
              <a:rPr lang="en-US" altLang="ko-KR" sz="1600" b="1" dirty="0" smtClean="0">
                <a:solidFill>
                  <a:srgbClr val="D60093"/>
                </a:solidFill>
                <a:latin typeface="Freehand591 BT" pitchFamily="2" charset="0"/>
              </a:rPr>
              <a:t>Robert Frost</a:t>
            </a:r>
            <a:endParaRPr lang="ko-KR" altLang="en-US" sz="6600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hand591 B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Whose woods these are I think I know.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His house is in the village though.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He will not see me stopping here.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To watch his woods fill up with snow. 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53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Stopping by a Woods on a Snowy Day</a:t>
            </a:r>
            <a:br>
              <a:rPr lang="en-US" altLang="ko-KR" sz="53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</a:br>
            <a:r>
              <a:rPr lang="en-US" altLang="ko-KR" sz="1600" b="1" dirty="0" smtClean="0">
                <a:solidFill>
                  <a:srgbClr val="D60093"/>
                </a:solidFill>
                <a:latin typeface="Freehand591 BT" pitchFamily="2" charset="0"/>
              </a:rPr>
              <a:t>Robert Frost</a:t>
            </a:r>
            <a:endParaRPr lang="ko-KR" altLang="en-US" sz="6600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hand591 B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My little horse must think it queer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To stop without a farmhouse near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Between the woods and frozen lake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The darkest evening of the year. 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3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53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Stopping by a Woods on a Snowy Day</a:t>
            </a:r>
            <a:br>
              <a:rPr lang="en-US" altLang="ko-KR" sz="53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</a:br>
            <a:r>
              <a:rPr lang="en-US" altLang="ko-KR" sz="1600" b="1" dirty="0" smtClean="0">
                <a:solidFill>
                  <a:srgbClr val="D60093"/>
                </a:solidFill>
                <a:latin typeface="Freehand591 BT" pitchFamily="2" charset="0"/>
              </a:rPr>
              <a:t>Robert Frost</a:t>
            </a:r>
            <a:endParaRPr lang="ko-KR" altLang="en-US" sz="6600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hand591 B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He gives his harness bells a shake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To ask if there is some mistake.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The only other sound’s the sweep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Of easy wind and downy </a:t>
            </a:r>
            <a:r>
              <a:rPr lang="en-US" altLang="ko-KR" b="1" dirty="0" err="1" smtClean="0">
                <a:solidFill>
                  <a:srgbClr val="0070C0"/>
                </a:solidFill>
              </a:rPr>
              <a:t>falke</a:t>
            </a:r>
            <a:r>
              <a:rPr lang="en-US" altLang="ko-KR" b="1" dirty="0" smtClean="0">
                <a:solidFill>
                  <a:srgbClr val="0070C0"/>
                </a:solidFill>
              </a:rPr>
              <a:t>.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8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53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Stopping by a Woods on a Snowy Day</a:t>
            </a:r>
            <a:br>
              <a:rPr lang="en-US" altLang="ko-KR" sz="53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</a:br>
            <a:r>
              <a:rPr lang="en-US" altLang="ko-KR" sz="1600" b="1" dirty="0" smtClean="0">
                <a:solidFill>
                  <a:srgbClr val="D60093"/>
                </a:solidFill>
                <a:latin typeface="Freehand591 BT" pitchFamily="2" charset="0"/>
              </a:rPr>
              <a:t>Robert Frost</a:t>
            </a:r>
            <a:endParaRPr lang="ko-KR" altLang="en-US" sz="6600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hand591 B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The woods are lovely, dark and deep, 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But I have promises to keep, 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And miles to go before I sleep, 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And miles to go before I sleep. 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06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53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Stopping by a Woods on a Snowy Day</a:t>
            </a:r>
            <a:br>
              <a:rPr lang="en-US" altLang="ko-KR" sz="53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</a:br>
            <a:r>
              <a:rPr lang="en-US" altLang="ko-KR" sz="1600" b="1" dirty="0" smtClean="0">
                <a:solidFill>
                  <a:srgbClr val="D60093"/>
                </a:solidFill>
                <a:latin typeface="Freehand591 BT" pitchFamily="2" charset="0"/>
              </a:rPr>
              <a:t>Robert Frost</a:t>
            </a:r>
            <a:endParaRPr lang="ko-KR" altLang="en-US" sz="6600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hand591 B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Whose woods these are I think I know.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His house is in the village though.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He will not see me stopping here.</a:t>
            </a:r>
          </a:p>
          <a:p>
            <a:pPr marL="0" indent="0" algn="ctr">
              <a:buNone/>
            </a:pPr>
            <a:r>
              <a:rPr lang="en-US" altLang="ko-KR" b="1" dirty="0" smtClean="0">
                <a:solidFill>
                  <a:srgbClr val="0070C0"/>
                </a:solidFill>
              </a:rPr>
              <a:t>To watch his woods fill up with snow. 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81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533" y="26567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ko-KR" sz="7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Taste Metaphors </a:t>
            </a:r>
            <a:endParaRPr lang="ko-KR" altLang="en-US" sz="7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40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386</TotalTime>
  <Words>1139</Words>
  <Application>Microsoft Office PowerPoint</Application>
  <PresentationFormat>Widescreen</PresentationFormat>
  <Paragraphs>206</Paragraphs>
  <Slides>89</Slides>
  <Notes>0</Notes>
  <HiddenSlides>5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101" baseType="lpstr">
      <vt:lpstr>Arial Unicode MS</vt:lpstr>
      <vt:lpstr>Freehand591 BT</vt:lpstr>
      <vt:lpstr>HY강M</vt:lpstr>
      <vt:lpstr>맑은 고딕</vt:lpstr>
      <vt:lpstr>양재백두체B</vt:lpstr>
      <vt:lpstr>Arial</vt:lpstr>
      <vt:lpstr>Bauhaus 93</vt:lpstr>
      <vt:lpstr>Bernard MT Condensed</vt:lpstr>
      <vt:lpstr>Calibri</vt:lpstr>
      <vt:lpstr>Calibri Light</vt:lpstr>
      <vt:lpstr>Segoe UI Black</vt:lpstr>
      <vt:lpstr>Office Theme</vt:lpstr>
      <vt:lpstr>PowerPoint Presentation</vt:lpstr>
      <vt:lpstr>Metaphors</vt:lpstr>
      <vt:lpstr>Metaphors</vt:lpstr>
      <vt:lpstr>Metaphors</vt:lpstr>
      <vt:lpstr>PowerPoint Presentation</vt:lpstr>
      <vt:lpstr>PowerPoint Presentation</vt:lpstr>
      <vt:lpstr>“Frozen” metaphor:</vt:lpstr>
      <vt:lpstr>“Frozen” metaphors:</vt:lpstr>
      <vt:lpstr>Taste Metaphors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Metaphors + Idioms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Metaphoric  Mad Libs </vt:lpstr>
      <vt:lpstr>PowerPoint Presentation</vt:lpstr>
      <vt:lpstr>__________ Joyce Kilmer</vt:lpstr>
      <vt:lpstr>Trees Joyce Kilmer</vt:lpstr>
      <vt:lpstr>Dreams</vt:lpstr>
      <vt:lpstr>Dreams Langston Hughes</vt:lpstr>
      <vt:lpstr>Dreams Langston Hughes</vt:lpstr>
      <vt:lpstr>Lyrics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Rose</vt:lpstr>
      <vt:lpstr>The Rose Bette Midler</vt:lpstr>
      <vt:lpstr>The Rose Bette Midler</vt:lpstr>
      <vt:lpstr>The Rose Bette Midler</vt:lpstr>
      <vt:lpstr>The Rose Bette Midler</vt:lpstr>
      <vt:lpstr>Daily Life Metaphors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Stopping by a Woods on a Snowy Day Robert Frost</vt:lpstr>
      <vt:lpstr>Stopping by a Woods on a Snowy Day Robert Frost</vt:lpstr>
      <vt:lpstr>Stopping by a Woods on a Snowy Day Robert Frost</vt:lpstr>
      <vt:lpstr>Stopping by a Woods on a Snowy Day Robert Frost</vt:lpstr>
      <vt:lpstr>Stopping by a Woods on a Snowy Day Robert Frost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Metaphors</dc:title>
  <dc:creator>user</dc:creator>
  <cp:lastModifiedBy>user</cp:lastModifiedBy>
  <cp:revision>41</cp:revision>
  <dcterms:created xsi:type="dcterms:W3CDTF">2020-02-24T06:58:46Z</dcterms:created>
  <dcterms:modified xsi:type="dcterms:W3CDTF">2020-05-28T04:53:24Z</dcterms:modified>
</cp:coreProperties>
</file>