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6858000" cy="9906000" type="A4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75" d="100"/>
          <a:sy n="75" d="100"/>
        </p:scale>
        <p:origin x="54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altLang="ko-KR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altLang="ko-KR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AAF51-7E06-4E02-B1EC-97B274CB4D52}" type="datetimeFigureOut">
              <a:rPr lang="ko-KR" altLang="en-US" smtClean="0"/>
              <a:t>2020-03-16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A020F-21CE-40CB-BFC2-8E4B25BD23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39416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AAF51-7E06-4E02-B1EC-97B274CB4D52}" type="datetimeFigureOut">
              <a:rPr lang="ko-KR" altLang="en-US" smtClean="0"/>
              <a:t>2020-03-16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A020F-21CE-40CB-BFC2-8E4B25BD23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67798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AAF51-7E06-4E02-B1EC-97B274CB4D52}" type="datetimeFigureOut">
              <a:rPr lang="ko-KR" altLang="en-US" smtClean="0"/>
              <a:t>2020-03-16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A020F-21CE-40CB-BFC2-8E4B25BD23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6200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AAF51-7E06-4E02-B1EC-97B274CB4D52}" type="datetimeFigureOut">
              <a:rPr lang="ko-KR" altLang="en-US" smtClean="0"/>
              <a:t>2020-03-16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A020F-21CE-40CB-BFC2-8E4B25BD23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44501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altLang="ko-K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AAF51-7E06-4E02-B1EC-97B274CB4D52}" type="datetimeFigureOut">
              <a:rPr lang="ko-KR" altLang="en-US" smtClean="0"/>
              <a:t>2020-03-16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A020F-21CE-40CB-BFC2-8E4B25BD23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97560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AAF51-7E06-4E02-B1EC-97B274CB4D52}" type="datetimeFigureOut">
              <a:rPr lang="ko-KR" altLang="en-US" smtClean="0"/>
              <a:t>2020-03-16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A020F-21CE-40CB-BFC2-8E4B25BD23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80604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AAF51-7E06-4E02-B1EC-97B274CB4D52}" type="datetimeFigureOut">
              <a:rPr lang="ko-KR" altLang="en-US" smtClean="0"/>
              <a:t>2020-03-16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A020F-21CE-40CB-BFC2-8E4B25BD23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70646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AAF51-7E06-4E02-B1EC-97B274CB4D52}" type="datetimeFigureOut">
              <a:rPr lang="ko-KR" altLang="en-US" smtClean="0"/>
              <a:t>2020-03-16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A020F-21CE-40CB-BFC2-8E4B25BD23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6544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AAF51-7E06-4E02-B1EC-97B274CB4D52}" type="datetimeFigureOut">
              <a:rPr lang="ko-KR" altLang="en-US" smtClean="0"/>
              <a:t>2020-03-16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A020F-21CE-40CB-BFC2-8E4B25BD23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3390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altLang="ko-KR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AAF51-7E06-4E02-B1EC-97B274CB4D52}" type="datetimeFigureOut">
              <a:rPr lang="ko-KR" altLang="en-US" smtClean="0"/>
              <a:t>2020-03-16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A020F-21CE-40CB-BFC2-8E4B25BD23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2773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altLang="ko-KR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altLang="ko-KR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AAF51-7E06-4E02-B1EC-97B274CB4D52}" type="datetimeFigureOut">
              <a:rPr lang="ko-KR" altLang="en-US" smtClean="0"/>
              <a:t>2020-03-16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A020F-21CE-40CB-BFC2-8E4B25BD23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27137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AAF51-7E06-4E02-B1EC-97B274CB4D52}" type="datetimeFigureOut">
              <a:rPr lang="ko-KR" altLang="en-US" smtClean="0"/>
              <a:t>2020-03-16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5A020F-21CE-40CB-BFC2-8E4B25BD23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08240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border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367" y="384562"/>
            <a:ext cx="3206614" cy="1974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83129" y="308758"/>
            <a:ext cx="3325090" cy="2125683"/>
          </a:xfrm>
          <a:prstGeom prst="rect">
            <a:avLst/>
          </a:prstGeom>
          <a:noFill/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Gill Sans MT" panose="020B0502020104020203" pitchFamily="34" charset="0"/>
              </a:rPr>
              <a:t>Powder my Nose. </a:t>
            </a:r>
            <a:endParaRPr lang="ko-KR" altLang="en-US" sz="2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431969" y="308757"/>
            <a:ext cx="3325090" cy="2125683"/>
          </a:xfrm>
          <a:prstGeom prst="rect">
            <a:avLst/>
          </a:prstGeom>
          <a:pattFill prst="lgConfetti">
            <a:fgClr>
              <a:schemeClr val="accent3">
                <a:lumMod val="40000"/>
                <a:lumOff val="60000"/>
              </a:schemeClr>
            </a:fgClr>
            <a:bgClr>
              <a:schemeClr val="bg2"/>
            </a:bgClr>
          </a:patt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Go to the toilet </a:t>
            </a:r>
            <a:endParaRPr lang="ko-KR" altLang="en-US" dirty="0"/>
          </a:p>
        </p:txBody>
      </p:sp>
      <p:pic>
        <p:nvPicPr>
          <p:cNvPr id="12" name="Picture 2" descr="Image result for border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367" y="2514200"/>
            <a:ext cx="3206614" cy="1974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83129" y="2438396"/>
            <a:ext cx="3325090" cy="2125683"/>
          </a:xfrm>
          <a:prstGeom prst="rect">
            <a:avLst/>
          </a:prstGeom>
          <a:noFill/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Gill Sans MT" panose="020B0502020104020203" pitchFamily="34" charset="0"/>
              </a:rPr>
              <a:t>Collateral Damage </a:t>
            </a:r>
            <a:endParaRPr lang="ko-KR" altLang="en-US" sz="2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431969" y="2438395"/>
            <a:ext cx="3325090" cy="2125683"/>
          </a:xfrm>
          <a:prstGeom prst="rect">
            <a:avLst/>
          </a:prstGeom>
          <a:pattFill prst="lgConfetti">
            <a:fgClr>
              <a:schemeClr val="accent3">
                <a:lumMod val="40000"/>
                <a:lumOff val="60000"/>
              </a:schemeClr>
            </a:fgClr>
            <a:bgClr>
              <a:schemeClr val="bg2"/>
            </a:bgClr>
          </a:patt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Innocent civilians that die during a war </a:t>
            </a:r>
            <a:endParaRPr lang="ko-KR" altLang="en-US" dirty="0"/>
          </a:p>
        </p:txBody>
      </p:sp>
      <p:pic>
        <p:nvPicPr>
          <p:cNvPr id="15" name="Picture 2" descr="Image result for border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367" y="4639880"/>
            <a:ext cx="3206614" cy="1974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83129" y="4564076"/>
            <a:ext cx="3325090" cy="2125683"/>
          </a:xfrm>
          <a:prstGeom prst="rect">
            <a:avLst/>
          </a:prstGeom>
          <a:noFill/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Gill Sans MT" panose="020B0502020104020203" pitchFamily="34" charset="0"/>
              </a:rPr>
              <a:t>On the Streets</a:t>
            </a:r>
            <a:endParaRPr lang="ko-KR" altLang="en-US" sz="2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431969" y="4564075"/>
            <a:ext cx="3325090" cy="2125683"/>
          </a:xfrm>
          <a:prstGeom prst="rect">
            <a:avLst/>
          </a:prstGeom>
          <a:pattFill prst="lgConfetti">
            <a:fgClr>
              <a:schemeClr val="accent3">
                <a:lumMod val="40000"/>
                <a:lumOff val="60000"/>
              </a:schemeClr>
            </a:fgClr>
            <a:bgClr>
              <a:schemeClr val="bg2"/>
            </a:bgClr>
          </a:patt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Homeless </a:t>
            </a:r>
            <a:endParaRPr lang="ko-KR" altLang="en-US" dirty="0"/>
          </a:p>
        </p:txBody>
      </p:sp>
      <p:pic>
        <p:nvPicPr>
          <p:cNvPr id="18" name="Picture 2" descr="Image result for border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367" y="6769518"/>
            <a:ext cx="3206614" cy="1974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ctangle 18"/>
          <p:cNvSpPr/>
          <p:nvPr/>
        </p:nvSpPr>
        <p:spPr>
          <a:xfrm>
            <a:off x="83129" y="6693714"/>
            <a:ext cx="3325090" cy="2125683"/>
          </a:xfrm>
          <a:prstGeom prst="rect">
            <a:avLst/>
          </a:prstGeom>
          <a:noFill/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Gill Sans MT" panose="020B0502020104020203" pitchFamily="34" charset="0"/>
              </a:rPr>
              <a:t>Negative Cash Flow </a:t>
            </a:r>
            <a:endParaRPr lang="ko-KR" altLang="en-US" sz="2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431969" y="6693713"/>
            <a:ext cx="3325090" cy="2125683"/>
          </a:xfrm>
          <a:prstGeom prst="rect">
            <a:avLst/>
          </a:prstGeom>
          <a:pattFill prst="lgConfetti">
            <a:fgClr>
              <a:schemeClr val="accent3">
                <a:lumMod val="40000"/>
                <a:lumOff val="60000"/>
              </a:schemeClr>
            </a:fgClr>
            <a:bgClr>
              <a:schemeClr val="bg2"/>
            </a:bgClr>
          </a:patt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Broke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349180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border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367" y="384562"/>
            <a:ext cx="3206614" cy="1974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83129" y="308758"/>
            <a:ext cx="3325090" cy="2125683"/>
          </a:xfrm>
          <a:prstGeom prst="rect">
            <a:avLst/>
          </a:prstGeom>
          <a:noFill/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Gill Sans MT" panose="020B0502020104020203" pitchFamily="34" charset="0"/>
              </a:rPr>
              <a:t>Ladies' room</a:t>
            </a:r>
          </a:p>
          <a:p>
            <a:pPr algn="ctr"/>
            <a:r>
              <a:rPr lang="en-US" altLang="ko-KR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Gill Sans MT" panose="020B0502020104020203" pitchFamily="34" charset="0"/>
              </a:rPr>
              <a:t>Men’s room </a:t>
            </a:r>
            <a:endParaRPr lang="ko-KR" altLang="en-US" sz="2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431969" y="308757"/>
            <a:ext cx="3325090" cy="2125683"/>
          </a:xfrm>
          <a:prstGeom prst="rect">
            <a:avLst/>
          </a:prstGeom>
          <a:pattFill prst="lgConfetti">
            <a:fgClr>
              <a:schemeClr val="accent3">
                <a:lumMod val="40000"/>
                <a:lumOff val="60000"/>
              </a:schemeClr>
            </a:fgClr>
            <a:bgClr>
              <a:schemeClr val="bg2"/>
            </a:bgClr>
          </a:patt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Restroom </a:t>
            </a:r>
            <a:endParaRPr lang="ko-KR" altLang="en-US" dirty="0"/>
          </a:p>
        </p:txBody>
      </p:sp>
      <p:pic>
        <p:nvPicPr>
          <p:cNvPr id="12" name="Picture 2" descr="Image result for border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367" y="2514200"/>
            <a:ext cx="3206614" cy="1974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83129" y="2438396"/>
            <a:ext cx="3325090" cy="2125683"/>
          </a:xfrm>
          <a:prstGeom prst="rect">
            <a:avLst/>
          </a:prstGeom>
          <a:noFill/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Gill Sans MT" panose="020B0502020104020203" pitchFamily="34" charset="0"/>
              </a:rPr>
              <a:t>Personal Assistant </a:t>
            </a:r>
            <a:endParaRPr lang="ko-KR" altLang="en-US" sz="2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431969" y="2438395"/>
            <a:ext cx="3325090" cy="2125683"/>
          </a:xfrm>
          <a:prstGeom prst="rect">
            <a:avLst/>
          </a:prstGeom>
          <a:pattFill prst="lgConfetti">
            <a:fgClr>
              <a:schemeClr val="accent3">
                <a:lumMod val="40000"/>
                <a:lumOff val="60000"/>
              </a:schemeClr>
            </a:fgClr>
            <a:bgClr>
              <a:schemeClr val="bg2"/>
            </a:bgClr>
          </a:patt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Secretary </a:t>
            </a:r>
            <a:endParaRPr lang="ko-KR" altLang="en-US" dirty="0"/>
          </a:p>
        </p:txBody>
      </p:sp>
      <p:pic>
        <p:nvPicPr>
          <p:cNvPr id="15" name="Picture 2" descr="Image result for border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367" y="4639880"/>
            <a:ext cx="3206614" cy="1974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83129" y="4564076"/>
            <a:ext cx="3325090" cy="2125683"/>
          </a:xfrm>
          <a:prstGeom prst="rect">
            <a:avLst/>
          </a:prstGeom>
          <a:noFill/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Gill Sans MT" panose="020B0502020104020203" pitchFamily="34" charset="0"/>
              </a:rPr>
              <a:t>Underprivileged  </a:t>
            </a:r>
            <a:endParaRPr lang="ko-KR" altLang="en-US" sz="2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431969" y="4564075"/>
            <a:ext cx="3325090" cy="2125683"/>
          </a:xfrm>
          <a:prstGeom prst="rect">
            <a:avLst/>
          </a:prstGeom>
          <a:pattFill prst="lgConfetti">
            <a:fgClr>
              <a:schemeClr val="accent3">
                <a:lumMod val="40000"/>
                <a:lumOff val="60000"/>
              </a:schemeClr>
            </a:fgClr>
            <a:bgClr>
              <a:schemeClr val="bg2"/>
            </a:bgClr>
          </a:patt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Poor </a:t>
            </a:r>
            <a:endParaRPr lang="ko-KR" altLang="en-US" dirty="0"/>
          </a:p>
        </p:txBody>
      </p:sp>
      <p:pic>
        <p:nvPicPr>
          <p:cNvPr id="18" name="Picture 2" descr="Image result for border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367" y="6769518"/>
            <a:ext cx="3206614" cy="1974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ctangle 18"/>
          <p:cNvSpPr/>
          <p:nvPr/>
        </p:nvSpPr>
        <p:spPr>
          <a:xfrm>
            <a:off x="83129" y="6693714"/>
            <a:ext cx="3325090" cy="2125683"/>
          </a:xfrm>
          <a:prstGeom prst="rect">
            <a:avLst/>
          </a:prstGeom>
          <a:noFill/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Gill Sans MT" panose="020B0502020104020203" pitchFamily="34" charset="0"/>
              </a:rPr>
              <a:t>Economically Disadvantaged  </a:t>
            </a:r>
            <a:endParaRPr lang="ko-KR" altLang="en-US" sz="2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431969" y="6693713"/>
            <a:ext cx="3325090" cy="2125683"/>
          </a:xfrm>
          <a:prstGeom prst="rect">
            <a:avLst/>
          </a:prstGeom>
          <a:pattFill prst="lgConfetti">
            <a:fgClr>
              <a:schemeClr val="accent3">
                <a:lumMod val="40000"/>
                <a:lumOff val="60000"/>
              </a:schemeClr>
            </a:fgClr>
            <a:bgClr>
              <a:schemeClr val="bg2"/>
            </a:bgClr>
          </a:patt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Poor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982729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border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367" y="384562"/>
            <a:ext cx="3206614" cy="1974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83129" y="308758"/>
            <a:ext cx="3325090" cy="2125683"/>
          </a:xfrm>
          <a:prstGeom prst="rect">
            <a:avLst/>
          </a:prstGeom>
          <a:noFill/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Gill Sans MT" panose="020B0502020104020203" pitchFamily="34" charset="0"/>
              </a:rPr>
              <a:t>Heavyset  </a:t>
            </a:r>
            <a:endParaRPr lang="ko-KR" altLang="en-US" sz="2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431969" y="308757"/>
            <a:ext cx="3325090" cy="2125683"/>
          </a:xfrm>
          <a:prstGeom prst="rect">
            <a:avLst/>
          </a:prstGeom>
          <a:pattFill prst="lgConfetti">
            <a:fgClr>
              <a:schemeClr val="accent3">
                <a:lumMod val="40000"/>
                <a:lumOff val="60000"/>
              </a:schemeClr>
            </a:fgClr>
            <a:bgClr>
              <a:schemeClr val="bg2"/>
            </a:bgClr>
          </a:patt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Fat </a:t>
            </a:r>
            <a:endParaRPr lang="ko-KR" altLang="en-US" dirty="0"/>
          </a:p>
        </p:txBody>
      </p:sp>
      <p:pic>
        <p:nvPicPr>
          <p:cNvPr id="12" name="Picture 2" descr="Image result for border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367" y="2514200"/>
            <a:ext cx="3206614" cy="1974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83129" y="2438396"/>
            <a:ext cx="3325090" cy="2125683"/>
          </a:xfrm>
          <a:prstGeom prst="rect">
            <a:avLst/>
          </a:prstGeom>
          <a:noFill/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Gill Sans MT" panose="020B0502020104020203" pitchFamily="34" charset="0"/>
              </a:rPr>
              <a:t>Developing Country </a:t>
            </a:r>
            <a:endParaRPr lang="ko-KR" altLang="en-US" sz="2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431969" y="2438395"/>
            <a:ext cx="3325090" cy="2125683"/>
          </a:xfrm>
          <a:prstGeom prst="rect">
            <a:avLst/>
          </a:prstGeom>
          <a:pattFill prst="lgConfetti">
            <a:fgClr>
              <a:schemeClr val="accent3">
                <a:lumMod val="40000"/>
                <a:lumOff val="60000"/>
              </a:schemeClr>
            </a:fgClr>
            <a:bgClr>
              <a:schemeClr val="bg2"/>
            </a:bgClr>
          </a:patt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Third world (poor) country </a:t>
            </a:r>
            <a:endParaRPr lang="ko-KR" altLang="en-US" dirty="0"/>
          </a:p>
        </p:txBody>
      </p:sp>
      <p:pic>
        <p:nvPicPr>
          <p:cNvPr id="15" name="Picture 2" descr="Image result for border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367" y="4639880"/>
            <a:ext cx="3206614" cy="1974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83129" y="4564076"/>
            <a:ext cx="3325090" cy="2125683"/>
          </a:xfrm>
          <a:prstGeom prst="rect">
            <a:avLst/>
          </a:prstGeom>
          <a:noFill/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Gill Sans MT" panose="020B0502020104020203" pitchFamily="34" charset="0"/>
              </a:rPr>
              <a:t>Taken into Custody </a:t>
            </a:r>
            <a:endParaRPr lang="ko-KR" altLang="en-US" sz="2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431969" y="4564075"/>
            <a:ext cx="3325090" cy="2125683"/>
          </a:xfrm>
          <a:prstGeom prst="rect">
            <a:avLst/>
          </a:prstGeom>
          <a:pattFill prst="lgConfetti">
            <a:fgClr>
              <a:schemeClr val="accent3">
                <a:lumMod val="40000"/>
                <a:lumOff val="60000"/>
              </a:schemeClr>
            </a:fgClr>
            <a:bgClr>
              <a:schemeClr val="bg2"/>
            </a:bgClr>
          </a:patt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Arrested </a:t>
            </a:r>
            <a:endParaRPr lang="ko-KR" altLang="en-US" dirty="0"/>
          </a:p>
        </p:txBody>
      </p:sp>
      <p:pic>
        <p:nvPicPr>
          <p:cNvPr id="18" name="Picture 2" descr="Image result for border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367" y="6769518"/>
            <a:ext cx="3206614" cy="1974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ctangle 18"/>
          <p:cNvSpPr/>
          <p:nvPr/>
        </p:nvSpPr>
        <p:spPr>
          <a:xfrm>
            <a:off x="83129" y="6693714"/>
            <a:ext cx="3325090" cy="2125683"/>
          </a:xfrm>
          <a:prstGeom prst="rect">
            <a:avLst/>
          </a:prstGeom>
          <a:noFill/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Gill Sans MT" panose="020B0502020104020203" pitchFamily="34" charset="0"/>
              </a:rPr>
              <a:t>Armed Intervention </a:t>
            </a:r>
            <a:endParaRPr lang="ko-KR" altLang="en-US" sz="2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431969" y="6693713"/>
            <a:ext cx="3325090" cy="2125683"/>
          </a:xfrm>
          <a:prstGeom prst="rect">
            <a:avLst/>
          </a:prstGeom>
          <a:pattFill prst="lgConfetti">
            <a:fgClr>
              <a:schemeClr val="accent3">
                <a:lumMod val="40000"/>
                <a:lumOff val="60000"/>
              </a:schemeClr>
            </a:fgClr>
            <a:bgClr>
              <a:schemeClr val="bg2"/>
            </a:bgClr>
          </a:patt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War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73464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border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367" y="384562"/>
            <a:ext cx="3206614" cy="1974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83129" y="308758"/>
            <a:ext cx="3325090" cy="2125683"/>
          </a:xfrm>
          <a:prstGeom prst="rect">
            <a:avLst/>
          </a:prstGeom>
          <a:noFill/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Gill Sans MT" panose="020B0502020104020203" pitchFamily="34" charset="0"/>
              </a:rPr>
              <a:t>Differently Abled</a:t>
            </a:r>
            <a:endParaRPr lang="ko-KR" altLang="en-US" sz="2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431969" y="308757"/>
            <a:ext cx="3325090" cy="2125683"/>
          </a:xfrm>
          <a:prstGeom prst="rect">
            <a:avLst/>
          </a:prstGeom>
          <a:pattFill prst="lgConfetti">
            <a:fgClr>
              <a:schemeClr val="accent3">
                <a:lumMod val="40000"/>
                <a:lumOff val="60000"/>
              </a:schemeClr>
            </a:fgClr>
            <a:bgClr>
              <a:schemeClr val="bg2"/>
            </a:bgClr>
          </a:patt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Handicapped </a:t>
            </a:r>
            <a:endParaRPr lang="ko-KR" altLang="en-US" dirty="0"/>
          </a:p>
        </p:txBody>
      </p:sp>
      <p:pic>
        <p:nvPicPr>
          <p:cNvPr id="12" name="Picture 2" descr="Image result for border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367" y="2514200"/>
            <a:ext cx="3206614" cy="1974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83129" y="2438396"/>
            <a:ext cx="3325090" cy="2125683"/>
          </a:xfrm>
          <a:prstGeom prst="rect">
            <a:avLst/>
          </a:prstGeom>
          <a:noFill/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Gill Sans MT" panose="020B0502020104020203" pitchFamily="34" charset="0"/>
              </a:rPr>
              <a:t>Au Natural </a:t>
            </a:r>
            <a:endParaRPr lang="ko-KR" altLang="en-US" sz="2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431969" y="2438395"/>
            <a:ext cx="3325090" cy="2125683"/>
          </a:xfrm>
          <a:prstGeom prst="rect">
            <a:avLst/>
          </a:prstGeom>
          <a:pattFill prst="lgConfetti">
            <a:fgClr>
              <a:schemeClr val="accent3">
                <a:lumMod val="40000"/>
                <a:lumOff val="60000"/>
              </a:schemeClr>
            </a:fgClr>
            <a:bgClr>
              <a:schemeClr val="bg2"/>
            </a:bgClr>
          </a:patt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Naked </a:t>
            </a:r>
            <a:endParaRPr lang="ko-KR" altLang="en-US" dirty="0"/>
          </a:p>
        </p:txBody>
      </p:sp>
      <p:pic>
        <p:nvPicPr>
          <p:cNvPr id="15" name="Picture 2" descr="Image result for border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367" y="4639880"/>
            <a:ext cx="3206614" cy="1974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83129" y="4564076"/>
            <a:ext cx="3325090" cy="2125683"/>
          </a:xfrm>
          <a:prstGeom prst="rect">
            <a:avLst/>
          </a:prstGeom>
          <a:noFill/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Gill Sans MT" panose="020B0502020104020203" pitchFamily="34" charset="0"/>
              </a:rPr>
              <a:t>Adult Beverage </a:t>
            </a:r>
            <a:endParaRPr lang="ko-KR" altLang="en-US" sz="2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431969" y="4564075"/>
            <a:ext cx="3325090" cy="2125683"/>
          </a:xfrm>
          <a:prstGeom prst="rect">
            <a:avLst/>
          </a:prstGeom>
          <a:pattFill prst="lgConfetti">
            <a:fgClr>
              <a:schemeClr val="accent3">
                <a:lumMod val="40000"/>
                <a:lumOff val="60000"/>
              </a:schemeClr>
            </a:fgClr>
            <a:bgClr>
              <a:schemeClr val="bg2"/>
            </a:bgClr>
          </a:patt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Alcohol </a:t>
            </a:r>
            <a:endParaRPr lang="ko-KR" altLang="en-US" dirty="0"/>
          </a:p>
        </p:txBody>
      </p:sp>
      <p:pic>
        <p:nvPicPr>
          <p:cNvPr id="18" name="Picture 2" descr="Image result for border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367" y="6769518"/>
            <a:ext cx="3206614" cy="1974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ctangle 18"/>
          <p:cNvSpPr/>
          <p:nvPr/>
        </p:nvSpPr>
        <p:spPr>
          <a:xfrm>
            <a:off x="83129" y="6693714"/>
            <a:ext cx="3325090" cy="2125683"/>
          </a:xfrm>
          <a:prstGeom prst="rect">
            <a:avLst/>
          </a:prstGeom>
          <a:noFill/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Gill Sans MT" panose="020B0502020104020203" pitchFamily="34" charset="0"/>
              </a:rPr>
              <a:t>Correctional Facility </a:t>
            </a:r>
            <a:endParaRPr lang="ko-KR" altLang="en-US" sz="2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431969" y="6693713"/>
            <a:ext cx="3325090" cy="2125683"/>
          </a:xfrm>
          <a:prstGeom prst="rect">
            <a:avLst/>
          </a:prstGeom>
          <a:pattFill prst="lgConfetti">
            <a:fgClr>
              <a:schemeClr val="accent3">
                <a:lumMod val="40000"/>
                <a:lumOff val="60000"/>
              </a:schemeClr>
            </a:fgClr>
            <a:bgClr>
              <a:schemeClr val="bg2"/>
            </a:bgClr>
          </a:patt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Prison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20471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border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367" y="384562"/>
            <a:ext cx="3206614" cy="1974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83129" y="308758"/>
            <a:ext cx="3325090" cy="2125683"/>
          </a:xfrm>
          <a:prstGeom prst="rect">
            <a:avLst/>
          </a:prstGeom>
          <a:noFill/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Gill Sans MT" panose="020B0502020104020203" pitchFamily="34" charset="0"/>
              </a:rPr>
              <a:t>Do your Business </a:t>
            </a:r>
            <a:endParaRPr lang="ko-KR" altLang="en-US" sz="2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431969" y="308757"/>
            <a:ext cx="3325090" cy="2125683"/>
          </a:xfrm>
          <a:prstGeom prst="rect">
            <a:avLst/>
          </a:prstGeom>
          <a:pattFill prst="lgConfetti">
            <a:fgClr>
              <a:schemeClr val="accent3">
                <a:lumMod val="40000"/>
                <a:lumOff val="60000"/>
              </a:schemeClr>
            </a:fgClr>
            <a:bgClr>
              <a:schemeClr val="bg2"/>
            </a:bgClr>
          </a:patt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Poop </a:t>
            </a:r>
            <a:endParaRPr lang="ko-KR" altLang="en-US" dirty="0"/>
          </a:p>
        </p:txBody>
      </p:sp>
      <p:pic>
        <p:nvPicPr>
          <p:cNvPr id="12" name="Picture 2" descr="Image result for border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367" y="2514200"/>
            <a:ext cx="3206614" cy="1974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83129" y="2438396"/>
            <a:ext cx="3325090" cy="2125683"/>
          </a:xfrm>
          <a:prstGeom prst="rect">
            <a:avLst/>
          </a:prstGeom>
          <a:noFill/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Gill Sans MT" panose="020B0502020104020203" pitchFamily="34" charset="0"/>
              </a:rPr>
              <a:t>Economical with the Truth </a:t>
            </a:r>
            <a:endParaRPr lang="ko-KR" altLang="en-US" sz="2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431969" y="2438395"/>
            <a:ext cx="3325090" cy="2125683"/>
          </a:xfrm>
          <a:prstGeom prst="rect">
            <a:avLst/>
          </a:prstGeom>
          <a:pattFill prst="lgConfetti">
            <a:fgClr>
              <a:schemeClr val="accent3">
                <a:lumMod val="40000"/>
                <a:lumOff val="60000"/>
              </a:schemeClr>
            </a:fgClr>
            <a:bgClr>
              <a:schemeClr val="bg2"/>
            </a:bgClr>
          </a:patt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Liar </a:t>
            </a:r>
            <a:endParaRPr lang="ko-KR" altLang="en-US" dirty="0"/>
          </a:p>
        </p:txBody>
      </p:sp>
      <p:pic>
        <p:nvPicPr>
          <p:cNvPr id="15" name="Picture 2" descr="Image result for border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367" y="4639880"/>
            <a:ext cx="3206614" cy="1974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83129" y="4564076"/>
            <a:ext cx="3325090" cy="2125683"/>
          </a:xfrm>
          <a:prstGeom prst="rect">
            <a:avLst/>
          </a:prstGeom>
          <a:noFill/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Gill Sans MT" panose="020B0502020104020203" pitchFamily="34" charset="0"/>
              </a:rPr>
              <a:t>Lost his Marbles </a:t>
            </a:r>
            <a:endParaRPr lang="ko-KR" altLang="en-US" sz="2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431969" y="4564075"/>
            <a:ext cx="3325090" cy="2125683"/>
          </a:xfrm>
          <a:prstGeom prst="rect">
            <a:avLst/>
          </a:prstGeom>
          <a:pattFill prst="lgConfetti">
            <a:fgClr>
              <a:schemeClr val="accent3">
                <a:lumMod val="40000"/>
                <a:lumOff val="60000"/>
              </a:schemeClr>
            </a:fgClr>
            <a:bgClr>
              <a:schemeClr val="bg2"/>
            </a:bgClr>
          </a:patt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Mental illness  (became crazy) </a:t>
            </a:r>
            <a:endParaRPr lang="ko-KR" altLang="en-US" dirty="0"/>
          </a:p>
        </p:txBody>
      </p:sp>
      <p:pic>
        <p:nvPicPr>
          <p:cNvPr id="18" name="Picture 2" descr="Image result for border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367" y="6769518"/>
            <a:ext cx="3206614" cy="1974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ctangle 18"/>
          <p:cNvSpPr/>
          <p:nvPr/>
        </p:nvSpPr>
        <p:spPr>
          <a:xfrm>
            <a:off x="83129" y="6693714"/>
            <a:ext cx="3325090" cy="2125683"/>
          </a:xfrm>
          <a:prstGeom prst="rect">
            <a:avLst/>
          </a:prstGeom>
          <a:noFill/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Gill Sans MT" panose="020B0502020104020203" pitchFamily="34" charset="0"/>
              </a:rPr>
              <a:t>Pre-loved</a:t>
            </a:r>
            <a:endParaRPr lang="ko-KR" altLang="en-US" sz="2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431969" y="6693713"/>
            <a:ext cx="3325090" cy="2125683"/>
          </a:xfrm>
          <a:prstGeom prst="rect">
            <a:avLst/>
          </a:prstGeom>
          <a:pattFill prst="lgConfetti">
            <a:fgClr>
              <a:schemeClr val="accent3">
                <a:lumMod val="40000"/>
                <a:lumOff val="60000"/>
              </a:schemeClr>
            </a:fgClr>
            <a:bgClr>
              <a:schemeClr val="bg2"/>
            </a:bgClr>
          </a:patt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Used (car, a/c, etc.)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31325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border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367" y="384562"/>
            <a:ext cx="3206614" cy="1974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83129" y="308758"/>
            <a:ext cx="3325090" cy="2125683"/>
          </a:xfrm>
          <a:prstGeom prst="rect">
            <a:avLst/>
          </a:prstGeom>
          <a:noFill/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Gill Sans MT" panose="020B0502020104020203" pitchFamily="34" charset="0"/>
              </a:rPr>
              <a:t>6 Feet </a:t>
            </a:r>
            <a:r>
              <a:rPr lang="en-US" altLang="ko-KR" sz="2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Gill Sans MT" panose="020B0502020104020203" pitchFamily="34" charset="0"/>
              </a:rPr>
              <a:t>D</a:t>
            </a:r>
            <a:r>
              <a:rPr lang="en-US" altLang="ko-KR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Gill Sans MT" panose="020B0502020104020203" pitchFamily="34" charset="0"/>
              </a:rPr>
              <a:t>eep </a:t>
            </a:r>
            <a:endParaRPr lang="ko-KR" altLang="en-US" sz="2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431969" y="308757"/>
            <a:ext cx="3325090" cy="2125683"/>
          </a:xfrm>
          <a:prstGeom prst="rect">
            <a:avLst/>
          </a:prstGeom>
          <a:pattFill prst="lgConfetti">
            <a:fgClr>
              <a:schemeClr val="accent3">
                <a:lumMod val="40000"/>
                <a:lumOff val="60000"/>
              </a:schemeClr>
            </a:fgClr>
            <a:bgClr>
              <a:schemeClr val="bg2"/>
            </a:bgClr>
          </a:patt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Dead </a:t>
            </a:r>
            <a:endParaRPr lang="ko-KR" altLang="en-US" dirty="0"/>
          </a:p>
        </p:txBody>
      </p:sp>
      <p:pic>
        <p:nvPicPr>
          <p:cNvPr id="12" name="Picture 2" descr="Image result for border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367" y="2514200"/>
            <a:ext cx="3206614" cy="1974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83129" y="2438396"/>
            <a:ext cx="3325090" cy="2125683"/>
          </a:xfrm>
          <a:prstGeom prst="rect">
            <a:avLst/>
          </a:prstGeom>
          <a:noFill/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Gill Sans MT" panose="020B0502020104020203" pitchFamily="34" charset="0"/>
              </a:rPr>
              <a:t>Well-to-Do</a:t>
            </a:r>
            <a:endParaRPr lang="ko-KR" altLang="en-US" sz="2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431969" y="2438395"/>
            <a:ext cx="3325090" cy="2125683"/>
          </a:xfrm>
          <a:prstGeom prst="rect">
            <a:avLst/>
          </a:prstGeom>
          <a:pattFill prst="lgConfetti">
            <a:fgClr>
              <a:schemeClr val="accent3">
                <a:lumMod val="40000"/>
                <a:lumOff val="60000"/>
              </a:schemeClr>
            </a:fgClr>
            <a:bgClr>
              <a:schemeClr val="bg2"/>
            </a:bgClr>
          </a:patt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Rich </a:t>
            </a:r>
            <a:endParaRPr lang="ko-KR" altLang="en-US" dirty="0"/>
          </a:p>
        </p:txBody>
      </p:sp>
      <p:pic>
        <p:nvPicPr>
          <p:cNvPr id="15" name="Picture 2" descr="Image result for border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367" y="4639880"/>
            <a:ext cx="3206614" cy="1974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83129" y="4564076"/>
            <a:ext cx="3325090" cy="2125683"/>
          </a:xfrm>
          <a:prstGeom prst="rect">
            <a:avLst/>
          </a:prstGeom>
          <a:noFill/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Gill Sans MT" panose="020B0502020104020203" pitchFamily="34" charset="0"/>
              </a:rPr>
              <a:t>Adult Entertainment </a:t>
            </a:r>
            <a:endParaRPr lang="ko-KR" altLang="en-US" sz="2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431969" y="4564075"/>
            <a:ext cx="3325090" cy="2125683"/>
          </a:xfrm>
          <a:prstGeom prst="rect">
            <a:avLst/>
          </a:prstGeom>
          <a:pattFill prst="lgConfetti">
            <a:fgClr>
              <a:schemeClr val="accent3">
                <a:lumMod val="40000"/>
                <a:lumOff val="60000"/>
              </a:schemeClr>
            </a:fgClr>
            <a:bgClr>
              <a:schemeClr val="bg2"/>
            </a:bgClr>
          </a:patt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Pornography </a:t>
            </a:r>
            <a:endParaRPr lang="ko-KR" altLang="en-US" dirty="0"/>
          </a:p>
        </p:txBody>
      </p:sp>
      <p:pic>
        <p:nvPicPr>
          <p:cNvPr id="18" name="Picture 2" descr="Image result for border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367" y="6769518"/>
            <a:ext cx="3206614" cy="1974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ctangle 18"/>
          <p:cNvSpPr/>
          <p:nvPr/>
        </p:nvSpPr>
        <p:spPr>
          <a:xfrm>
            <a:off x="83129" y="6693714"/>
            <a:ext cx="3325090" cy="2125683"/>
          </a:xfrm>
          <a:prstGeom prst="rect">
            <a:avLst/>
          </a:prstGeom>
          <a:noFill/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Gill Sans MT" panose="020B0502020104020203" pitchFamily="34" charset="0"/>
              </a:rPr>
              <a:t>Exotic Dancer </a:t>
            </a:r>
            <a:endParaRPr lang="ko-KR" altLang="en-US" sz="2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431969" y="6693713"/>
            <a:ext cx="3325090" cy="2125683"/>
          </a:xfrm>
          <a:prstGeom prst="rect">
            <a:avLst/>
          </a:prstGeom>
          <a:pattFill prst="lgConfetti">
            <a:fgClr>
              <a:schemeClr val="accent3">
                <a:lumMod val="40000"/>
                <a:lumOff val="60000"/>
              </a:schemeClr>
            </a:fgClr>
            <a:bgClr>
              <a:schemeClr val="bg2"/>
            </a:bgClr>
          </a:patt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Stripper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29453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border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367" y="384562"/>
            <a:ext cx="3206614" cy="1974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83129" y="308758"/>
            <a:ext cx="3325090" cy="2125683"/>
          </a:xfrm>
          <a:prstGeom prst="rect">
            <a:avLst/>
          </a:prstGeom>
          <a:noFill/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Gill Sans MT" panose="020B0502020104020203" pitchFamily="34" charset="0"/>
              </a:rPr>
              <a:t>One </a:t>
            </a:r>
            <a:r>
              <a:rPr lang="en-US" altLang="ko-KR" sz="2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Gill Sans MT" panose="020B0502020104020203" pitchFamily="34" charset="0"/>
              </a:rPr>
              <a:t>T</a:t>
            </a:r>
            <a:r>
              <a:rPr lang="en-US" altLang="ko-KR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Gill Sans MT" panose="020B0502020104020203" pitchFamily="34" charset="0"/>
              </a:rPr>
              <a:t>oo Many </a:t>
            </a:r>
            <a:endParaRPr lang="ko-KR" altLang="en-US" sz="2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431969" y="308757"/>
            <a:ext cx="3325090" cy="2125683"/>
          </a:xfrm>
          <a:prstGeom prst="rect">
            <a:avLst/>
          </a:prstGeom>
          <a:pattFill prst="lgConfetti">
            <a:fgClr>
              <a:schemeClr val="accent3">
                <a:lumMod val="40000"/>
                <a:lumOff val="60000"/>
              </a:schemeClr>
            </a:fgClr>
            <a:bgClr>
              <a:schemeClr val="bg2"/>
            </a:bgClr>
          </a:patt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Drunk </a:t>
            </a:r>
            <a:endParaRPr lang="ko-KR" altLang="en-US" dirty="0"/>
          </a:p>
        </p:txBody>
      </p:sp>
      <p:pic>
        <p:nvPicPr>
          <p:cNvPr id="12" name="Picture 2" descr="Image result for border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367" y="2514200"/>
            <a:ext cx="3206614" cy="1974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83129" y="2438396"/>
            <a:ext cx="3325090" cy="2125683"/>
          </a:xfrm>
          <a:prstGeom prst="rect">
            <a:avLst/>
          </a:prstGeom>
          <a:noFill/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Gill Sans MT" panose="020B0502020104020203" pitchFamily="34" charset="0"/>
              </a:rPr>
              <a:t>Three Sheets to the Wind</a:t>
            </a:r>
            <a:endParaRPr lang="ko-KR" altLang="en-US" sz="2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431969" y="2438395"/>
            <a:ext cx="3325090" cy="2125683"/>
          </a:xfrm>
          <a:prstGeom prst="rect">
            <a:avLst/>
          </a:prstGeom>
          <a:pattFill prst="lgConfetti">
            <a:fgClr>
              <a:schemeClr val="accent3">
                <a:lumMod val="40000"/>
                <a:lumOff val="60000"/>
              </a:schemeClr>
            </a:fgClr>
            <a:bgClr>
              <a:schemeClr val="bg2"/>
            </a:bgClr>
          </a:patt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Drunk </a:t>
            </a:r>
            <a:endParaRPr lang="ko-KR" altLang="en-US" dirty="0"/>
          </a:p>
        </p:txBody>
      </p:sp>
      <p:pic>
        <p:nvPicPr>
          <p:cNvPr id="15" name="Picture 2" descr="Image result for border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367" y="4639880"/>
            <a:ext cx="3206614" cy="1974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83129" y="4564076"/>
            <a:ext cx="3325090" cy="2125683"/>
          </a:xfrm>
          <a:prstGeom prst="rect">
            <a:avLst/>
          </a:prstGeom>
          <a:noFill/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Gill Sans MT" panose="020B0502020104020203" pitchFamily="34" charset="0"/>
              </a:rPr>
              <a:t>Fall off the Wagon </a:t>
            </a:r>
            <a:endParaRPr lang="ko-KR" altLang="en-US" sz="2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431969" y="4564075"/>
            <a:ext cx="3325090" cy="2125683"/>
          </a:xfrm>
          <a:prstGeom prst="rect">
            <a:avLst/>
          </a:prstGeom>
          <a:pattFill prst="lgConfetti">
            <a:fgClr>
              <a:schemeClr val="accent3">
                <a:lumMod val="40000"/>
                <a:lumOff val="60000"/>
              </a:schemeClr>
            </a:fgClr>
            <a:bgClr>
              <a:schemeClr val="bg2"/>
            </a:bgClr>
          </a:patt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To return to alcohol or drugs after quitting (relapse) </a:t>
            </a:r>
            <a:endParaRPr lang="ko-KR" altLang="en-US" dirty="0"/>
          </a:p>
        </p:txBody>
      </p:sp>
      <p:pic>
        <p:nvPicPr>
          <p:cNvPr id="18" name="Picture 2" descr="Image result for border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367" y="6769518"/>
            <a:ext cx="3206614" cy="1974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ctangle 18"/>
          <p:cNvSpPr/>
          <p:nvPr/>
        </p:nvSpPr>
        <p:spPr>
          <a:xfrm>
            <a:off x="83129" y="6693714"/>
            <a:ext cx="3325090" cy="2125683"/>
          </a:xfrm>
          <a:prstGeom prst="rect">
            <a:avLst/>
          </a:prstGeom>
          <a:noFill/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Gill Sans MT" panose="020B0502020104020203" pitchFamily="34" charset="0"/>
              </a:rPr>
              <a:t>Special Needs </a:t>
            </a:r>
            <a:endParaRPr lang="ko-KR" altLang="en-US" sz="2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431969" y="6693713"/>
            <a:ext cx="3325090" cy="2125683"/>
          </a:xfrm>
          <a:prstGeom prst="rect">
            <a:avLst/>
          </a:prstGeom>
          <a:pattFill prst="lgConfetti">
            <a:fgClr>
              <a:schemeClr val="accent3">
                <a:lumMod val="40000"/>
                <a:lumOff val="60000"/>
              </a:schemeClr>
            </a:fgClr>
            <a:bgClr>
              <a:schemeClr val="bg2"/>
            </a:bgClr>
          </a:patt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Brenton / Troy </a:t>
            </a:r>
          </a:p>
          <a:p>
            <a:pPr algn="ctr"/>
            <a:r>
              <a:rPr lang="en-US" altLang="ko-KR" dirty="0" smtClean="0"/>
              <a:t>(mentally handicapped)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581873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border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367" y="384562"/>
            <a:ext cx="3206614" cy="1974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83129" y="308758"/>
            <a:ext cx="3325090" cy="2125683"/>
          </a:xfrm>
          <a:prstGeom prst="rect">
            <a:avLst/>
          </a:prstGeom>
          <a:noFill/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Gill Sans MT" panose="020B0502020104020203" pitchFamily="34" charset="0"/>
              </a:rPr>
              <a:t>Friendly Fire </a:t>
            </a:r>
            <a:endParaRPr lang="ko-KR" altLang="en-US" sz="2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431969" y="308757"/>
            <a:ext cx="3325090" cy="2125683"/>
          </a:xfrm>
          <a:prstGeom prst="rect">
            <a:avLst/>
          </a:prstGeom>
          <a:pattFill prst="lgConfetti">
            <a:fgClr>
              <a:schemeClr val="accent3">
                <a:lumMod val="40000"/>
                <a:lumOff val="60000"/>
              </a:schemeClr>
            </a:fgClr>
            <a:bgClr>
              <a:schemeClr val="bg2"/>
            </a:bgClr>
          </a:patt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To kill someone on your team (casualty of war) </a:t>
            </a:r>
            <a:endParaRPr lang="ko-KR" altLang="en-US" dirty="0"/>
          </a:p>
        </p:txBody>
      </p:sp>
      <p:pic>
        <p:nvPicPr>
          <p:cNvPr id="12" name="Picture 2" descr="Image result for border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367" y="2514200"/>
            <a:ext cx="3206614" cy="1974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83129" y="2438396"/>
            <a:ext cx="3325090" cy="2125683"/>
          </a:xfrm>
          <a:prstGeom prst="rect">
            <a:avLst/>
          </a:prstGeom>
          <a:noFill/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Gill Sans MT" panose="020B0502020104020203" pitchFamily="34" charset="0"/>
              </a:rPr>
              <a:t>Serving Time</a:t>
            </a:r>
            <a:endParaRPr lang="ko-KR" altLang="en-US" sz="2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431969" y="2438395"/>
            <a:ext cx="3325090" cy="2125683"/>
          </a:xfrm>
          <a:prstGeom prst="rect">
            <a:avLst/>
          </a:prstGeom>
          <a:pattFill prst="lgConfetti">
            <a:fgClr>
              <a:schemeClr val="accent3">
                <a:lumMod val="40000"/>
                <a:lumOff val="60000"/>
              </a:schemeClr>
            </a:fgClr>
            <a:bgClr>
              <a:schemeClr val="bg2"/>
            </a:bgClr>
          </a:patt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In prison </a:t>
            </a:r>
            <a:endParaRPr lang="ko-KR" altLang="en-US" dirty="0"/>
          </a:p>
        </p:txBody>
      </p:sp>
      <p:pic>
        <p:nvPicPr>
          <p:cNvPr id="15" name="Picture 2" descr="Image result for border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367" y="4639880"/>
            <a:ext cx="3206614" cy="1974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83129" y="4564076"/>
            <a:ext cx="3325090" cy="2125683"/>
          </a:xfrm>
          <a:prstGeom prst="rect">
            <a:avLst/>
          </a:prstGeom>
          <a:noFill/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Gill Sans MT" panose="020B0502020104020203" pitchFamily="34" charset="0"/>
              </a:rPr>
              <a:t>Fell off the Back of a Truck </a:t>
            </a:r>
            <a:endParaRPr lang="ko-KR" altLang="en-US" sz="2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431969" y="4564075"/>
            <a:ext cx="3325090" cy="2125683"/>
          </a:xfrm>
          <a:prstGeom prst="rect">
            <a:avLst/>
          </a:prstGeom>
          <a:pattFill prst="lgConfetti">
            <a:fgClr>
              <a:schemeClr val="accent3">
                <a:lumMod val="40000"/>
                <a:lumOff val="60000"/>
              </a:schemeClr>
            </a:fgClr>
            <a:bgClr>
              <a:schemeClr val="bg2"/>
            </a:bgClr>
          </a:patt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It was stolen. </a:t>
            </a:r>
            <a:endParaRPr lang="ko-KR" altLang="en-US" dirty="0"/>
          </a:p>
        </p:txBody>
      </p:sp>
      <p:pic>
        <p:nvPicPr>
          <p:cNvPr id="18" name="Picture 2" descr="Image result for border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367" y="6769518"/>
            <a:ext cx="3206614" cy="1974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ctangle 18"/>
          <p:cNvSpPr/>
          <p:nvPr/>
        </p:nvSpPr>
        <p:spPr>
          <a:xfrm>
            <a:off x="83129" y="6693714"/>
            <a:ext cx="3325090" cy="2125683"/>
          </a:xfrm>
          <a:prstGeom prst="rect">
            <a:avLst/>
          </a:prstGeom>
          <a:noFill/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Gill Sans MT" panose="020B0502020104020203" pitchFamily="34" charset="0"/>
              </a:rPr>
              <a:t>A Person of Interest</a:t>
            </a:r>
            <a:endParaRPr lang="ko-KR" altLang="en-US" sz="2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431969" y="6693713"/>
            <a:ext cx="3325090" cy="2125683"/>
          </a:xfrm>
          <a:prstGeom prst="rect">
            <a:avLst/>
          </a:prstGeom>
          <a:pattFill prst="lgConfetti">
            <a:fgClr>
              <a:schemeClr val="accent3">
                <a:lumMod val="40000"/>
                <a:lumOff val="60000"/>
              </a:schemeClr>
            </a:fgClr>
            <a:bgClr>
              <a:schemeClr val="bg2"/>
            </a:bgClr>
          </a:patt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A suspect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892144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border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367" y="384562"/>
            <a:ext cx="3206614" cy="1974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83129" y="308758"/>
            <a:ext cx="3325090" cy="2125683"/>
          </a:xfrm>
          <a:prstGeom prst="rect">
            <a:avLst/>
          </a:prstGeom>
          <a:noFill/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Gill Sans MT" panose="020B0502020104020203" pitchFamily="34" charset="0"/>
              </a:rPr>
              <a:t>Capital Punishment </a:t>
            </a:r>
            <a:endParaRPr lang="ko-KR" altLang="en-US" sz="2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431969" y="308757"/>
            <a:ext cx="3325090" cy="2125683"/>
          </a:xfrm>
          <a:prstGeom prst="rect">
            <a:avLst/>
          </a:prstGeom>
          <a:pattFill prst="lgConfetti">
            <a:fgClr>
              <a:schemeClr val="accent3">
                <a:lumMod val="40000"/>
                <a:lumOff val="60000"/>
              </a:schemeClr>
            </a:fgClr>
            <a:bgClr>
              <a:schemeClr val="bg2"/>
            </a:bgClr>
          </a:patt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Death penalty </a:t>
            </a:r>
            <a:endParaRPr lang="ko-KR" altLang="en-US" dirty="0"/>
          </a:p>
        </p:txBody>
      </p:sp>
      <p:pic>
        <p:nvPicPr>
          <p:cNvPr id="12" name="Picture 2" descr="Image result for border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367" y="2514200"/>
            <a:ext cx="3206614" cy="1974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83129" y="2438396"/>
            <a:ext cx="3325090" cy="2125683"/>
          </a:xfrm>
          <a:prstGeom prst="rect">
            <a:avLst/>
          </a:prstGeom>
          <a:noFill/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Gill Sans MT" panose="020B0502020104020203" pitchFamily="34" charset="0"/>
              </a:rPr>
              <a:t>An Issue </a:t>
            </a:r>
            <a:endParaRPr lang="ko-KR" altLang="en-US" sz="2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431969" y="2438395"/>
            <a:ext cx="3325090" cy="2125683"/>
          </a:xfrm>
          <a:prstGeom prst="rect">
            <a:avLst/>
          </a:prstGeom>
          <a:pattFill prst="lgConfetti">
            <a:fgClr>
              <a:schemeClr val="accent3">
                <a:lumMod val="40000"/>
                <a:lumOff val="60000"/>
              </a:schemeClr>
            </a:fgClr>
            <a:bgClr>
              <a:schemeClr val="bg2"/>
            </a:bgClr>
          </a:patt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A problem </a:t>
            </a:r>
            <a:endParaRPr lang="ko-KR" altLang="en-US" dirty="0"/>
          </a:p>
        </p:txBody>
      </p:sp>
      <p:pic>
        <p:nvPicPr>
          <p:cNvPr id="15" name="Picture 2" descr="Image result for border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367" y="4639880"/>
            <a:ext cx="3206614" cy="1974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83129" y="4564076"/>
            <a:ext cx="3325090" cy="2125683"/>
          </a:xfrm>
          <a:prstGeom prst="rect">
            <a:avLst/>
          </a:prstGeom>
          <a:noFill/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Gill Sans MT" panose="020B0502020104020203" pitchFamily="34" charset="0"/>
              </a:rPr>
              <a:t>Second Hand </a:t>
            </a:r>
            <a:endParaRPr lang="ko-KR" altLang="en-US" sz="2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431969" y="4564075"/>
            <a:ext cx="3325090" cy="2125683"/>
          </a:xfrm>
          <a:prstGeom prst="rect">
            <a:avLst/>
          </a:prstGeom>
          <a:pattFill prst="lgConfetti">
            <a:fgClr>
              <a:schemeClr val="accent3">
                <a:lumMod val="40000"/>
                <a:lumOff val="60000"/>
              </a:schemeClr>
            </a:fgClr>
            <a:bgClr>
              <a:schemeClr val="bg2"/>
            </a:bgClr>
          </a:patt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Used </a:t>
            </a:r>
            <a:endParaRPr lang="ko-KR" altLang="en-US" dirty="0"/>
          </a:p>
        </p:txBody>
      </p:sp>
      <p:pic>
        <p:nvPicPr>
          <p:cNvPr id="18" name="Picture 2" descr="Image result for border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367" y="6769518"/>
            <a:ext cx="3206614" cy="1974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ctangle 18"/>
          <p:cNvSpPr/>
          <p:nvPr/>
        </p:nvSpPr>
        <p:spPr>
          <a:xfrm>
            <a:off x="83129" y="6693714"/>
            <a:ext cx="3325090" cy="2125683"/>
          </a:xfrm>
          <a:prstGeom prst="rect">
            <a:avLst/>
          </a:prstGeom>
          <a:noFill/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Gill Sans MT" panose="020B0502020104020203" pitchFamily="34" charset="0"/>
              </a:rPr>
              <a:t>Homemaker </a:t>
            </a:r>
            <a:endParaRPr lang="ko-KR" altLang="en-US" sz="2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431969" y="6693713"/>
            <a:ext cx="3325090" cy="2125683"/>
          </a:xfrm>
          <a:prstGeom prst="rect">
            <a:avLst/>
          </a:prstGeom>
          <a:pattFill prst="lgConfetti">
            <a:fgClr>
              <a:schemeClr val="accent3">
                <a:lumMod val="40000"/>
                <a:lumOff val="60000"/>
              </a:schemeClr>
            </a:fgClr>
            <a:bgClr>
              <a:schemeClr val="bg2"/>
            </a:bgClr>
          </a:patt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Housewife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904615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border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367" y="384562"/>
            <a:ext cx="3206614" cy="1974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83129" y="308758"/>
            <a:ext cx="3325090" cy="2125683"/>
          </a:xfrm>
          <a:prstGeom prst="rect">
            <a:avLst/>
          </a:prstGeom>
          <a:noFill/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Gill Sans MT" panose="020B0502020104020203" pitchFamily="34" charset="0"/>
              </a:rPr>
              <a:t>Custodian  </a:t>
            </a:r>
            <a:endParaRPr lang="ko-KR" altLang="en-US" sz="2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431969" y="308757"/>
            <a:ext cx="3325090" cy="2125683"/>
          </a:xfrm>
          <a:prstGeom prst="rect">
            <a:avLst/>
          </a:prstGeom>
          <a:pattFill prst="lgConfetti">
            <a:fgClr>
              <a:schemeClr val="accent3">
                <a:lumMod val="40000"/>
                <a:lumOff val="60000"/>
              </a:schemeClr>
            </a:fgClr>
            <a:bgClr>
              <a:schemeClr val="bg2"/>
            </a:bgClr>
          </a:patt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Janitor </a:t>
            </a:r>
            <a:endParaRPr lang="ko-KR" altLang="en-US" dirty="0"/>
          </a:p>
        </p:txBody>
      </p:sp>
      <p:pic>
        <p:nvPicPr>
          <p:cNvPr id="12" name="Picture 2" descr="Image result for border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367" y="2514200"/>
            <a:ext cx="3206614" cy="1974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83129" y="2438396"/>
            <a:ext cx="3325090" cy="2125683"/>
          </a:xfrm>
          <a:prstGeom prst="rect">
            <a:avLst/>
          </a:prstGeom>
          <a:noFill/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Gill Sans MT" panose="020B0502020104020203" pitchFamily="34" charset="0"/>
              </a:rPr>
              <a:t>Sanitation Worker </a:t>
            </a:r>
            <a:endParaRPr lang="ko-KR" altLang="en-US" sz="2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431969" y="2438395"/>
            <a:ext cx="3325090" cy="2125683"/>
          </a:xfrm>
          <a:prstGeom prst="rect">
            <a:avLst/>
          </a:prstGeom>
          <a:pattFill prst="lgConfetti">
            <a:fgClr>
              <a:schemeClr val="accent3">
                <a:lumMod val="40000"/>
                <a:lumOff val="60000"/>
              </a:schemeClr>
            </a:fgClr>
            <a:bgClr>
              <a:schemeClr val="bg2"/>
            </a:bgClr>
          </a:patt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Trash man </a:t>
            </a:r>
            <a:endParaRPr lang="ko-KR" altLang="en-US" dirty="0"/>
          </a:p>
        </p:txBody>
      </p:sp>
      <p:pic>
        <p:nvPicPr>
          <p:cNvPr id="15" name="Picture 2" descr="Image result for border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367" y="4639880"/>
            <a:ext cx="3206614" cy="1974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83129" y="4564076"/>
            <a:ext cx="3325090" cy="2125683"/>
          </a:xfrm>
          <a:prstGeom prst="rect">
            <a:avLst/>
          </a:prstGeom>
          <a:noFill/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Gill Sans MT" panose="020B0502020104020203" pitchFamily="34" charset="0"/>
              </a:rPr>
              <a:t>To Put Down (animal) </a:t>
            </a:r>
            <a:endParaRPr lang="ko-KR" altLang="en-US" sz="2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431969" y="4564075"/>
            <a:ext cx="3325090" cy="2125683"/>
          </a:xfrm>
          <a:prstGeom prst="rect">
            <a:avLst/>
          </a:prstGeom>
          <a:pattFill prst="lgConfetti">
            <a:fgClr>
              <a:schemeClr val="accent3">
                <a:lumMod val="40000"/>
                <a:lumOff val="60000"/>
              </a:schemeClr>
            </a:fgClr>
            <a:bgClr>
              <a:schemeClr val="bg2"/>
            </a:bgClr>
          </a:patt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Euthanized </a:t>
            </a:r>
          </a:p>
          <a:p>
            <a:pPr algn="ctr"/>
            <a:r>
              <a:rPr lang="en-US" altLang="ko-KR" dirty="0" smtClean="0"/>
              <a:t>(killed for ethical reasons)</a:t>
            </a:r>
            <a:endParaRPr lang="ko-KR" altLang="en-US" dirty="0"/>
          </a:p>
        </p:txBody>
      </p:sp>
      <p:pic>
        <p:nvPicPr>
          <p:cNvPr id="18" name="Picture 2" descr="Image result for border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367" y="6769518"/>
            <a:ext cx="3206614" cy="1974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ctangle 18"/>
          <p:cNvSpPr/>
          <p:nvPr/>
        </p:nvSpPr>
        <p:spPr>
          <a:xfrm>
            <a:off x="83129" y="6693714"/>
            <a:ext cx="3325090" cy="2125683"/>
          </a:xfrm>
          <a:prstGeom prst="rect">
            <a:avLst/>
          </a:prstGeom>
          <a:noFill/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Gill Sans MT" panose="020B0502020104020203" pitchFamily="34" charset="0"/>
              </a:rPr>
              <a:t>Terminating a Pregnancy </a:t>
            </a:r>
            <a:endParaRPr lang="ko-KR" altLang="en-US" sz="2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431969" y="6693713"/>
            <a:ext cx="3325090" cy="2125683"/>
          </a:xfrm>
          <a:prstGeom prst="rect">
            <a:avLst/>
          </a:prstGeom>
          <a:pattFill prst="lgConfetti">
            <a:fgClr>
              <a:schemeClr val="accent3">
                <a:lumMod val="40000"/>
                <a:lumOff val="60000"/>
              </a:schemeClr>
            </a:fgClr>
            <a:bgClr>
              <a:schemeClr val="bg2"/>
            </a:bgClr>
          </a:patt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Abortion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050034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border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367" y="384562"/>
            <a:ext cx="3206614" cy="1974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83129" y="308758"/>
            <a:ext cx="3325090" cy="2125683"/>
          </a:xfrm>
          <a:prstGeom prst="rect">
            <a:avLst/>
          </a:prstGeom>
          <a:noFill/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Gill Sans MT" panose="020B0502020104020203" pitchFamily="34" charset="0"/>
              </a:rPr>
              <a:t>Compensation Package </a:t>
            </a:r>
            <a:endParaRPr lang="ko-KR" altLang="en-US" sz="2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431969" y="308757"/>
            <a:ext cx="3325090" cy="2125683"/>
          </a:xfrm>
          <a:prstGeom prst="rect">
            <a:avLst/>
          </a:prstGeom>
          <a:pattFill prst="lgConfetti">
            <a:fgClr>
              <a:schemeClr val="accent3">
                <a:lumMod val="40000"/>
                <a:lumOff val="60000"/>
              </a:schemeClr>
            </a:fgClr>
            <a:bgClr>
              <a:schemeClr val="bg2"/>
            </a:bgClr>
          </a:patt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Salary </a:t>
            </a:r>
            <a:endParaRPr lang="ko-KR" altLang="en-US" dirty="0"/>
          </a:p>
        </p:txBody>
      </p:sp>
      <p:pic>
        <p:nvPicPr>
          <p:cNvPr id="12" name="Picture 2" descr="Image result for border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367" y="2514200"/>
            <a:ext cx="3206614" cy="1974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83129" y="2438396"/>
            <a:ext cx="3325090" cy="2125683"/>
          </a:xfrm>
          <a:prstGeom prst="rect">
            <a:avLst/>
          </a:prstGeom>
          <a:noFill/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Gill Sans MT" panose="020B0502020104020203" pitchFamily="34" charset="0"/>
              </a:rPr>
              <a:t>Outstanding Balance </a:t>
            </a:r>
            <a:endParaRPr lang="ko-KR" altLang="en-US" sz="2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431969" y="2438395"/>
            <a:ext cx="3325090" cy="2125683"/>
          </a:xfrm>
          <a:prstGeom prst="rect">
            <a:avLst/>
          </a:prstGeom>
          <a:pattFill prst="lgConfetti">
            <a:fgClr>
              <a:schemeClr val="accent3">
                <a:lumMod val="40000"/>
                <a:lumOff val="60000"/>
              </a:schemeClr>
            </a:fgClr>
            <a:bgClr>
              <a:schemeClr val="bg2"/>
            </a:bgClr>
          </a:patt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Money owed </a:t>
            </a:r>
            <a:endParaRPr lang="ko-KR" altLang="en-US" dirty="0"/>
          </a:p>
        </p:txBody>
      </p:sp>
      <p:pic>
        <p:nvPicPr>
          <p:cNvPr id="15" name="Picture 2" descr="Image result for border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367" y="4639880"/>
            <a:ext cx="3206614" cy="1974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83129" y="4564076"/>
            <a:ext cx="3325090" cy="2125683"/>
          </a:xfrm>
          <a:prstGeom prst="rect">
            <a:avLst/>
          </a:prstGeom>
          <a:noFill/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Gill Sans MT" panose="020B0502020104020203" pitchFamily="34" charset="0"/>
              </a:rPr>
              <a:t>Substance Abuse </a:t>
            </a:r>
            <a:endParaRPr lang="ko-KR" altLang="en-US" sz="2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431969" y="4564075"/>
            <a:ext cx="3325090" cy="2125683"/>
          </a:xfrm>
          <a:prstGeom prst="rect">
            <a:avLst/>
          </a:prstGeom>
          <a:pattFill prst="lgConfetti">
            <a:fgClr>
              <a:schemeClr val="accent3">
                <a:lumMod val="40000"/>
                <a:lumOff val="60000"/>
              </a:schemeClr>
            </a:fgClr>
            <a:bgClr>
              <a:schemeClr val="bg2"/>
            </a:bgClr>
          </a:patt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Drug addiction </a:t>
            </a:r>
            <a:endParaRPr lang="ko-KR" altLang="en-US" dirty="0"/>
          </a:p>
        </p:txBody>
      </p:sp>
      <p:pic>
        <p:nvPicPr>
          <p:cNvPr id="18" name="Picture 2" descr="Image result for border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367" y="6769518"/>
            <a:ext cx="3206614" cy="1974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ctangle 18"/>
          <p:cNvSpPr/>
          <p:nvPr/>
        </p:nvSpPr>
        <p:spPr>
          <a:xfrm>
            <a:off x="83129" y="6693714"/>
            <a:ext cx="3325090" cy="2125683"/>
          </a:xfrm>
          <a:prstGeom prst="rect">
            <a:avLst/>
          </a:prstGeom>
          <a:noFill/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Gill Sans MT" panose="020B0502020104020203" pitchFamily="34" charset="0"/>
              </a:rPr>
              <a:t>Graphic Content </a:t>
            </a:r>
            <a:endParaRPr lang="ko-KR" altLang="en-US" sz="2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431969" y="6693713"/>
            <a:ext cx="3325090" cy="2125683"/>
          </a:xfrm>
          <a:prstGeom prst="rect">
            <a:avLst/>
          </a:prstGeom>
          <a:pattFill prst="lgConfetti">
            <a:fgClr>
              <a:schemeClr val="accent3">
                <a:lumMod val="40000"/>
                <a:lumOff val="60000"/>
              </a:schemeClr>
            </a:fgClr>
            <a:bgClr>
              <a:schemeClr val="bg2"/>
            </a:bgClr>
          </a:patt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Violent or sexual acts are shown.  It is inappropriate for younger audiences. 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429570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</TotalTime>
  <Words>238</Words>
  <Application>Microsoft Office PowerPoint</Application>
  <PresentationFormat>A4 Paper (210x297 mm)</PresentationFormat>
  <Paragraphs>91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맑은 고딕</vt:lpstr>
      <vt:lpstr>Arial</vt:lpstr>
      <vt:lpstr>Calibri</vt:lpstr>
      <vt:lpstr>Calibri Light</vt:lpstr>
      <vt:lpstr>Gill Sans MT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공주교대컴퓨터과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Common Euphemisms  </dc:title>
  <dc:creator>user</dc:creator>
  <cp:lastModifiedBy>user</cp:lastModifiedBy>
  <cp:revision>7</cp:revision>
  <dcterms:created xsi:type="dcterms:W3CDTF">2020-03-16T07:33:07Z</dcterms:created>
  <dcterms:modified xsi:type="dcterms:W3CDTF">2020-03-16T08:23:55Z</dcterms:modified>
</cp:coreProperties>
</file>