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75" r:id="rId8"/>
    <p:sldId id="267" r:id="rId9"/>
    <p:sldId id="257" r:id="rId10"/>
    <p:sldId id="268" r:id="rId11"/>
    <p:sldId id="269" r:id="rId12"/>
    <p:sldId id="277" r:id="rId13"/>
    <p:sldId id="274" r:id="rId14"/>
    <p:sldId id="271" r:id="rId15"/>
    <p:sldId id="270" r:id="rId16"/>
    <p:sldId id="272" r:id="rId17"/>
    <p:sldId id="273" r:id="rId18"/>
    <p:sldId id="278" r:id="rId19"/>
    <p:sldId id="283" r:id="rId20"/>
    <p:sldId id="284" r:id="rId21"/>
    <p:sldId id="280" r:id="rId22"/>
    <p:sldId id="281" r:id="rId23"/>
    <p:sldId id="293" r:id="rId24"/>
    <p:sldId id="289" r:id="rId25"/>
    <p:sldId id="288" r:id="rId26"/>
    <p:sldId id="287" r:id="rId27"/>
    <p:sldId id="290" r:id="rId28"/>
    <p:sldId id="291" r:id="rId29"/>
    <p:sldId id="292" r:id="rId30"/>
    <p:sldId id="263" r:id="rId31"/>
    <p:sldId id="264" r:id="rId32"/>
    <p:sldId id="265" r:id="rId33"/>
    <p:sldId id="266" r:id="rId34"/>
    <p:sldId id="276" r:id="rId3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BAA9"/>
    <a:srgbClr val="3C2515"/>
    <a:srgbClr val="3B8CCD"/>
    <a:srgbClr val="3D2012"/>
    <a:srgbClr val="F4F4E8"/>
    <a:srgbClr val="476182"/>
    <a:srgbClr val="101010"/>
    <a:srgbClr val="E0E0E0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4660"/>
  </p:normalViewPr>
  <p:slideViewPr>
    <p:cSldViewPr snapToGrid="0">
      <p:cViewPr varScale="1">
        <p:scale>
          <a:sx n="60" d="100"/>
          <a:sy n="60" d="100"/>
        </p:scale>
        <p:origin x="78" y="1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D42B-3461-49E8-BF0E-DE31768C67BD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D363-84AD-4AB4-8EE8-4E0CCF54F6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0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D42B-3461-49E8-BF0E-DE31768C67BD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D363-84AD-4AB4-8EE8-4E0CCF54F6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6778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D42B-3461-49E8-BF0E-DE31768C67BD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D363-84AD-4AB4-8EE8-4E0CCF54F6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0069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D42B-3461-49E8-BF0E-DE31768C67BD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D363-84AD-4AB4-8EE8-4E0CCF54F6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4491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D42B-3461-49E8-BF0E-DE31768C67BD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D363-84AD-4AB4-8EE8-4E0CCF54F6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8178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D42B-3461-49E8-BF0E-DE31768C67BD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D363-84AD-4AB4-8EE8-4E0CCF54F6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1369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D42B-3461-49E8-BF0E-DE31768C67BD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D363-84AD-4AB4-8EE8-4E0CCF54F6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1822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D42B-3461-49E8-BF0E-DE31768C67BD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D363-84AD-4AB4-8EE8-4E0CCF54F6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6156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D42B-3461-49E8-BF0E-DE31768C67BD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D363-84AD-4AB4-8EE8-4E0CCF54F6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4930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D42B-3461-49E8-BF0E-DE31768C67BD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D363-84AD-4AB4-8EE8-4E0CCF54F6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3369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D42B-3461-49E8-BF0E-DE31768C67BD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8D363-84AD-4AB4-8EE8-4E0CCF54F6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1392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CD42B-3461-49E8-BF0E-DE31768C67BD}" type="datetimeFigureOut">
              <a:rPr lang="ko-KR" altLang="en-US" smtClean="0"/>
              <a:t>2020-05-28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8D363-84AD-4AB4-8EE8-4E0CCF54F6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24670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rsuasivelitigator.com/2016/08/should-you-ask-rhetorical-questions-yes-you-should.html" TargetMode="External"/><Relationship Id="rId2" Type="http://schemas.openxmlformats.org/officeDocument/2006/relationships/hyperlink" Target="https://literarydevices.net/hypophora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521954"/>
            <a:ext cx="9144000" cy="2387600"/>
          </a:xfrm>
        </p:spPr>
        <p:txBody>
          <a:bodyPr>
            <a:noAutofit/>
          </a:bodyPr>
          <a:lstStyle/>
          <a:p>
            <a:r>
              <a:rPr lang="en-US" altLang="ko-KR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Rhetorical</a:t>
            </a:r>
            <a:r>
              <a:rPr lang="ko-KR" alt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</a:t>
            </a:r>
            <a:r>
              <a:rPr lang="en-US" altLang="ko-KR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Questions</a:t>
            </a:r>
            <a:endParaRPr lang="ko-KR" alt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001629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ko-KR" sz="3600" b="1" dirty="0" smtClean="0">
                <a:latin typeface="Bradley Hand ITC" panose="03070402050302030203" pitchFamily="66" charset="0"/>
              </a:rPr>
              <a:t>A question without expecting an answer</a:t>
            </a:r>
            <a:endParaRPr lang="ko-KR" altLang="en-US" sz="36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52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521954"/>
            <a:ext cx="9144000" cy="2387600"/>
          </a:xfrm>
        </p:spPr>
        <p:txBody>
          <a:bodyPr>
            <a:noAutofit/>
          </a:bodyPr>
          <a:lstStyle/>
          <a:p>
            <a:r>
              <a:rPr lang="en-US" altLang="ko-KR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Why Questions? </a:t>
            </a:r>
            <a:endParaRPr lang="ko-KR" alt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70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5274" y="1473200"/>
            <a:ext cx="11490326" cy="3949700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622300" y="2133600"/>
            <a:ext cx="1106142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/>
              <a:t>Our </a:t>
            </a:r>
            <a:r>
              <a:rPr lang="en-US" altLang="ko-KR" sz="3200" dirty="0" smtClean="0"/>
              <a:t>brains want </a:t>
            </a:r>
            <a:r>
              <a:rPr lang="en-US" altLang="ko-KR" sz="3200" dirty="0" smtClean="0"/>
              <a:t>to </a:t>
            </a:r>
            <a:r>
              <a:rPr lang="en-US" altLang="ko-KR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resolve questions</a:t>
            </a:r>
            <a:r>
              <a:rPr lang="en-US" altLang="ko-KR" sz="3200" dirty="0" smtClean="0"/>
              <a:t>. </a:t>
            </a:r>
          </a:p>
          <a:p>
            <a:endParaRPr lang="en-US" altLang="ko-KR" sz="3200" dirty="0"/>
          </a:p>
          <a:p>
            <a:r>
              <a:rPr lang="en-US" altLang="ko-KR" sz="3200" dirty="0" smtClean="0"/>
              <a:t>Asking questions makes us </a:t>
            </a:r>
            <a:r>
              <a:rPr lang="en-US" altLang="ko-KR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curious</a:t>
            </a:r>
            <a:r>
              <a:rPr lang="en-US" altLang="ko-KR" sz="3200" dirty="0" smtClean="0"/>
              <a:t>, but we’re too lazy to research</a:t>
            </a:r>
          </a:p>
          <a:p>
            <a:endParaRPr lang="en-US" altLang="ko-KR" sz="3200" dirty="0"/>
          </a:p>
          <a:p>
            <a:r>
              <a:rPr lang="en-US" altLang="ko-KR" sz="3200" dirty="0" smtClean="0"/>
              <a:t>Use this to get </a:t>
            </a:r>
            <a:r>
              <a:rPr lang="en-US" altLang="ko-KR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attention</a:t>
            </a:r>
            <a:r>
              <a:rPr lang="en-US" altLang="ko-KR" sz="3200" dirty="0" smtClean="0"/>
              <a:t> (raised inflection) 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7325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5274" y="1473200"/>
            <a:ext cx="11490326" cy="3949700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622300" y="2133600"/>
            <a:ext cx="1103327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/>
              <a:t>It can also help raise </a:t>
            </a:r>
            <a:r>
              <a:rPr lang="en-US" altLang="ko-KR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questions</a:t>
            </a:r>
            <a:r>
              <a:rPr lang="en-US" altLang="ko-KR" sz="3200" dirty="0" smtClean="0"/>
              <a:t> that the </a:t>
            </a:r>
            <a:r>
              <a:rPr lang="en-US" altLang="ko-KR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audience</a:t>
            </a:r>
            <a:r>
              <a:rPr lang="en-US" altLang="ko-KR" sz="3200" dirty="0" smtClean="0"/>
              <a:t> might </a:t>
            </a:r>
            <a:r>
              <a:rPr lang="en-US" altLang="ko-KR" sz="3200" dirty="0" smtClean="0"/>
              <a:t>have</a:t>
            </a:r>
            <a:endParaRPr lang="en-US" altLang="ko-KR" sz="3200" dirty="0" smtClean="0"/>
          </a:p>
          <a:p>
            <a:r>
              <a:rPr lang="en-US" altLang="ko-KR" sz="3200" dirty="0"/>
              <a:t> </a:t>
            </a:r>
            <a:r>
              <a:rPr lang="en-US" altLang="ko-KR" sz="3200" dirty="0" smtClean="0"/>
              <a:t>then lead them through the answers, or how to find the answers.</a:t>
            </a:r>
          </a:p>
          <a:p>
            <a:endParaRPr lang="en-US" altLang="ko-KR" sz="3200" dirty="0"/>
          </a:p>
          <a:p>
            <a:r>
              <a:rPr lang="en-US" altLang="ko-KR" sz="3200" dirty="0" smtClean="0"/>
              <a:t>Questions are more powerful than </a:t>
            </a:r>
            <a:r>
              <a:rPr lang="en-US" altLang="ko-KR" sz="3200" dirty="0" smtClean="0"/>
              <a:t>statements.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46081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ose Line Is It Anyway - Questions Only_NKMhX1_oRxw_36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1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3725" y="5308600"/>
            <a:ext cx="414075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Questions Only</a:t>
            </a:r>
          </a:p>
          <a:p>
            <a:pPr algn="ctr"/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(Whose Line is it Anyways?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252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000"/>
    </mc:Choice>
    <mc:Fallback xmlns="">
      <p:transition spd="slow" advTm="16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573508"/>
            <a:ext cx="9144000" cy="5725692"/>
          </a:xfrm>
        </p:spPr>
        <p:txBody>
          <a:bodyPr anchor="ctr">
            <a:noAutofit/>
          </a:bodyPr>
          <a:lstStyle/>
          <a:p>
            <a:r>
              <a:rPr lang="en-US" altLang="ko-KR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Answering your own Questions</a:t>
            </a:r>
            <a:endParaRPr lang="ko-KR" alt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17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93700" y="1955799"/>
            <a:ext cx="11115675" cy="4114801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622300" y="2133600"/>
            <a:ext cx="1007718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Hypophora</a:t>
            </a:r>
            <a:r>
              <a:rPr lang="en-US" altLang="ko-KR" sz="3200" b="1" dirty="0"/>
              <a:t> </a:t>
            </a:r>
            <a:endParaRPr lang="en-US" altLang="ko-KR" sz="3200" dirty="0" smtClean="0"/>
          </a:p>
          <a:p>
            <a:endParaRPr lang="en-US" altLang="ko-KR" sz="3200" dirty="0"/>
          </a:p>
          <a:p>
            <a:r>
              <a:rPr lang="en-US" altLang="ko-KR" sz="3200" dirty="0" smtClean="0"/>
              <a:t>Gives </a:t>
            </a:r>
            <a:r>
              <a:rPr lang="en-US" altLang="ko-KR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closure.</a:t>
            </a:r>
            <a:endParaRPr lang="en-US" altLang="ko-KR" sz="32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altLang="ko-KR" sz="3200" dirty="0"/>
          </a:p>
          <a:p>
            <a:r>
              <a:rPr lang="en-US" altLang="ko-KR" sz="3200" dirty="0" smtClean="0"/>
              <a:t>Our brains give us a </a:t>
            </a:r>
            <a:r>
              <a:rPr lang="en-US" altLang="ko-KR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pleasure response </a:t>
            </a:r>
            <a:r>
              <a:rPr lang="en-US" altLang="ko-KR" sz="3200" dirty="0" smtClean="0"/>
              <a:t>to solving mysteries.</a:t>
            </a:r>
          </a:p>
          <a:p>
            <a:endParaRPr lang="en-US" altLang="ko-KR" sz="3200" dirty="0"/>
          </a:p>
          <a:p>
            <a:r>
              <a:rPr lang="en-US" altLang="ko-KR" sz="3200" dirty="0" smtClean="0"/>
              <a:t>Add a little </a:t>
            </a:r>
            <a:r>
              <a:rPr lang="en-US" altLang="ko-KR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silence</a:t>
            </a:r>
            <a:r>
              <a:rPr lang="en-US" altLang="ko-KR" sz="3200" dirty="0" smtClean="0"/>
              <a:t> to create a larger effect.   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71355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20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do you want ants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0"/>
            <a:ext cx="87347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18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ow shall i compare th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" y="0"/>
            <a:ext cx="131044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04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harlottes web what is lif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2" r="1148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6715" y="1293332"/>
            <a:ext cx="8531191" cy="1077218"/>
          </a:xfrm>
          <a:prstGeom prst="rect">
            <a:avLst/>
          </a:prstGeom>
          <a:solidFill>
            <a:schemeClr val="bg1">
              <a:lumMod val="95000"/>
              <a:lumOff val="5000"/>
              <a:alpha val="62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Verdana" panose="020B0604030504040204" pitchFamily="34" charset="0"/>
              </a:rPr>
              <a:t>After all, what's a life, anyway? </a:t>
            </a:r>
            <a:endParaRPr lang="en-US" altLang="ko-KR" sz="3200" dirty="0" smtClean="0">
              <a:latin typeface="Verdana" panose="020B0604030504040204" pitchFamily="34" charset="0"/>
            </a:endParaRPr>
          </a:p>
          <a:p>
            <a:r>
              <a:rPr lang="en-US" altLang="ko-KR" sz="3200" dirty="0" smtClean="0">
                <a:latin typeface="Verdana" panose="020B0604030504040204" pitchFamily="34" charset="0"/>
              </a:rPr>
              <a:t>We're </a:t>
            </a:r>
            <a:r>
              <a:rPr lang="en-US" altLang="ko-KR" sz="3200" dirty="0">
                <a:latin typeface="Verdana" panose="020B0604030504040204" pitchFamily="34" charset="0"/>
              </a:rPr>
              <a:t>born, we live a little while, we die. 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08064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speec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1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6716" y="1293332"/>
            <a:ext cx="6606138" cy="1077218"/>
          </a:xfrm>
          <a:prstGeom prst="rect">
            <a:avLst/>
          </a:prstGeom>
          <a:solidFill>
            <a:schemeClr val="bg1">
              <a:lumMod val="95000"/>
              <a:lumOff val="5000"/>
              <a:alpha val="62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sz="3200" dirty="0" smtClean="0">
                <a:latin typeface="Verdana" panose="020B0604030504040204" pitchFamily="34" charset="0"/>
              </a:rPr>
              <a:t>Why should you vote for me?</a:t>
            </a:r>
          </a:p>
          <a:p>
            <a:r>
              <a:rPr lang="en-US" altLang="ko-KR" sz="3200" dirty="0" smtClean="0">
                <a:latin typeface="Verdana" panose="020B0604030504040204" pitchFamily="34" charset="0"/>
              </a:rPr>
              <a:t>I’ll give you 5 good reasons… 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23290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re you kidding me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815" y="0"/>
            <a:ext cx="5825348" cy="686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58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educ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8" b="3438"/>
          <a:stretch/>
        </p:blipFill>
        <p:spPr bwMode="auto">
          <a:xfrm>
            <a:off x="0" y="-69994"/>
            <a:ext cx="12316434" cy="692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12359" y="1327421"/>
            <a:ext cx="8531191" cy="2369880"/>
          </a:xfrm>
          <a:prstGeom prst="rect">
            <a:avLst/>
          </a:prstGeom>
          <a:solidFill>
            <a:schemeClr val="bg1">
              <a:lumMod val="95000"/>
              <a:lumOff val="5000"/>
              <a:alpha val="62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Georgia" panose="02040502050405020303" pitchFamily="18" charset="0"/>
              </a:rPr>
              <a:t>"Do you know the difference between education and experience? Education is when you read the fine print; experience is what you get when you don't."</a:t>
            </a:r>
            <a:r>
              <a:rPr lang="en-US" altLang="ko-KR" sz="3200" dirty="0"/>
              <a:t/>
            </a:r>
            <a:br>
              <a:rPr lang="en-US" altLang="ko-KR" sz="3200" dirty="0"/>
            </a:br>
            <a:r>
              <a:rPr lang="en-US" altLang="ko-KR" sz="2000" dirty="0">
                <a:latin typeface="Georgia" panose="02040502050405020303" pitchFamily="18" charset="0"/>
              </a:rPr>
              <a:t>(Pete Seeger in </a:t>
            </a:r>
            <a:r>
              <a:rPr lang="en-US" altLang="ko-KR" sz="2000" i="1" dirty="0">
                <a:latin typeface="Georgia" panose="02040502050405020303" pitchFamily="18" charset="0"/>
              </a:rPr>
              <a:t>Loose Talk</a:t>
            </a:r>
            <a:r>
              <a:rPr lang="en-US" altLang="ko-KR" sz="2000" dirty="0">
                <a:latin typeface="Georgia" panose="02040502050405020303" pitchFamily="18" charset="0"/>
              </a:rPr>
              <a:t>, ed. by Linda </a:t>
            </a:r>
            <a:r>
              <a:rPr lang="en-US" altLang="ko-KR" sz="2000" dirty="0" err="1">
                <a:latin typeface="Georgia" panose="02040502050405020303" pitchFamily="18" charset="0"/>
              </a:rPr>
              <a:t>Botts</a:t>
            </a:r>
            <a:r>
              <a:rPr lang="en-US" altLang="ko-KR" sz="2000" dirty="0">
                <a:latin typeface="Georgia" panose="02040502050405020303" pitchFamily="18" charset="0"/>
              </a:rPr>
              <a:t>, 1980)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8363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John F. Kennedy Moon Speech (1962)_TuW4oGKzVKc_36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4421" y="336885"/>
            <a:ext cx="8389408" cy="62443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748" y="756047"/>
            <a:ext cx="6547113" cy="76944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 anchor="ctr">
            <a:spAutoFit/>
          </a:bodyPr>
          <a:lstStyle/>
          <a:p>
            <a:r>
              <a:rPr lang="en-US" altLang="ko-KR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Why</a:t>
            </a:r>
            <a:r>
              <a:rPr lang="en-US" altLang="ko-KR" sz="4400" dirty="0" smtClean="0"/>
              <a:t> </a:t>
            </a:r>
            <a:r>
              <a:rPr lang="en-US" altLang="ko-KR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chose</a:t>
            </a:r>
            <a:r>
              <a:rPr lang="en-US" altLang="ko-KR" sz="4400" dirty="0" smtClean="0"/>
              <a:t> this as our goal?</a:t>
            </a:r>
            <a:endParaRPr lang="ko-KR" alt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15748" y="2281535"/>
            <a:ext cx="7903061" cy="76944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 anchor="ctr">
            <a:spAutoFit/>
          </a:bodyPr>
          <a:lstStyle/>
          <a:p>
            <a:r>
              <a:rPr lang="en-US" altLang="ko-KR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Why</a:t>
            </a:r>
            <a:r>
              <a:rPr lang="en-US" altLang="ko-KR" sz="4400" dirty="0" smtClean="0"/>
              <a:t> </a:t>
            </a:r>
            <a:r>
              <a:rPr lang="en-US" altLang="ko-KR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climb</a:t>
            </a:r>
            <a:r>
              <a:rPr lang="en-US" altLang="ko-KR" sz="4400" dirty="0" smtClean="0"/>
              <a:t> the highest mountain?</a:t>
            </a:r>
            <a:endParaRPr lang="ko-KR" alt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115748" y="3807023"/>
            <a:ext cx="8302529" cy="76944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 anchor="ctr">
            <a:spAutoFit/>
          </a:bodyPr>
          <a:lstStyle/>
          <a:p>
            <a:r>
              <a:rPr lang="en-US" altLang="ko-KR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Why</a:t>
            </a:r>
            <a:r>
              <a:rPr lang="en-US" altLang="ko-KR" sz="4400" dirty="0" smtClean="0"/>
              <a:t>, 35 years ago, </a:t>
            </a:r>
            <a:r>
              <a:rPr lang="en-US" altLang="ko-KR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fly</a:t>
            </a:r>
            <a:r>
              <a:rPr lang="en-US" altLang="ko-KR" sz="4400" dirty="0" smtClean="0"/>
              <a:t> the Atlantic? </a:t>
            </a:r>
            <a:endParaRPr lang="ko-KR" alt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115748" y="5332511"/>
            <a:ext cx="6218369" cy="76944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 anchor="ctr">
            <a:spAutoFit/>
          </a:bodyPr>
          <a:lstStyle/>
          <a:p>
            <a:r>
              <a:rPr lang="en-US" altLang="ko-KR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Why</a:t>
            </a:r>
            <a:r>
              <a:rPr lang="en-US" altLang="ko-KR" sz="4400" dirty="0" smtClean="0"/>
              <a:t> does Rice </a:t>
            </a:r>
            <a:r>
              <a:rPr lang="en-US" altLang="ko-KR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play</a:t>
            </a:r>
            <a:r>
              <a:rPr lang="en-US" altLang="ko-KR" sz="4400" dirty="0" smtClean="0"/>
              <a:t> Texas?</a:t>
            </a:r>
            <a:endParaRPr lang="ko-KR" alt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825611" y="3990106"/>
            <a:ext cx="10437601" cy="230832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 anchor="ctr">
            <a:spAutoFit/>
          </a:bodyPr>
          <a:lstStyle/>
          <a:p>
            <a:r>
              <a:rPr lang="en-US" altLang="ko-KR" sz="7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Not</a:t>
            </a:r>
            <a:r>
              <a:rPr lang="en-US" altLang="ko-KR" sz="7200" dirty="0" smtClean="0"/>
              <a:t> </a:t>
            </a:r>
            <a:r>
              <a:rPr lang="en-US" altLang="ko-KR" sz="7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because they are </a:t>
            </a:r>
            <a:r>
              <a:rPr lang="en-US" altLang="ko-KR" sz="7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easy</a:t>
            </a:r>
            <a:r>
              <a:rPr lang="en-US" altLang="ko-KR" sz="7200" dirty="0" smtClean="0"/>
              <a:t>, </a:t>
            </a:r>
          </a:p>
          <a:p>
            <a:r>
              <a:rPr lang="en-US" altLang="ko-KR" sz="7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But because they are </a:t>
            </a:r>
            <a:r>
              <a:rPr lang="en-US" altLang="ko-KR" sz="7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hard</a:t>
            </a:r>
            <a:r>
              <a:rPr lang="en-US" altLang="ko-KR" sz="7200" dirty="0" smtClean="0"/>
              <a:t>. </a:t>
            </a:r>
            <a:endParaRPr lang="ko-KR" altLang="en-US" sz="7200" dirty="0"/>
          </a:p>
        </p:txBody>
      </p:sp>
    </p:spTree>
    <p:extLst>
      <p:ext uri="{BB962C8B-B14F-4D97-AF65-F5344CB8AC3E}">
        <p14:creationId xmlns:p14="http://schemas.microsoft.com/office/powerpoint/2010/main" val="157524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1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1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573508"/>
            <a:ext cx="9144000" cy="5725692"/>
          </a:xfrm>
        </p:spPr>
        <p:txBody>
          <a:bodyPr anchor="ctr">
            <a:noAutofit/>
          </a:bodyPr>
          <a:lstStyle/>
          <a:p>
            <a:r>
              <a:rPr lang="en-US" altLang="ko-KR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Advertising</a:t>
            </a:r>
            <a:endParaRPr lang="ko-KR" alt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0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2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hungry grab a snick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38" y="-15087"/>
            <a:ext cx="9710320" cy="687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37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who are you going to call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89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56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have you had your break tod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459" y="108285"/>
            <a:ext cx="8856078" cy="664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34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8C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the chicken of the s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638"/>
            <a:ext cx="11057021" cy="691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00205" y="1607128"/>
            <a:ext cx="72387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 smtClean="0">
                <a:latin typeface="Impact" panose="020B0806030902050204" pitchFamily="34" charset="0"/>
              </a:rPr>
              <a:t>What’s the best tuna? </a:t>
            </a:r>
          </a:p>
          <a:p>
            <a:pPr algn="ctr"/>
            <a:r>
              <a:rPr lang="en-US" altLang="ko-KR" sz="6000" dirty="0" smtClean="0">
                <a:latin typeface="Impact" panose="020B0806030902050204" pitchFamily="34" charset="0"/>
              </a:rPr>
              <a:t>Chicken of the Sea</a:t>
            </a:r>
            <a:endParaRPr lang="ko-KR" altLang="en-US" sz="60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94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Image result for rhetorical questions in advertis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3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48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have you heard abou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81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BA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rhetorical questions in advertis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11" y="0"/>
            <a:ext cx="10347994" cy="689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55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who car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49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3525838"/>
            <a:ext cx="10515600" cy="2852737"/>
          </a:xfrm>
        </p:spPr>
        <p:txBody>
          <a:bodyPr>
            <a:noAutofit/>
          </a:bodyPr>
          <a:lstStyle/>
          <a:p>
            <a:r>
              <a:rPr lang="en-US" altLang="ko-KR" sz="16600" dirty="0" smtClean="0">
                <a:latin typeface="Playbill" panose="040506030A0602020202" pitchFamily="82" charset="0"/>
              </a:rPr>
              <a:t>Snake Oil </a:t>
            </a:r>
            <a:endParaRPr lang="ko-KR" altLang="en-US" sz="16600" dirty="0">
              <a:latin typeface="Playbill" panose="040506030A0602020202" pitchFamily="82" charset="0"/>
            </a:endParaRPr>
          </a:p>
        </p:txBody>
      </p:sp>
      <p:pic>
        <p:nvPicPr>
          <p:cNvPr id="5122" name="Picture 2" descr="IMG_3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427038"/>
            <a:ext cx="6197600" cy="61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25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4200" y="389235"/>
            <a:ext cx="1137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6000" dirty="0">
                <a:solidFill>
                  <a:srgbClr val="FFFFFF"/>
                </a:solidFill>
                <a:latin typeface="Playbill" panose="040506030A0602020202" pitchFamily="82" charset="0"/>
              </a:rPr>
              <a:t>First player draws a card to select a customer </a:t>
            </a:r>
            <a:r>
              <a:rPr lang="en-US" altLang="ko-KR" sz="6000" dirty="0" smtClean="0">
                <a:solidFill>
                  <a:srgbClr val="FFFFFF"/>
                </a:solidFill>
                <a:latin typeface="Playbill" panose="040506030A0602020202" pitchFamily="82" charset="0"/>
              </a:rPr>
              <a:t>...</a:t>
            </a:r>
            <a:endParaRPr lang="en-US" altLang="ko-KR" sz="6000" dirty="0">
              <a:solidFill>
                <a:srgbClr val="FFFFFF"/>
              </a:solidFill>
              <a:latin typeface="Playbill" panose="040506030A0602020202" pitchFamily="82" charset="0"/>
            </a:endParaRPr>
          </a:p>
        </p:txBody>
      </p:sp>
      <p:pic>
        <p:nvPicPr>
          <p:cNvPr id="3074" name="Picture 2" descr="10-BillionaireDkblueg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2405062"/>
            <a:ext cx="5715000" cy="3676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91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0-BillionaireDkblueg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875" y="2603500"/>
            <a:ext cx="2682299" cy="1725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4919008"/>
            <a:ext cx="110648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6000" dirty="0">
                <a:solidFill>
                  <a:srgbClr val="FFFFFF"/>
                </a:solidFill>
                <a:latin typeface="Playbill" panose="040506030A0602020202" pitchFamily="82" charset="0"/>
              </a:rPr>
              <a:t>The other players create a 2-word product for that customer from their </a:t>
            </a:r>
            <a:r>
              <a:rPr lang="en-US" altLang="ko-KR" sz="6000" dirty="0" smtClean="0">
                <a:solidFill>
                  <a:srgbClr val="FFFFFF"/>
                </a:solidFill>
                <a:latin typeface="Playbill" panose="040506030A0602020202" pitchFamily="82" charset="0"/>
              </a:rPr>
              <a:t>7-card </a:t>
            </a:r>
            <a:r>
              <a:rPr lang="en-US" altLang="ko-KR" sz="6000" dirty="0">
                <a:solidFill>
                  <a:srgbClr val="FFFFFF"/>
                </a:solidFill>
                <a:latin typeface="Playbill" panose="040506030A0602020202" pitchFamily="82" charset="0"/>
              </a:rPr>
              <a:t>hands </a:t>
            </a:r>
            <a:r>
              <a:rPr lang="en-US" altLang="ko-KR" sz="6000" dirty="0" smtClean="0">
                <a:solidFill>
                  <a:srgbClr val="FFFFFF"/>
                </a:solidFill>
                <a:latin typeface="Playbill" panose="040506030A0602020202" pitchFamily="82" charset="0"/>
              </a:rPr>
              <a:t>...</a:t>
            </a:r>
            <a:endParaRPr lang="en-US" altLang="ko-KR" sz="6000" dirty="0">
              <a:solidFill>
                <a:srgbClr val="FFFFFF"/>
              </a:solidFill>
              <a:latin typeface="Playbill" panose="040506030A0602020202" pitchFamily="82" charset="0"/>
            </a:endParaRPr>
          </a:p>
        </p:txBody>
      </p:sp>
      <p:pic>
        <p:nvPicPr>
          <p:cNvPr id="4100" name="Picture 4" descr="new065FreedomHandl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35"/>
          <a:stretch/>
        </p:blipFill>
        <p:spPr bwMode="auto">
          <a:xfrm>
            <a:off x="409575" y="1617662"/>
            <a:ext cx="1571625" cy="2400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ew065BridgeNight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9"/>
          <a:stretch/>
        </p:blipFill>
        <p:spPr bwMode="auto">
          <a:xfrm>
            <a:off x="933450" y="1859906"/>
            <a:ext cx="1565275" cy="2400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ew065ButtonPatch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47"/>
          <a:stretch/>
        </p:blipFill>
        <p:spPr bwMode="auto">
          <a:xfrm>
            <a:off x="1546225" y="2102150"/>
            <a:ext cx="1584325" cy="2400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new065VacuumFart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9"/>
          <a:stretch/>
        </p:blipFill>
        <p:spPr bwMode="auto">
          <a:xfrm>
            <a:off x="2032000" y="2603500"/>
            <a:ext cx="1565275" cy="2400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54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40612 0.135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99" y="67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31341 0.139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4" y="699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600" y="42733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6000" dirty="0" smtClean="0">
                <a:solidFill>
                  <a:srgbClr val="FFFFFF"/>
                </a:solidFill>
                <a:latin typeface="Playbill" panose="040506030A0602020202" pitchFamily="82" charset="0"/>
              </a:rPr>
              <a:t>Try selling the product. </a:t>
            </a:r>
            <a:endParaRPr lang="en-US" altLang="ko-KR" sz="6000" dirty="0">
              <a:solidFill>
                <a:srgbClr val="FFFFFF"/>
              </a:solidFill>
              <a:latin typeface="Playbill" panose="040506030A0602020202" pitchFamily="82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17500" y="2246014"/>
            <a:ext cx="4724400" cy="3517900"/>
          </a:xfrm>
          <a:prstGeom prst="wedgeRoundRectCallou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469900" dist="152400" dir="36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/>
              <a:t>It’s so hard for a billionaire to get away.  </a:t>
            </a:r>
            <a:br>
              <a:rPr lang="en-US" altLang="ko-KR" sz="2000" dirty="0" smtClean="0"/>
            </a:br>
            <a:r>
              <a:rPr lang="en-US" altLang="ko-KR" sz="2000" dirty="0" smtClean="0"/>
              <a:t>Everybody wants your money. </a:t>
            </a:r>
          </a:p>
          <a:p>
            <a:pPr algn="ctr"/>
            <a:r>
              <a:rPr lang="en-US" altLang="ko-KR" sz="2000" b="1" dirty="0" smtClean="0"/>
              <a:t>Don’t you wish you could press a button and get away?  </a:t>
            </a:r>
          </a:p>
          <a:p>
            <a:pPr algn="ctr"/>
            <a:endParaRPr lang="en-US" altLang="ko-KR" sz="2000" dirty="0"/>
          </a:p>
          <a:p>
            <a:pPr algn="ctr"/>
            <a:r>
              <a:rPr lang="en-US" altLang="ko-KR" sz="2000" dirty="0" smtClean="0"/>
              <a:t>Now with the </a:t>
            </a:r>
            <a:r>
              <a:rPr lang="en-US" altLang="ko-KR" sz="2000" b="1" dirty="0" smtClean="0"/>
              <a:t>AMAZING</a:t>
            </a:r>
            <a:r>
              <a:rPr lang="en-US" altLang="ko-KR" sz="2000" dirty="0" smtClean="0"/>
              <a:t> Freedom Button, you have that power.  </a:t>
            </a:r>
          </a:p>
          <a:p>
            <a:pPr algn="ctr"/>
            <a:r>
              <a:rPr lang="en-US" altLang="ko-KR" sz="2000" b="1" dirty="0" smtClean="0"/>
              <a:t>OMG</a:t>
            </a:r>
            <a:r>
              <a:rPr lang="en-US" altLang="ko-KR" sz="2000" dirty="0" smtClean="0"/>
              <a:t>!  This is what you NEED!</a:t>
            </a:r>
            <a:endParaRPr lang="ko-KR" altLang="en-US" sz="2000" dirty="0"/>
          </a:p>
        </p:txBody>
      </p:sp>
      <p:pic>
        <p:nvPicPr>
          <p:cNvPr id="8" name="Picture 2" descr="10-BillionaireDkblueg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875" y="2603500"/>
            <a:ext cx="2682299" cy="1725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ew065FreedomHandl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35"/>
          <a:stretch/>
        </p:blipFill>
        <p:spPr bwMode="auto">
          <a:xfrm rot="5400000">
            <a:off x="5344468" y="2515891"/>
            <a:ext cx="1966609" cy="3003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new065ButtonPatch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47"/>
          <a:stretch/>
        </p:blipFill>
        <p:spPr bwMode="auto">
          <a:xfrm rot="5400000">
            <a:off x="5552424" y="3101672"/>
            <a:ext cx="1982500" cy="3003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2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1391" y="2620665"/>
            <a:ext cx="34213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 smtClean="0">
                <a:hlinkClick r:id="rId2"/>
              </a:rPr>
              <a:t>https://literarydevices.net/hypophora/</a:t>
            </a:r>
            <a:endParaRPr lang="ko-KR" alt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889000" y="2159000"/>
            <a:ext cx="1643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err="1" smtClean="0"/>
              <a:t>Hypophora</a:t>
            </a:r>
            <a:r>
              <a:rPr lang="en-US" altLang="ko-KR" sz="2400" dirty="0" smtClean="0"/>
              <a:t> </a:t>
            </a:r>
            <a:endParaRPr lang="ko-KR" alt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511391" y="1175435"/>
            <a:ext cx="1004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hlinkClick r:id="rId3"/>
              </a:rPr>
              <a:t>https://www.persuasivelitigator.com/2016/08/should-you-ask-rhetorical-questions-yes-you-should.html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8999" y="637486"/>
            <a:ext cx="7085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Should You Ask Rhetorical Questions?  Yes, </a:t>
            </a:r>
            <a:r>
              <a:rPr lang="en-US" altLang="ko-KR" sz="2400" smtClean="0"/>
              <a:t>You Should. 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2389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sure why not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3" y="-9488"/>
            <a:ext cx="10431624" cy="686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98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dont you think i know th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100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36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arent you ju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464199">
            <a:off x="5399706" y="1848859"/>
            <a:ext cx="545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radley Hand ITC" panose="03070402050302030203" pitchFamily="66" charset="0"/>
              </a:rPr>
              <a:t>?</a:t>
            </a:r>
            <a:endParaRPr lang="ko-KR" altLang="en-US" sz="7200" dirty="0">
              <a:solidFill>
                <a:schemeClr val="bg1">
                  <a:lumMod val="75000"/>
                  <a:lumOff val="25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75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wouldn't it be n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-254000"/>
            <a:ext cx="3934016" cy="735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49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6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wouldn tyou like to kn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03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bob dyla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3"/>
          <a:stretch/>
        </p:blipFill>
        <p:spPr bwMode="auto">
          <a:xfrm>
            <a:off x="0" y="-23645"/>
            <a:ext cx="8277225" cy="68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771774" y="643103"/>
            <a:ext cx="9420225" cy="5548148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400425" y="1420697"/>
            <a:ext cx="6972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How many roads must a man walk down before you call him a man?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0425" y="2715625"/>
            <a:ext cx="6972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How many seas must a white dove sail before she sleeps in the sand?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bob dylan - Blowin' In The Wind -Bob Dylan - Lyrics_G58XWF6B3AA_720p (mp3cu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975" y="5886451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00425" y="4010553"/>
            <a:ext cx="6972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How many times must the cannon balls fly before they’re forever banned? 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91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243</TotalTime>
  <Words>306</Words>
  <Application>Microsoft Office PowerPoint</Application>
  <PresentationFormat>Widescreen</PresentationFormat>
  <Paragraphs>53</Paragraphs>
  <Slides>34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맑은 고딕</vt:lpstr>
      <vt:lpstr>Arial</vt:lpstr>
      <vt:lpstr>Bradley Hand ITC</vt:lpstr>
      <vt:lpstr>Calibri</vt:lpstr>
      <vt:lpstr>Calibri Light</vt:lpstr>
      <vt:lpstr>Cooper Black</vt:lpstr>
      <vt:lpstr>Georgia</vt:lpstr>
      <vt:lpstr>Impact</vt:lpstr>
      <vt:lpstr>Playbill</vt:lpstr>
      <vt:lpstr>Verdana</vt:lpstr>
      <vt:lpstr>Office Theme</vt:lpstr>
      <vt:lpstr>Rhetorical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Questions? </vt:lpstr>
      <vt:lpstr>PowerPoint Presentation</vt:lpstr>
      <vt:lpstr>PowerPoint Presentation</vt:lpstr>
      <vt:lpstr>PowerPoint Presentation</vt:lpstr>
      <vt:lpstr>Answering your own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Advertising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Snake Oil </vt:lpstr>
      <vt:lpstr>PowerPoint Presentation</vt:lpstr>
      <vt:lpstr>PowerPoint Presentation</vt:lpstr>
      <vt:lpstr>PowerPoint Presentation</vt:lpstr>
      <vt:lpstr>PowerPoint Presentation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Rhetorical Questions</dc:title>
  <dc:creator>user</dc:creator>
  <cp:lastModifiedBy>user</cp:lastModifiedBy>
  <cp:revision>28</cp:revision>
  <dcterms:created xsi:type="dcterms:W3CDTF">2020-02-28T06:26:24Z</dcterms:created>
  <dcterms:modified xsi:type="dcterms:W3CDTF">2020-05-28T05:25:11Z</dcterms:modified>
</cp:coreProperties>
</file>