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6" r:id="rId4"/>
    <p:sldId id="264" r:id="rId5"/>
    <p:sldId id="265" r:id="rId6"/>
    <p:sldId id="262" r:id="rId7"/>
    <p:sldId id="269" r:id="rId8"/>
    <p:sldId id="270" r:id="rId9"/>
    <p:sldId id="271" r:id="rId10"/>
    <p:sldId id="272" r:id="rId11"/>
    <p:sldId id="274" r:id="rId12"/>
    <p:sldId id="273" r:id="rId13"/>
    <p:sldId id="257" r:id="rId14"/>
    <p:sldId id="275" r:id="rId15"/>
    <p:sldId id="276" r:id="rId16"/>
    <p:sldId id="282" r:id="rId17"/>
    <p:sldId id="284" r:id="rId18"/>
    <p:sldId id="283" r:id="rId19"/>
    <p:sldId id="285" r:id="rId20"/>
    <p:sldId id="277" r:id="rId21"/>
    <p:sldId id="279" r:id="rId22"/>
    <p:sldId id="280" r:id="rId23"/>
    <p:sldId id="289" r:id="rId24"/>
    <p:sldId id="295" r:id="rId25"/>
    <p:sldId id="291" r:id="rId26"/>
    <p:sldId id="292" r:id="rId27"/>
    <p:sldId id="298" r:id="rId28"/>
    <p:sldId id="296" r:id="rId29"/>
    <p:sldId id="293" r:id="rId30"/>
    <p:sldId id="301" r:id="rId31"/>
    <p:sldId id="299" r:id="rId32"/>
    <p:sldId id="286" r:id="rId33"/>
    <p:sldId id="287" r:id="rId34"/>
    <p:sldId id="300" r:id="rId35"/>
    <p:sldId id="294" r:id="rId36"/>
    <p:sldId id="297" r:id="rId37"/>
    <p:sldId id="290" r:id="rId38"/>
    <p:sldId id="263" r:id="rId3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63" autoAdjust="0"/>
    <p:restoredTop sz="94660"/>
  </p:normalViewPr>
  <p:slideViewPr>
    <p:cSldViewPr snapToGrid="0">
      <p:cViewPr varScale="1">
        <p:scale>
          <a:sx n="90" d="100"/>
          <a:sy n="90" d="100"/>
        </p:scale>
        <p:origin x="90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7B12-2E46-4E35-848D-40E8A704B82B}" type="datetimeFigureOut">
              <a:rPr lang="ko-KR" altLang="en-US" smtClean="0"/>
              <a:t>2020-03-19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C3B-C4FB-455C-9469-2B950A3608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3792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7B12-2E46-4E35-848D-40E8A704B82B}" type="datetimeFigureOut">
              <a:rPr lang="ko-KR" altLang="en-US" smtClean="0"/>
              <a:t>2020-03-19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C3B-C4FB-455C-9469-2B950A3608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8772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7B12-2E46-4E35-848D-40E8A704B82B}" type="datetimeFigureOut">
              <a:rPr lang="ko-KR" altLang="en-US" smtClean="0"/>
              <a:t>2020-03-19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C3B-C4FB-455C-9469-2B950A3608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3283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7B12-2E46-4E35-848D-40E8A704B82B}" type="datetimeFigureOut">
              <a:rPr lang="ko-KR" altLang="en-US" smtClean="0"/>
              <a:t>2020-03-19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C3B-C4FB-455C-9469-2B950A3608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4552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7B12-2E46-4E35-848D-40E8A704B82B}" type="datetimeFigureOut">
              <a:rPr lang="ko-KR" altLang="en-US" smtClean="0"/>
              <a:t>2020-03-19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C3B-C4FB-455C-9469-2B950A3608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6888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7B12-2E46-4E35-848D-40E8A704B82B}" type="datetimeFigureOut">
              <a:rPr lang="ko-KR" altLang="en-US" smtClean="0"/>
              <a:t>2020-03-19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C3B-C4FB-455C-9469-2B950A3608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8764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7B12-2E46-4E35-848D-40E8A704B82B}" type="datetimeFigureOut">
              <a:rPr lang="ko-KR" altLang="en-US" smtClean="0"/>
              <a:t>2020-03-19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C3B-C4FB-455C-9469-2B950A3608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042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7B12-2E46-4E35-848D-40E8A704B82B}" type="datetimeFigureOut">
              <a:rPr lang="ko-KR" altLang="en-US" smtClean="0"/>
              <a:t>2020-03-19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C3B-C4FB-455C-9469-2B950A3608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8054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7B12-2E46-4E35-848D-40E8A704B82B}" type="datetimeFigureOut">
              <a:rPr lang="ko-KR" altLang="en-US" smtClean="0"/>
              <a:t>2020-03-19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C3B-C4FB-455C-9469-2B950A3608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1465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7B12-2E46-4E35-848D-40E8A704B82B}" type="datetimeFigureOut">
              <a:rPr lang="ko-KR" altLang="en-US" smtClean="0"/>
              <a:t>2020-03-19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C3B-C4FB-455C-9469-2B950A3608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6905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7B12-2E46-4E35-848D-40E8A704B82B}" type="datetimeFigureOut">
              <a:rPr lang="ko-KR" altLang="en-US" smtClean="0"/>
              <a:t>2020-03-19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C3B-C4FB-455C-9469-2B950A3608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2257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C7B12-2E46-4E35-848D-40E8A704B82B}" type="datetimeFigureOut">
              <a:rPr lang="ko-KR" altLang="en-US" smtClean="0"/>
              <a:t>2020-03-19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DCC3B-C4FB-455C-9469-2B950A3608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60185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oodjobstudios.com/animation-edu-larp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ayhip.com/b/Kvb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ifzvxepjOA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mad-about-the-boy-larp.blogspot.com/p/the-larp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heverge.com/2012/11/27/3609806/my-so-called-larp-living-world-without-men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ivethrurpg.com/" TargetMode="External"/><Relationship Id="rId2" Type="http://schemas.openxmlformats.org/officeDocument/2006/relationships/hyperlink" Target="https://library.interactiveliterature.org/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asscraft.com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30oNjYEO4wk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2l.org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kHtj6PCpyLQ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33755286_Role-Playing_Games_for_Common_Well-Being_in_High_School_-_Notes_from_a_Study_Developed_in_Southern_Brazil" TargetMode="External"/><Relationship Id="rId2" Type="http://schemas.openxmlformats.org/officeDocument/2006/relationships/hyperlink" Target="https://www.researchgate.net/publication/237074784_Role-playing_Games_Used_as_Educational_and_Therapeutic_Tools_for_Youth_and_Adults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Role Play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1989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ordering 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491" y="603140"/>
            <a:ext cx="8163699" cy="625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956" y="603140"/>
            <a:ext cx="57422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latin typeface="Berlin Sans FB Demi" panose="020E0802020502020306" pitchFamily="34" charset="0"/>
              </a:rPr>
              <a:t>Write down the orders</a:t>
            </a:r>
            <a:endParaRPr lang="ko-KR" altLang="en-US" sz="4400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45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5557" y="2840265"/>
            <a:ext cx="38250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latin typeface="Berlin Sans FB Demi" panose="020E0802020502020306" pitchFamily="34" charset="0"/>
              </a:rPr>
              <a:t>Secret Awards </a:t>
            </a:r>
            <a:endParaRPr lang="ko-KR" altLang="en-US" sz="4400" dirty="0">
              <a:latin typeface="Berlin Sans FB Demi" panose="020E0802020502020306" pitchFamily="34" charset="0"/>
            </a:endParaRPr>
          </a:p>
        </p:txBody>
      </p:sp>
      <p:pic>
        <p:nvPicPr>
          <p:cNvPr id="4100" name="Picture 4" descr="Image result for food troph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09" b="93945" l="9961" r="89941">
                        <a14:foregroundMark x1="72803" y1="60645" x2="73291" y2="77783"/>
                        <a14:foregroundMark x1="72314" y1="59814" x2="62207" y2="60791"/>
                        <a14:foregroundMark x1="33301" y1="65869" x2="41309" y2="57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87" y="883106"/>
            <a:ext cx="5714331" cy="571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38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8097" y="3082607"/>
            <a:ext cx="527740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Awards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ko-KR" sz="4400" dirty="0" smtClean="0">
                <a:latin typeface="Berlin Sans FB" panose="020E0602020502020306" pitchFamily="34" charset="0"/>
              </a:rPr>
              <a:t>Most expensive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ko-KR" sz="4400" dirty="0" smtClean="0">
                <a:latin typeface="Berlin Sans FB" panose="020E0602020502020306" pitchFamily="34" charset="0"/>
              </a:rPr>
              <a:t>Least expensive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ko-KR" sz="4400" dirty="0" smtClean="0">
                <a:latin typeface="Berlin Sans FB" panose="020E0602020502020306" pitchFamily="34" charset="0"/>
              </a:rPr>
              <a:t>Most delicious meal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ko-KR" sz="4400" dirty="0" smtClean="0">
                <a:latin typeface="Berlin Sans FB" panose="020E0602020502020306" pitchFamily="34" charset="0"/>
              </a:rPr>
              <a:t>Healthiest  </a:t>
            </a:r>
          </a:p>
        </p:txBody>
      </p:sp>
      <p:pic>
        <p:nvPicPr>
          <p:cNvPr id="5122" name="Picture 2" descr="Image result for best food awa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0" b="90000" l="6900" r="94000">
                        <a14:foregroundMark x1="27600" y1="59700" x2="72300" y2="61900"/>
                        <a14:foregroundMark x1="25600" y1="36700" x2="58400" y2="40600"/>
                        <a14:foregroundMark x1="25000" y1="26200" x2="40500" y2="17300"/>
                        <a14:foregroundMark x1="40400" y1="16100" x2="55000" y2="15800"/>
                        <a14:foregroundMark x1="55000" y1="16100" x2="73600" y2="23500"/>
                        <a14:foregroundMark x1="74000" y1="25200" x2="84200" y2="42300"/>
                        <a14:foregroundMark x1="85300" y1="42200" x2="83800" y2="47600"/>
                        <a14:foregroundMark x1="83600" y1="47500" x2="87200" y2="60800"/>
                        <a14:foregroundMark x1="91100" y1="60800" x2="87900" y2="69300"/>
                        <a14:foregroundMark x1="90700" y1="72800" x2="88000" y2="65100"/>
                        <a14:foregroundMark x1="86400" y1="72800" x2="69400" y2="73000"/>
                        <a14:foregroundMark x1="49500" y1="84200" x2="70100" y2="79400"/>
                        <a14:foregroundMark x1="49000" y1="85100" x2="26100" y2="75300"/>
                        <a14:foregroundMark x1="34900" y1="81500" x2="37700" y2="83100"/>
                        <a14:foregroundMark x1="29400" y1="78600" x2="32400" y2="77500"/>
                        <a14:foregroundMark x1="28400" y1="73100" x2="8900" y2="73200"/>
                        <a14:foregroundMark x1="9200" y1="72200" x2="14100" y2="63300"/>
                        <a14:foregroundMark x1="9200" y1="60200" x2="17400" y2="60700"/>
                        <a14:foregroundMark x1="14800" y1="55200" x2="15100" y2="61200"/>
                        <a14:foregroundMark x1="17400" y1="56400" x2="18500" y2="35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971" y="373224"/>
            <a:ext cx="3963955" cy="396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67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student ca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74000"/>
            </a:schemeClr>
          </a:solidFill>
        </p:spPr>
        <p:txBody>
          <a:bodyPr/>
          <a:lstStyle/>
          <a:p>
            <a:pPr algn="ctr"/>
            <a:r>
              <a:rPr lang="en-US" altLang="ko-KR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Set up a real restaurant: </a:t>
            </a:r>
            <a:endParaRPr lang="ko-KR" alt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alpha val="74000"/>
            </a:schemeClr>
          </a:solidFill>
        </p:spPr>
        <p:txBody>
          <a:bodyPr/>
          <a:lstStyle/>
          <a:p>
            <a:r>
              <a:rPr lang="en-US" altLang="ko-KR" dirty="0" smtClean="0"/>
              <a:t>Subway / Starbucks </a:t>
            </a:r>
          </a:p>
          <a:p>
            <a:endParaRPr lang="en-US" altLang="ko-KR" dirty="0"/>
          </a:p>
          <a:p>
            <a:r>
              <a:rPr lang="en-US" altLang="ko-KR" i="1" dirty="0" smtClean="0"/>
              <a:t>Students must order using key phrases</a:t>
            </a:r>
          </a:p>
          <a:p>
            <a:r>
              <a:rPr lang="en-US" altLang="ko-KR" i="1" dirty="0" smtClean="0"/>
              <a:t>Students are responsible for set up, etc. </a:t>
            </a:r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7150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d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735" y="1196503"/>
            <a:ext cx="7133968" cy="2387600"/>
          </a:xfrm>
        </p:spPr>
        <p:txBody>
          <a:bodyPr/>
          <a:lstStyle/>
          <a:p>
            <a:r>
              <a:rPr lang="en-US" altLang="ko-KR" sz="8000" dirty="0" err="1" smtClean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DnD</a:t>
            </a:r>
            <a:endParaRPr lang="ko-KR" altLang="en-US" sz="80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6735" y="3676178"/>
            <a:ext cx="7133968" cy="1655762"/>
          </a:xfrm>
        </p:spPr>
        <p:txBody>
          <a:bodyPr>
            <a:normAutofit/>
          </a:bodyPr>
          <a:lstStyle/>
          <a:p>
            <a:r>
              <a:rPr lang="en-US" altLang="ko-KR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Dungeons and Dragons </a:t>
            </a:r>
            <a:endParaRPr lang="ko-KR" altLang="en-US" sz="3600" dirty="0">
              <a:solidFill>
                <a:schemeClr val="tx2">
                  <a:lumMod val="60000"/>
                  <a:lumOff val="40000"/>
                </a:schemeClr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5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dnd g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11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3436" y="5246099"/>
            <a:ext cx="6322564" cy="144655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dirty="0" smtClean="0">
                <a:latin typeface="Berlin Sans FB Demi" panose="020E0802020502020306" pitchFamily="34" charset="0"/>
              </a:rPr>
              <a:t>DM / GM (Game Master)</a:t>
            </a:r>
            <a:endParaRPr lang="en-US" altLang="ko-KR" sz="4400" dirty="0">
              <a:latin typeface="Berlin Sans FB Demi" panose="020E0802020502020306" pitchFamily="34" charset="0"/>
            </a:endParaRPr>
          </a:p>
          <a:p>
            <a:pPr algn="ctr"/>
            <a:r>
              <a:rPr lang="en-US" altLang="ko-KR" sz="4400" dirty="0" smtClean="0">
                <a:latin typeface="Berlin Sans FB Demi" panose="020E0802020502020306" pitchFamily="34" charset="0"/>
              </a:rPr>
              <a:t>PCs (Player Characters </a:t>
            </a:r>
          </a:p>
        </p:txBody>
      </p:sp>
    </p:spTree>
    <p:extLst>
      <p:ext uri="{BB962C8B-B14F-4D97-AF65-F5344CB8AC3E}">
        <p14:creationId xmlns:p14="http://schemas.microsoft.com/office/powerpoint/2010/main" val="30634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dnd g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8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3109" y="4549412"/>
            <a:ext cx="11271034" cy="212365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latin typeface="Berlin Sans FB Demi" panose="020E0802020502020306" pitchFamily="34" charset="0"/>
              </a:rPr>
              <a:t>Create a story together:</a:t>
            </a:r>
          </a:p>
          <a:p>
            <a:r>
              <a:rPr lang="en-US" altLang="ko-KR" sz="4400" dirty="0" smtClean="0">
                <a:latin typeface="Berlin Sans FB Demi" panose="020E0802020502020306" pitchFamily="34" charset="0"/>
              </a:rPr>
              <a:t>PCs = main characters</a:t>
            </a:r>
          </a:p>
          <a:p>
            <a:r>
              <a:rPr lang="en-US" altLang="ko-KR" sz="4400" dirty="0" smtClean="0">
                <a:latin typeface="Berlin Sans FB Demi" panose="020E0802020502020306" pitchFamily="34" charset="0"/>
              </a:rPr>
              <a:t>GM = knows what is happening in the world </a:t>
            </a:r>
          </a:p>
        </p:txBody>
      </p:sp>
    </p:spTree>
    <p:extLst>
      <p:ext uri="{BB962C8B-B14F-4D97-AF65-F5344CB8AC3E}">
        <p14:creationId xmlns:p14="http://schemas.microsoft.com/office/powerpoint/2010/main" val="50715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dnd g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6321" y="5019675"/>
            <a:ext cx="5524269" cy="144655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latin typeface="Berlin Sans FB Demi" panose="020E0802020502020306" pitchFamily="34" charset="0"/>
              </a:rPr>
              <a:t>PCs have stats </a:t>
            </a:r>
          </a:p>
          <a:p>
            <a:r>
              <a:rPr lang="en-US" altLang="ko-KR" sz="4400" dirty="0" smtClean="0">
                <a:latin typeface="Berlin Sans FB Demi" panose="020E0802020502020306" pitchFamily="34" charset="0"/>
              </a:rPr>
              <a:t>Better at some things</a:t>
            </a:r>
          </a:p>
        </p:txBody>
      </p:sp>
    </p:spTree>
    <p:extLst>
      <p:ext uri="{BB962C8B-B14F-4D97-AF65-F5344CB8AC3E}">
        <p14:creationId xmlns:p14="http://schemas.microsoft.com/office/powerpoint/2010/main" val="351813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rolling a d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3371" y="5368018"/>
            <a:ext cx="5317481" cy="76944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latin typeface="Berlin Sans FB Demi" panose="020E0802020502020306" pitchFamily="34" charset="0"/>
              </a:rPr>
              <a:t>Roll to resolve issues </a:t>
            </a:r>
          </a:p>
        </p:txBody>
      </p:sp>
    </p:spTree>
    <p:extLst>
      <p:ext uri="{BB962C8B-B14F-4D97-AF65-F5344CB8AC3E}">
        <p14:creationId xmlns:p14="http://schemas.microsoft.com/office/powerpoint/2010/main" val="88819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haracter sheet 5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76" y="41970"/>
            <a:ext cx="10451592" cy="677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20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rcRect l="4465" t="4776" r="4665" b="6209"/>
          <a:stretch/>
        </p:blipFill>
        <p:spPr>
          <a:xfrm>
            <a:off x="2331308" y="1219200"/>
            <a:ext cx="7512908" cy="434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7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2575" y="1479967"/>
            <a:ext cx="7133968" cy="2387600"/>
          </a:xfrm>
        </p:spPr>
        <p:txBody>
          <a:bodyPr/>
          <a:lstStyle/>
          <a:p>
            <a:r>
              <a:rPr lang="en-US" altLang="ko-KR" sz="8000" dirty="0" smtClean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Dread</a:t>
            </a:r>
            <a:r>
              <a:rPr lang="ko-KR" altLang="en-US" sz="8000" dirty="0" smtClean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  <a:endParaRPr lang="ko-KR" altLang="en-US" sz="80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08781" y="3867567"/>
            <a:ext cx="5041556" cy="1031447"/>
          </a:xfrm>
        </p:spPr>
        <p:txBody>
          <a:bodyPr>
            <a:normAutofit/>
          </a:bodyPr>
          <a:lstStyle/>
          <a:p>
            <a:r>
              <a:rPr lang="en-US" altLang="ko-KR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Role play with </a:t>
            </a:r>
            <a:r>
              <a:rPr lang="en-US" altLang="ko-KR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Jenga</a:t>
            </a:r>
            <a:r>
              <a:rPr lang="en-US" altLang="ko-KR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 </a:t>
            </a:r>
            <a:endParaRPr lang="ko-KR" altLang="en-US" sz="3600" dirty="0">
              <a:solidFill>
                <a:schemeClr val="tx2">
                  <a:lumMod val="60000"/>
                  <a:lumOff val="40000"/>
                </a:schemeClr>
              </a:solidFill>
              <a:latin typeface="Bell MT" panose="02020503060305020303" pitchFamily="18" charset="0"/>
            </a:endParaRPr>
          </a:p>
        </p:txBody>
      </p:sp>
      <p:pic>
        <p:nvPicPr>
          <p:cNvPr id="4" name="Picture 2" descr="Image result for jenga tower 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7703" y="1334734"/>
            <a:ext cx="6317663" cy="4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dread g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714" y="207263"/>
            <a:ext cx="4836313" cy="644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89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dread g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8" y="-1"/>
            <a:ext cx="12174851" cy="636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038" y="5644575"/>
            <a:ext cx="108382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During the story, students make decisions  </a:t>
            </a:r>
            <a:endParaRPr lang="en-US" altLang="ko-KR" sz="4400" dirty="0" smtClean="0">
              <a:solidFill>
                <a:schemeClr val="accent4">
                  <a:lumMod val="60000"/>
                  <a:lumOff val="40000"/>
                </a:schemeClr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18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dread g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6518" y="4433613"/>
            <a:ext cx="1067632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latin typeface="Berlin Sans FB" panose="020E0602020502020306" pitchFamily="34" charset="0"/>
              </a:rPr>
              <a:t>If it is risky, or out of character (take a block)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altLang="ko-KR" sz="4400" dirty="0" smtClean="0">
                <a:latin typeface="Berlin Sans FB" panose="020E0602020502020306" pitchFamily="34" charset="0"/>
              </a:rPr>
              <a:t>Falls – something bad happens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altLang="ko-KR" sz="4400" dirty="0" smtClean="0">
                <a:latin typeface="Berlin Sans FB" panose="020E0602020502020306" pitchFamily="34" charset="0"/>
              </a:rPr>
              <a:t>Survive – successful   </a:t>
            </a:r>
          </a:p>
        </p:txBody>
      </p:sp>
    </p:spTree>
    <p:extLst>
      <p:ext uri="{BB962C8B-B14F-4D97-AF65-F5344CB8AC3E}">
        <p14:creationId xmlns:p14="http://schemas.microsoft.com/office/powerpoint/2010/main" val="204039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lar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735" y="1196503"/>
            <a:ext cx="7133968" cy="2387600"/>
          </a:xfrm>
        </p:spPr>
        <p:txBody>
          <a:bodyPr/>
          <a:lstStyle/>
          <a:p>
            <a:r>
              <a:rPr lang="en-US" altLang="ko-KR" sz="8000" dirty="0" smtClean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LARP</a:t>
            </a:r>
            <a:endParaRPr lang="ko-KR" altLang="en-US" sz="80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2941" y="3584103"/>
            <a:ext cx="5041556" cy="1031447"/>
          </a:xfrm>
        </p:spPr>
        <p:txBody>
          <a:bodyPr>
            <a:normAutofit/>
          </a:bodyPr>
          <a:lstStyle/>
          <a:p>
            <a:r>
              <a:rPr lang="en-US" altLang="ko-KR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Live Action Role Play</a:t>
            </a:r>
            <a:endParaRPr lang="ko-KR" altLang="en-US" sz="3600" dirty="0">
              <a:solidFill>
                <a:schemeClr val="tx2">
                  <a:lumMod val="60000"/>
                  <a:lumOff val="40000"/>
                </a:schemeClr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87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østerskov eftersk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8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1318" y="3203811"/>
            <a:ext cx="7306728" cy="212365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altLang="ko-KR" sz="44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Edularp</a:t>
            </a:r>
            <a:r>
              <a:rPr lang="en-US" altLang="ko-KR" sz="4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US" altLang="ko-KR" sz="4400" dirty="0" smtClean="0">
                <a:latin typeface="Berlin Sans FB" panose="020E0602020502020306" pitchFamily="34" charset="0"/>
              </a:rPr>
              <a:t>(Education </a:t>
            </a:r>
            <a:r>
              <a:rPr lang="en-US" altLang="ko-KR" sz="4400" dirty="0" err="1" smtClean="0">
                <a:latin typeface="Berlin Sans FB" panose="020E0602020502020306" pitchFamily="34" charset="0"/>
              </a:rPr>
              <a:t>Larp</a:t>
            </a:r>
            <a:r>
              <a:rPr lang="en-US" altLang="ko-KR" sz="4400" dirty="0" smtClean="0">
                <a:latin typeface="Berlin Sans FB" panose="020E0602020502020306" pitchFamily="34" charset="0"/>
              </a:rPr>
              <a:t>) is a style of teaching using </a:t>
            </a:r>
            <a:r>
              <a:rPr lang="en-US" altLang="ko-KR" sz="4400" dirty="0" err="1" smtClean="0">
                <a:latin typeface="Berlin Sans FB" panose="020E0602020502020306" pitchFamily="34" charset="0"/>
              </a:rPr>
              <a:t>larp</a:t>
            </a:r>
            <a:r>
              <a:rPr lang="en-US" altLang="ko-KR" sz="4400" dirty="0" smtClean="0">
                <a:latin typeface="Berlin Sans FB" panose="020E0602020502020306" pitchFamily="34" charset="0"/>
              </a:rPr>
              <a:t>. </a:t>
            </a:r>
          </a:p>
          <a:p>
            <a:r>
              <a:rPr lang="en-US" altLang="ko-KR" sz="4400" dirty="0" smtClean="0">
                <a:latin typeface="Berlin Sans FB" panose="020E0602020502020306" pitchFamily="34" charset="0"/>
              </a:rPr>
              <a:t>Denmark </a:t>
            </a:r>
            <a:r>
              <a:rPr lang="en-US" altLang="ko-KR" sz="3600" dirty="0" smtClean="0">
                <a:latin typeface="Berlin Sans FB" panose="020E0602020502020306" pitchFamily="34" charset="0"/>
              </a:rPr>
              <a:t>(</a:t>
            </a:r>
            <a:r>
              <a:rPr lang="en-US" altLang="ko-KR" sz="3600" dirty="0" err="1"/>
              <a:t>Østerskov</a:t>
            </a:r>
            <a:r>
              <a:rPr lang="en-US" altLang="ko-KR" sz="3600" dirty="0"/>
              <a:t> </a:t>
            </a:r>
            <a:r>
              <a:rPr lang="en-US" altLang="ko-KR" sz="3600" dirty="0" err="1" smtClean="0"/>
              <a:t>Efterskole</a:t>
            </a:r>
            <a:r>
              <a:rPr lang="en-US" altLang="ko-KR" sz="3600" dirty="0">
                <a:latin typeface="Berlin Sans FB" panose="020E0602020502020306" pitchFamily="34" charset="0"/>
              </a:rPr>
              <a:t>)</a:t>
            </a:r>
            <a:endParaRPr lang="en-US" altLang="ko-KR" sz="4400" dirty="0"/>
          </a:p>
        </p:txBody>
      </p:sp>
      <p:sp>
        <p:nvSpPr>
          <p:cNvPr id="2" name="Rectangle 1"/>
          <p:cNvSpPr/>
          <p:nvPr/>
        </p:nvSpPr>
        <p:spPr>
          <a:xfrm>
            <a:off x="461318" y="6124694"/>
            <a:ext cx="4798108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ko-KR" dirty="0">
                <a:hlinkClick r:id="rId3"/>
              </a:rPr>
              <a:t>https://goodjobstudios.com/animation-edu-larp/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332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785" t="9524" r="32643" b="6921"/>
          <a:stretch/>
        </p:blipFill>
        <p:spPr>
          <a:xfrm>
            <a:off x="7001599" y="0"/>
            <a:ext cx="51904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060" y="2367171"/>
            <a:ext cx="6888716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 smtClean="0">
                <a:latin typeface="Berlin Sans FB" panose="020E0602020502020306" pitchFamily="34" charset="0"/>
              </a:rPr>
              <a:t>Autonomy is designed to deal with </a:t>
            </a:r>
            <a:r>
              <a:rPr lang="en-US" altLang="ko-KR" sz="4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social expectations </a:t>
            </a:r>
            <a:r>
              <a:rPr lang="en-US" altLang="ko-KR" sz="4400" dirty="0" smtClean="0">
                <a:latin typeface="Berlin Sans FB" panose="020E0602020502020306" pitchFamily="34" charset="0"/>
              </a:rPr>
              <a:t>for each gender.  </a:t>
            </a:r>
          </a:p>
        </p:txBody>
      </p:sp>
      <p:sp>
        <p:nvSpPr>
          <p:cNvPr id="4" name="Rectangle 3"/>
          <p:cNvSpPr/>
          <p:nvPr/>
        </p:nvSpPr>
        <p:spPr>
          <a:xfrm>
            <a:off x="461318" y="4533203"/>
            <a:ext cx="2778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3"/>
              </a:rPr>
              <a:t>https://payhip.com/b/KvbG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1984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anoptiCor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2174" y="3537655"/>
            <a:ext cx="4828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3"/>
              </a:rPr>
              <a:t>https://www.youtube.com/watch?v=mifzvxepjOA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2174" y="1388717"/>
            <a:ext cx="11590474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 err="1" smtClean="0">
                <a:latin typeface="Berlin Sans FB" panose="020E0602020502020306" pitchFamily="34" charset="0"/>
              </a:rPr>
              <a:t>PanoptiCorp</a:t>
            </a:r>
            <a:r>
              <a:rPr lang="en-US" altLang="ko-KR" sz="4400" dirty="0" smtClean="0">
                <a:latin typeface="Berlin Sans FB" panose="020E0602020502020306" pitchFamily="34" charset="0"/>
              </a:rPr>
              <a:t> explores corporations (ad agency)</a:t>
            </a:r>
          </a:p>
          <a:p>
            <a:r>
              <a:rPr lang="en-US" altLang="ko-KR" sz="4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Moral issues </a:t>
            </a:r>
            <a:r>
              <a:rPr lang="en-US" altLang="ko-KR" sz="4400" dirty="0" smtClean="0">
                <a:latin typeface="Berlin Sans FB" panose="020E0602020502020306" pitchFamily="34" charset="0"/>
              </a:rPr>
              <a:t>(identity)</a:t>
            </a:r>
          </a:p>
          <a:p>
            <a:r>
              <a:rPr lang="en-US" altLang="ko-KR" sz="4400" dirty="0" smtClean="0">
                <a:latin typeface="Berlin Sans FB" panose="020E0602020502020306" pitchFamily="34" charset="0"/>
              </a:rPr>
              <a:t>Whole weekend</a:t>
            </a:r>
          </a:p>
        </p:txBody>
      </p:sp>
      <p:pic>
        <p:nvPicPr>
          <p:cNvPr id="7170" name="Picture 2" descr="Image result for ad agenc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960" y="3722321"/>
            <a:ext cx="59531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98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1318" y="2037942"/>
            <a:ext cx="5973687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 smtClean="0">
                <a:latin typeface="Berlin Sans FB" panose="020E0602020502020306" pitchFamily="34" charset="0"/>
              </a:rPr>
              <a:t>Mad About the Boy is a future where there are </a:t>
            </a:r>
            <a:r>
              <a:rPr lang="en-US" altLang="ko-KR" sz="4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no men</a:t>
            </a:r>
            <a:r>
              <a:rPr lang="en-US" altLang="ko-KR" sz="4400" dirty="0" smtClean="0">
                <a:latin typeface="Berlin Sans FB" panose="020E0602020502020306" pitchFamily="34" charset="0"/>
              </a:rPr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461318" y="4500154"/>
            <a:ext cx="5973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2"/>
              </a:rPr>
              <a:t>http://mad-about-the-boy-larp.blogspot.com/p/the-larp.html</a:t>
            </a:r>
            <a:endParaRPr lang="ko-KR" altLang="en-US" dirty="0"/>
          </a:p>
        </p:txBody>
      </p:sp>
      <p:pic>
        <p:nvPicPr>
          <p:cNvPr id="6146" name="Picture 2" descr="Image result for Mad About the Boy lar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3" t="1418" r="11295"/>
          <a:stretch/>
        </p:blipFill>
        <p:spPr bwMode="auto">
          <a:xfrm>
            <a:off x="6584891" y="1811383"/>
            <a:ext cx="5607109" cy="504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1318" y="500430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>
                <a:hlinkClick r:id="rId4"/>
              </a:rPr>
              <a:t>https://www.theverge.com/2012/11/27/3609806/my-so-called-larp-living-world-without-men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0895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0701" y="5148744"/>
            <a:ext cx="7199871" cy="1446550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altLang="ko-KR" sz="4400" dirty="0" smtClean="0">
                <a:latin typeface="Berlin Sans FB" panose="020E0602020502020306" pitchFamily="34" charset="0"/>
              </a:rPr>
              <a:t>Mini-UN</a:t>
            </a:r>
          </a:p>
          <a:p>
            <a:r>
              <a:rPr lang="en-US" altLang="ko-KR" sz="4400" dirty="0" smtClean="0">
                <a:latin typeface="Berlin Sans FB" panose="020E0602020502020306" pitchFamily="34" charset="0"/>
              </a:rPr>
              <a:t>Discuss </a:t>
            </a:r>
            <a:r>
              <a:rPr lang="en-US" altLang="ko-KR" sz="4400" dirty="0" smtClean="0">
                <a:latin typeface="Berlin Sans FB" panose="020E0602020502020306" pitchFamily="34" charset="0"/>
              </a:rPr>
              <a:t>current </a:t>
            </a:r>
            <a:r>
              <a:rPr lang="en-US" altLang="ko-KR" sz="4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political issues </a:t>
            </a:r>
          </a:p>
        </p:txBody>
      </p:sp>
    </p:spTree>
    <p:extLst>
      <p:ext uri="{BB962C8B-B14F-4D97-AF65-F5344CB8AC3E}">
        <p14:creationId xmlns:p14="http://schemas.microsoft.com/office/powerpoint/2010/main" val="260797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1318" y="2037942"/>
            <a:ext cx="59830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Murder Mysteries </a:t>
            </a:r>
            <a:r>
              <a:rPr lang="en-US" altLang="ko-KR" sz="4400" dirty="0" smtClean="0">
                <a:latin typeface="Berlin Sans FB" panose="020E0602020502020306" pitchFamily="34" charset="0"/>
              </a:rPr>
              <a:t>are also good examples of LARP</a:t>
            </a:r>
          </a:p>
        </p:txBody>
      </p:sp>
      <p:pic>
        <p:nvPicPr>
          <p:cNvPr id="8196" name="Picture 4" descr="Image result for murder in manhatt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17" y="-1"/>
            <a:ext cx="4554583" cy="68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19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735" y="1196503"/>
            <a:ext cx="7133968" cy="2387600"/>
          </a:xfrm>
        </p:spPr>
        <p:txBody>
          <a:bodyPr/>
          <a:lstStyle/>
          <a:p>
            <a:r>
              <a:rPr lang="en-US" altLang="ko-KR" sz="8000" dirty="0" smtClean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Grab Bag Skits </a:t>
            </a:r>
            <a:endParaRPr lang="ko-KR" altLang="en-US" sz="80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6735" y="3676178"/>
            <a:ext cx="7133968" cy="1655762"/>
          </a:xfrm>
        </p:spPr>
        <p:txBody>
          <a:bodyPr>
            <a:normAutofit/>
          </a:bodyPr>
          <a:lstStyle/>
          <a:p>
            <a:r>
              <a:rPr lang="en-US" altLang="ko-KR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Getting out of the comfort zone</a:t>
            </a:r>
            <a:endParaRPr lang="ko-KR" altLang="en-US" sz="3600" dirty="0">
              <a:solidFill>
                <a:schemeClr val="tx2">
                  <a:lumMod val="60000"/>
                  <a:lumOff val="40000"/>
                </a:schemeClr>
              </a:solidFill>
              <a:latin typeface="Bell MT" panose="02020503060305020303" pitchFamily="18" charset="0"/>
            </a:endParaRPr>
          </a:p>
        </p:txBody>
      </p:sp>
      <p:pic>
        <p:nvPicPr>
          <p:cNvPr id="1026" name="Picture 2" descr="Image result for grab bag skit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82" y="2652583"/>
            <a:ext cx="4106818" cy="423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85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tanford prison experime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" b="1727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1318" y="2037942"/>
            <a:ext cx="7265774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 smtClean="0">
                <a:latin typeface="Berlin Sans FB" panose="020E0602020502020306" pitchFamily="34" charset="0"/>
              </a:rPr>
              <a:t>The</a:t>
            </a:r>
            <a:r>
              <a:rPr lang="en-US" altLang="ko-KR" sz="4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US" altLang="ko-KR" sz="4400" dirty="0" smtClean="0">
                <a:latin typeface="Berlin Sans FB" panose="020E0602020502020306" pitchFamily="34" charset="0"/>
              </a:rPr>
              <a:t>Stanford Prison Experiment was controversial </a:t>
            </a:r>
          </a:p>
          <a:p>
            <a:r>
              <a:rPr lang="en-US" altLang="ko-KR" sz="4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Abuse of power </a:t>
            </a:r>
            <a:endParaRPr lang="en-US" altLang="ko-KR" sz="4400" dirty="0" smtClean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12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1318" y="2715050"/>
            <a:ext cx="5983025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 smtClean="0">
                <a:latin typeface="Berlin Sans FB" panose="020E0602020502020306" pitchFamily="34" charset="0"/>
              </a:rPr>
              <a:t>More @ the </a:t>
            </a:r>
            <a:r>
              <a:rPr lang="en-US" altLang="ko-KR" sz="4400" dirty="0" err="1" smtClean="0">
                <a:latin typeface="Berlin Sans FB" panose="020E0602020502020306" pitchFamily="34" charset="0"/>
              </a:rPr>
              <a:t>Larp</a:t>
            </a:r>
            <a:r>
              <a:rPr lang="en-US" altLang="ko-KR" sz="4400" dirty="0" smtClean="0">
                <a:latin typeface="Berlin Sans FB" panose="020E0602020502020306" pitchFamily="34" charset="0"/>
              </a:rPr>
              <a:t> Library</a:t>
            </a:r>
          </a:p>
        </p:txBody>
      </p:sp>
      <p:sp>
        <p:nvSpPr>
          <p:cNvPr id="3" name="Rectangle 2"/>
          <p:cNvSpPr/>
          <p:nvPr/>
        </p:nvSpPr>
        <p:spPr>
          <a:xfrm>
            <a:off x="996277" y="3484491"/>
            <a:ext cx="3877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2"/>
              </a:rPr>
              <a:t>https://library.interactiveliterature.org/</a:t>
            </a:r>
            <a:endParaRPr lang="ko-KR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996277" y="4968631"/>
            <a:ext cx="3179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3"/>
              </a:rPr>
              <a:t>https://www.drivethrurpg.com/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1318" y="4199190"/>
            <a:ext cx="8221128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 smtClean="0">
                <a:latin typeface="Berlin Sans FB" panose="020E0602020502020306" pitchFamily="34" charset="0"/>
              </a:rPr>
              <a:t>More @ the Drive Thru RPG</a:t>
            </a:r>
          </a:p>
        </p:txBody>
      </p:sp>
    </p:spTree>
    <p:extLst>
      <p:ext uri="{BB962C8B-B14F-4D97-AF65-F5344CB8AC3E}">
        <p14:creationId xmlns:p14="http://schemas.microsoft.com/office/powerpoint/2010/main" val="329644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bunk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5627" y="2354743"/>
            <a:ext cx="7133968" cy="2387600"/>
          </a:xfrm>
        </p:spPr>
        <p:txBody>
          <a:bodyPr/>
          <a:lstStyle/>
          <a:p>
            <a:r>
              <a:rPr lang="en-US" altLang="ko-KR" sz="8000" dirty="0" smtClean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Bunker Interviews</a:t>
            </a:r>
            <a:endParaRPr lang="ko-KR" altLang="en-US" sz="80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47033" y="4742343"/>
            <a:ext cx="5651156" cy="1031447"/>
          </a:xfrm>
        </p:spPr>
        <p:txBody>
          <a:bodyPr>
            <a:normAutofit/>
          </a:bodyPr>
          <a:lstStyle/>
          <a:p>
            <a:r>
              <a:rPr lang="en-US" altLang="ko-KR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A fun way to do interviews</a:t>
            </a:r>
            <a:endParaRPr lang="ko-KR" altLang="en-US" sz="3600" dirty="0">
              <a:solidFill>
                <a:schemeClr val="tx2">
                  <a:lumMod val="60000"/>
                  <a:lumOff val="40000"/>
                </a:schemeClr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74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735" y="1196503"/>
            <a:ext cx="7133968" cy="2387600"/>
          </a:xfrm>
        </p:spPr>
        <p:txBody>
          <a:bodyPr/>
          <a:lstStyle/>
          <a:p>
            <a:r>
              <a:rPr lang="en-US" altLang="ko-KR" sz="8000" dirty="0" smtClean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Bunker Interviews</a:t>
            </a:r>
            <a:endParaRPr lang="ko-KR" altLang="en-US" sz="80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8141" y="3584103"/>
            <a:ext cx="5651156" cy="1031447"/>
          </a:xfrm>
        </p:spPr>
        <p:txBody>
          <a:bodyPr>
            <a:normAutofit/>
          </a:bodyPr>
          <a:lstStyle/>
          <a:p>
            <a:r>
              <a:rPr lang="en-US" altLang="ko-KR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A fun way to do interviews</a:t>
            </a:r>
            <a:endParaRPr lang="ko-KR" altLang="en-US" sz="3600" dirty="0">
              <a:solidFill>
                <a:schemeClr val="tx2">
                  <a:lumMod val="60000"/>
                  <a:lumOff val="40000"/>
                </a:schemeClr>
              </a:solidFill>
              <a:latin typeface="Bell MT" panose="02020503060305020303" pitchFamily="18" charset="0"/>
            </a:endParaRPr>
          </a:p>
        </p:txBody>
      </p:sp>
      <p:pic>
        <p:nvPicPr>
          <p:cNvPr id="3074" name="Picture 2" descr="Image result for bunk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7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73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lasscraf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333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9558" y="329514"/>
            <a:ext cx="6563400" cy="70788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4000" dirty="0" smtClean="0"/>
              <a:t>Gamification in the Classroom:</a:t>
            </a:r>
            <a:endParaRPr lang="ko-KR" alt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691444" y="5872204"/>
            <a:ext cx="286783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ko-KR" dirty="0">
                <a:hlinkClick r:id="rId3"/>
              </a:rPr>
              <a:t>https://www.classcraft.com/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4206" y="5227662"/>
            <a:ext cx="2084866" cy="64633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36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Classcraft</a:t>
            </a:r>
            <a:r>
              <a:rPr lang="en-US" altLang="ko-KR" sz="3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endParaRPr lang="ko-KR" altLang="en-US" sz="3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1444" y="6241536"/>
            <a:ext cx="4980274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ko-KR" dirty="0">
                <a:hlinkClick r:id="rId4"/>
              </a:rPr>
              <a:t>https://www.youtube.com/watch?v=30oNjYEO4wk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03761" y="2644170"/>
            <a:ext cx="4695324" cy="156966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Rewards students with </a:t>
            </a:r>
            <a:r>
              <a:rPr lang="en-US" altLang="ko-KR" sz="2400" dirty="0" err="1" smtClean="0"/>
              <a:t>xp</a:t>
            </a:r>
            <a:endParaRPr lang="en-US" altLang="ko-KR" sz="2400" dirty="0" smtClean="0"/>
          </a:p>
          <a:p>
            <a:r>
              <a:rPr lang="en-US" altLang="ko-KR" sz="2400" dirty="0" smtClean="0"/>
              <a:t>Punishes students with </a:t>
            </a:r>
            <a:r>
              <a:rPr lang="en-US" altLang="ko-KR" sz="2400" dirty="0" err="1" smtClean="0"/>
              <a:t>hp</a:t>
            </a:r>
            <a:endParaRPr lang="en-US" altLang="ko-KR" sz="2400" dirty="0" smtClean="0"/>
          </a:p>
          <a:p>
            <a:r>
              <a:rPr lang="en-US" altLang="ko-KR" sz="2400" dirty="0" smtClean="0"/>
              <a:t>Real life consequences / power ups</a:t>
            </a:r>
          </a:p>
          <a:p>
            <a:r>
              <a:rPr lang="en-US" altLang="ko-KR" sz="2400" dirty="0" smtClean="0"/>
              <a:t>Arranged into teams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4647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quest to lea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" y="1037400"/>
            <a:ext cx="10652760" cy="448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9558" y="329514"/>
            <a:ext cx="6563400" cy="70788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4000" dirty="0" smtClean="0"/>
              <a:t>Gamification in the Classroom:</a:t>
            </a:r>
            <a:endParaRPr lang="ko-KR" alt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7604801" y="4396665"/>
            <a:ext cx="3532314" cy="230832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Public schools </a:t>
            </a:r>
          </a:p>
          <a:p>
            <a:r>
              <a:rPr lang="en-US" altLang="ko-KR" sz="2400" dirty="0" smtClean="0"/>
              <a:t>Uses game systems </a:t>
            </a:r>
          </a:p>
          <a:p>
            <a:r>
              <a:rPr lang="en-US" altLang="ko-KR" sz="2400" dirty="0" smtClean="0"/>
              <a:t>Game designers / Teachers</a:t>
            </a:r>
          </a:p>
          <a:p>
            <a:r>
              <a:rPr lang="en-US" altLang="ko-KR" sz="2400" dirty="0" smtClean="0"/>
              <a:t>Problem-Based Learning</a:t>
            </a:r>
          </a:p>
          <a:p>
            <a:r>
              <a:rPr lang="en-US" altLang="ko-KR" sz="2400" dirty="0" smtClean="0"/>
              <a:t>Need to know </a:t>
            </a:r>
          </a:p>
          <a:p>
            <a:r>
              <a:rPr lang="en-US" altLang="ko-KR" sz="2400" dirty="0" smtClean="0"/>
              <a:t>21</a:t>
            </a:r>
            <a:r>
              <a:rPr lang="en-US" altLang="ko-KR" sz="2400" baseline="30000" dirty="0" smtClean="0"/>
              <a:t>st</a:t>
            </a:r>
            <a:r>
              <a:rPr lang="en-US" altLang="ko-KR" sz="2400" dirty="0" smtClean="0"/>
              <a:t> Century skills </a:t>
            </a:r>
            <a:endParaRPr lang="ko-KR" alt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84206" y="5227662"/>
            <a:ext cx="2944973" cy="64633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3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Quest to Learn</a:t>
            </a:r>
            <a:endParaRPr lang="ko-KR" altLang="en-US" sz="3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1879" y="5873993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3"/>
              </a:rPr>
              <a:t>https://www.q2l.org/</a:t>
            </a:r>
            <a:endParaRPr lang="ko-KR" altLang="en-US" dirty="0"/>
          </a:p>
        </p:txBody>
      </p:sp>
      <p:sp>
        <p:nvSpPr>
          <p:cNvPr id="9" name="Rectangle 8"/>
          <p:cNvSpPr/>
          <p:nvPr/>
        </p:nvSpPr>
        <p:spPr>
          <a:xfrm>
            <a:off x="831879" y="6243325"/>
            <a:ext cx="4873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4"/>
              </a:rPr>
              <a:t>https://www.youtube.com/watch?v=kHtj6PCpyLQ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6474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No Thank You, EVIL! 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For elementary role plays kids 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2445" b="32952"/>
          <a:stretch/>
        </p:blipFill>
        <p:spPr>
          <a:xfrm>
            <a:off x="0" y="3113314"/>
            <a:ext cx="12192000" cy="374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0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740" y="1090652"/>
            <a:ext cx="101737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hlinkClick r:id="rId2"/>
              </a:rPr>
              <a:t>https://www.researchgate.net/publication/237074784_Role-playing_Games_Used_as_Educational_and_Therapeutic_Tools_for_Youth_and_Adults</a:t>
            </a:r>
            <a:endParaRPr lang="ko-KR" alt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45989" y="502508"/>
            <a:ext cx="922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Role –Playing Games Used as Educational and Therapeutic Tools for Youth and Adults </a:t>
            </a:r>
            <a:endParaRPr lang="ko-KR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683739" y="2299447"/>
            <a:ext cx="113799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hlinkClick r:id="rId3"/>
              </a:rPr>
              <a:t>https://www.researchgate.net/publication/333755286_Role-Playing_Games_for_Common_Well-Being_in_High_School_-_Notes_from_a_Study_Developed_in_Southern_Brazil</a:t>
            </a:r>
            <a:endParaRPr lang="ko-KR" alt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45988" y="1802771"/>
            <a:ext cx="1205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Role –Playing Games for Common Well-Being in High School – Notes from a Study Developed in Southern Brazil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5639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88756" y="2678953"/>
            <a:ext cx="30364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latin typeface="Berlin Sans FB Demi" panose="020E0802020502020306" pitchFamily="34" charset="0"/>
              </a:rPr>
              <a:t>Take a bag</a:t>
            </a:r>
            <a:endParaRPr lang="ko-KR" altLang="en-US" sz="4400" dirty="0">
              <a:latin typeface="Berlin Sans FB Demi" panose="020E0802020502020306" pitchFamily="34" charset="0"/>
            </a:endParaRPr>
          </a:p>
        </p:txBody>
      </p:sp>
      <p:pic>
        <p:nvPicPr>
          <p:cNvPr id="3074" name="Picture 2" descr="Image result for grab b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361" y="739005"/>
            <a:ext cx="5158259" cy="541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4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6691" y="840260"/>
            <a:ext cx="35573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latin typeface="Berlin Sans FB Demi" panose="020E0802020502020306" pitchFamily="34" charset="0"/>
              </a:rPr>
              <a:t>Create a Skit </a:t>
            </a:r>
            <a:endParaRPr lang="ko-KR" alt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41807" y="5902411"/>
            <a:ext cx="78069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4400" dirty="0" smtClean="0">
                <a:latin typeface="Berlin Sans FB" panose="020E0602020502020306" pitchFamily="34" charset="0"/>
              </a:rPr>
              <a:t>Use the props anyway you want</a:t>
            </a:r>
          </a:p>
        </p:txBody>
      </p:sp>
      <p:pic>
        <p:nvPicPr>
          <p:cNvPr id="2050" name="Picture 2" descr="Image result for random ite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908" y="372032"/>
            <a:ext cx="4310535" cy="546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playing imagin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030" y="1055961"/>
            <a:ext cx="6607690" cy="4401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11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Game of Possibilities </a:t>
            </a:r>
            <a:endParaRPr lang="ko-KR" altLang="en-US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764059" y="2778601"/>
            <a:ext cx="10310769" cy="200054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2000" b="0" i="0" u="none" strike="noStrike" cap="none" normalizeH="0" baseline="0" dirty="0" smtClean="0">
                <a:ln>
                  <a:noFill/>
                </a:ln>
                <a:solidFill>
                  <a:srgbClr val="70757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 10, 2017 - </a:t>
            </a:r>
            <a:r>
              <a:rPr kumimoji="0" lang="ko-KR" altLang="ko-KR" sz="2000" b="1" i="0" u="none" strike="noStrike" cap="none" normalizeH="0" baseline="0" dirty="0" smtClean="0">
                <a:ln>
                  <a:noFill/>
                </a:ln>
                <a:solidFill>
                  <a:srgbClr val="52565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Game of Possibilities</a:t>
            </a:r>
            <a:r>
              <a:rPr kumimoji="0" lang="ko-KR" altLang="ko-KR" sz="2000" b="0" i="0" u="none" strike="noStrike" cap="none" normalizeH="0" baseline="0" dirty="0" smtClean="0">
                <a:ln>
                  <a:noFill/>
                </a:ln>
                <a:solidFill>
                  <a:srgbClr val="3C40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Give an object to one person in each group. One at a time, someone has to go up in front of the group and demonstrate a use for that object. The rest of the team must guess what the player is demonstrating. The demonstrator cannot speak, and demonstrations must be original, possibly wacky, ideas.</a:t>
            </a:r>
            <a:r>
              <a:rPr kumimoji="0" lang="ko-KR" altLang="ko-K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ko-KR" altLang="ko-K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ko-KR" altLang="ko-K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52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735" y="1196503"/>
            <a:ext cx="7133968" cy="2387600"/>
          </a:xfrm>
        </p:spPr>
        <p:txBody>
          <a:bodyPr/>
          <a:lstStyle/>
          <a:p>
            <a:r>
              <a:rPr lang="en-US" altLang="ko-KR" sz="8000" dirty="0" smtClean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Restaurant</a:t>
            </a:r>
            <a:endParaRPr lang="ko-KR" altLang="en-US" sz="80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6735" y="3676178"/>
            <a:ext cx="7133968" cy="1655762"/>
          </a:xfrm>
        </p:spPr>
        <p:txBody>
          <a:bodyPr>
            <a:normAutofit/>
          </a:bodyPr>
          <a:lstStyle/>
          <a:p>
            <a:r>
              <a:rPr lang="en-US" altLang="ko-KR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Add a task and choice</a:t>
            </a:r>
            <a:endParaRPr lang="ko-KR" altLang="en-US" sz="3600" dirty="0">
              <a:solidFill>
                <a:schemeClr val="tx2">
                  <a:lumMod val="60000"/>
                  <a:lumOff val="40000"/>
                </a:schemeClr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95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71070" y="2711905"/>
            <a:ext cx="548579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latin typeface="Berlin Sans FB Demi" panose="020E0802020502020306" pitchFamily="34" charset="0"/>
              </a:rPr>
              <a:t>The waiter / waitress </a:t>
            </a:r>
          </a:p>
          <a:p>
            <a:r>
              <a:rPr lang="en-US" altLang="ko-KR" sz="4400" dirty="0" smtClean="0">
                <a:latin typeface="Berlin Sans FB Demi" panose="020E0802020502020306" pitchFamily="34" charset="0"/>
              </a:rPr>
              <a:t>chooses the menu</a:t>
            </a:r>
            <a:endParaRPr lang="ko-KR" altLang="en-US" sz="4400" dirty="0">
              <a:latin typeface="Berlin Sans FB Demi" panose="020E0802020502020306" pitchFamily="34" charset="0"/>
            </a:endParaRPr>
          </a:p>
        </p:txBody>
      </p:sp>
      <p:pic>
        <p:nvPicPr>
          <p:cNvPr id="8194" name="Picture 2" descr="Image result for waitress men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3"/>
          <a:stretch/>
        </p:blipFill>
        <p:spPr bwMode="auto">
          <a:xfrm>
            <a:off x="57665" y="84771"/>
            <a:ext cx="4868562" cy="688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22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227" y="5957613"/>
            <a:ext cx="113704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latin typeface="Berlin Sans FB Demi" panose="020E0802020502020306" pitchFamily="34" charset="0"/>
              </a:rPr>
              <a:t>Everyone else can order food from the menu.</a:t>
            </a:r>
            <a:endParaRPr lang="ko-KR" altLang="en-US" sz="4400" dirty="0">
              <a:latin typeface="Berlin Sans FB Demi" panose="020E0802020502020306" pitchFamily="34" charset="0"/>
            </a:endParaRPr>
          </a:p>
        </p:txBody>
      </p:sp>
      <p:pic>
        <p:nvPicPr>
          <p:cNvPr id="7170" name="Picture 2" descr="Image result for ordering 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726" y="553591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56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434</TotalTime>
  <Words>419</Words>
  <Application>Microsoft Office PowerPoint</Application>
  <PresentationFormat>Widescreen</PresentationFormat>
  <Paragraphs>93</Paragraphs>
  <Slides>38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맑은 고딕</vt:lpstr>
      <vt:lpstr>Arial</vt:lpstr>
      <vt:lpstr>Bell MT</vt:lpstr>
      <vt:lpstr>Berlin Sans FB</vt:lpstr>
      <vt:lpstr>Berlin Sans FB Demi</vt:lpstr>
      <vt:lpstr>Calibri</vt:lpstr>
      <vt:lpstr>Calibri Light</vt:lpstr>
      <vt:lpstr>Wingdings</vt:lpstr>
      <vt:lpstr>Office Theme</vt:lpstr>
      <vt:lpstr>Role Play</vt:lpstr>
      <vt:lpstr>PowerPoint Presentation</vt:lpstr>
      <vt:lpstr>Grab Bag Skits </vt:lpstr>
      <vt:lpstr>PowerPoint Presentation</vt:lpstr>
      <vt:lpstr>PowerPoint Presentation</vt:lpstr>
      <vt:lpstr>Game of Possibilities </vt:lpstr>
      <vt:lpstr>Restaurant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Set up a real restaurant: </vt:lpstr>
      <vt:lpstr>DnD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Dread </vt:lpstr>
      <vt:lpstr>PowerPoint Presentation</vt:lpstr>
      <vt:lpstr>PowerPoint Presentation</vt:lpstr>
      <vt:lpstr>LARP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Bunker Interviews</vt:lpstr>
      <vt:lpstr>Bunker Interviews</vt:lpstr>
      <vt:lpstr>PowerPoint Presentation</vt:lpstr>
      <vt:lpstr>PowerPoint Presentation</vt:lpstr>
      <vt:lpstr>PowerPoint Presentation</vt:lpstr>
      <vt:lpstr>No Thank You, EVIL!  </vt:lpstr>
      <vt:lpstr>PowerPoint Presentation</vt:lpstr>
    </vt:vector>
  </TitlesOfParts>
  <Company>공주교대컴퓨터과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Role Play</dc:title>
  <dc:creator>user</dc:creator>
  <cp:lastModifiedBy>user</cp:lastModifiedBy>
  <cp:revision>36</cp:revision>
  <dcterms:created xsi:type="dcterms:W3CDTF">2020-03-13T01:45:13Z</dcterms:created>
  <dcterms:modified xsi:type="dcterms:W3CDTF">2020-03-19T01:31:42Z</dcterms:modified>
</cp:coreProperties>
</file>