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73" r:id="rId6"/>
    <p:sldId id="278" r:id="rId7"/>
    <p:sldId id="274" r:id="rId8"/>
    <p:sldId id="275" r:id="rId9"/>
    <p:sldId id="276" r:id="rId10"/>
    <p:sldId id="264" r:id="rId11"/>
    <p:sldId id="303" r:id="rId12"/>
    <p:sldId id="304" r:id="rId13"/>
    <p:sldId id="266" r:id="rId14"/>
    <p:sldId id="257" r:id="rId15"/>
    <p:sldId id="258" r:id="rId16"/>
    <p:sldId id="260" r:id="rId17"/>
    <p:sldId id="261" r:id="rId18"/>
    <p:sldId id="270" r:id="rId19"/>
    <p:sldId id="271" r:id="rId20"/>
    <p:sldId id="267" r:id="rId21"/>
    <p:sldId id="268" r:id="rId22"/>
    <p:sldId id="277" r:id="rId23"/>
    <p:sldId id="269" r:id="rId24"/>
    <p:sldId id="272" r:id="rId25"/>
    <p:sldId id="285" r:id="rId26"/>
    <p:sldId id="284" r:id="rId27"/>
    <p:sldId id="282" r:id="rId28"/>
    <p:sldId id="286" r:id="rId29"/>
    <p:sldId id="287" r:id="rId30"/>
    <p:sldId id="288" r:id="rId31"/>
    <p:sldId id="289" r:id="rId32"/>
    <p:sldId id="279" r:id="rId33"/>
    <p:sldId id="281" r:id="rId34"/>
    <p:sldId id="292" r:id="rId35"/>
    <p:sldId id="299" r:id="rId36"/>
    <p:sldId id="294" r:id="rId37"/>
    <p:sldId id="307" r:id="rId38"/>
    <p:sldId id="308" r:id="rId39"/>
    <p:sldId id="309" r:id="rId40"/>
    <p:sldId id="295" r:id="rId41"/>
    <p:sldId id="297" r:id="rId42"/>
    <p:sldId id="298" r:id="rId43"/>
    <p:sldId id="301" r:id="rId44"/>
    <p:sldId id="300" r:id="rId45"/>
    <p:sldId id="296" r:id="rId46"/>
    <p:sldId id="280" r:id="rId47"/>
    <p:sldId id="291" r:id="rId48"/>
    <p:sldId id="302" r:id="rId49"/>
    <p:sldId id="305" r:id="rId50"/>
    <p:sldId id="259" r:id="rId51"/>
    <p:sldId id="310" r:id="rId52"/>
    <p:sldId id="30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0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26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7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0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96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1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87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39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CFC8-4899-40E5-B753-0414040E430F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E718E-BC39-4595-8420-2D54B788CE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5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9WFpVsRtQg" TargetMode="External"/><Relationship Id="rId2" Type="http://schemas.openxmlformats.org/officeDocument/2006/relationships/hyperlink" Target="https://www.youtube.com/watch?v=vKA4w2O61X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mu.edu/news/stories/archives/2015/june/bias-blind-spot.html" TargetMode="External"/><Relationship Id="rId5" Type="http://schemas.openxmlformats.org/officeDocument/2006/relationships/hyperlink" Target="https://www.tylervigen.com/spurious-correlations" TargetMode="External"/><Relationship Id="rId4" Type="http://schemas.openxmlformats.org/officeDocument/2006/relationships/hyperlink" Target="http://blog.idonethis.com/7-lessons-survivorship-bias-will-help-make-better-decision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60529122129/https:/www.researchgate.net/profile/Wen-Bin_Chiou/publication/51498271_Ironic_Effects_of_Dietary_Supplementation_Illusory_Invulnerability_Created_by_Taking_Dietary_Supplements_Licenses_Health-Risk_Behaviors/links/02bfe5109d79451154000000.pdf" TargetMode="External"/><Relationship Id="rId2" Type="http://schemas.openxmlformats.org/officeDocument/2006/relationships/hyperlink" Target="https://www.nytimes.com/2013/12/09/your-money/overcoming-an-aversion-to-loss.html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60529122129/https:/www.researchgate.net/profile/Wen-Bin_Chiou/publication/51498271_Ironic_Effects_of_Dietary_Supplementation_Illusory_Invulnerability_Created_by_Taking_Dietary_Supplements_Licenses_Health-Risk_Behaviors/links/02bfe5109d79451154000000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44123"/>
          </a:xfrm>
        </p:spPr>
        <p:txBody>
          <a:bodyPr anchor="ctr">
            <a:normAutofit/>
          </a:bodyPr>
          <a:lstStyle/>
          <a:p>
            <a:r>
              <a:rPr lang="en-US" altLang="ko-KR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ppo Blk BT" pitchFamily="2" charset="0"/>
              </a:rPr>
              <a:t>Bias</a:t>
            </a:r>
            <a:r>
              <a:rPr lang="ko-KR" altLang="en-US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ppo Blk BT" pitchFamily="2" charset="0"/>
              </a:rPr>
              <a:t> </a:t>
            </a:r>
            <a:endParaRPr lang="ko-KR" alt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ippo Blk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u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Survey Question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</a:rPr>
              <a:t>Create a question to ask everyone here.  </a:t>
            </a:r>
          </a:p>
          <a:p>
            <a:pPr marL="0" indent="0" algn="ctr">
              <a:buNone/>
            </a:pP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clipboa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571" y1="8871" x2="91319" y2="15968"/>
                        <a14:foregroundMark x1="12637" y1="12016" x2="659" y2="89032"/>
                        <a14:foregroundMark x1="85385" y1="98226" x2="97582" y2="20242"/>
                        <a14:foregroundMark x1="6044" y1="93387" x2="67253" y2="9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486">
            <a:off x="8873472" y="3219450"/>
            <a:ext cx="2480328" cy="337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Survey Question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2701925"/>
            <a:ext cx="5715000" cy="168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</a:rPr>
              <a:t>What do our results show? </a:t>
            </a:r>
          </a:p>
          <a:p>
            <a:pPr marL="0" indent="0" algn="ctr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clipboa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486">
            <a:off x="8873472" y="3219450"/>
            <a:ext cx="2480328" cy="337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Volunteer Bias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Only information from when people fill out the form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Restaurant reviews – only people hate or love it.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surveys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Political Polling 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Who are taking the surveys?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Someone with time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Usually socio-economically advantaged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University students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Who the researcher has access to</a:t>
            </a: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my rule? </a:t>
            </a:r>
            <a:endParaRPr lang="ko-KR" alt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076" y="1507525"/>
            <a:ext cx="6793848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2,4,6</a:t>
            </a:r>
            <a:endParaRPr lang="ko-KR" altLang="en-US" sz="2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8040" y="5760116"/>
            <a:ext cx="663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You can only ask for three numbers at a time.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Confirmation Bias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We only seek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information that agrees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with our beliefs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Numbers that prove ‘our rule’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It is more useful to find information that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disagrees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with us.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w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b="109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241800"/>
            <a:ext cx="10096500" cy="23749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In Europe there are only </a:t>
            </a:r>
            <a:r>
              <a:rPr lang="en-US" altLang="ko-KR" sz="3200" b="1" dirty="0" smtClean="0"/>
              <a:t>white swans</a:t>
            </a:r>
            <a:r>
              <a:rPr lang="en-US" altLang="ko-KR" sz="3200" dirty="0" smtClean="0"/>
              <a:t>. </a:t>
            </a:r>
          </a:p>
          <a:p>
            <a:pPr algn="ctr"/>
            <a:r>
              <a:rPr lang="en-US" altLang="ko-KR" sz="3200" dirty="0" smtClean="0"/>
              <a:t>Every time a European saw a swan, they confirmed their belief that all swans are white. </a:t>
            </a:r>
          </a:p>
          <a:p>
            <a:pPr algn="ctr"/>
            <a:r>
              <a:rPr lang="en-US" altLang="ko-KR" sz="3200" b="1" dirty="0" smtClean="0"/>
              <a:t>However…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37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ack swan austra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78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19150" y="965200"/>
            <a:ext cx="7410450" cy="9779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In Australia, there are </a:t>
            </a:r>
            <a:r>
              <a:rPr lang="en-US" altLang="ko-KR" sz="3200" b="1" dirty="0" smtClean="0"/>
              <a:t>black swans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50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The </a:t>
            </a:r>
            <a:r>
              <a:rPr lang="en-US" altLang="ko-KR" sz="3200" b="1" dirty="0" smtClean="0"/>
              <a:t>Facebook</a:t>
            </a:r>
            <a:r>
              <a:rPr lang="en-US" altLang="ko-KR" sz="3200" dirty="0" smtClean="0"/>
              <a:t> </a:t>
            </a:r>
            <a:r>
              <a:rPr lang="en-US" altLang="ko-KR" sz="3200" b="1" dirty="0" smtClean="0"/>
              <a:t>algorithm</a:t>
            </a:r>
            <a:r>
              <a:rPr lang="en-US" altLang="ko-KR" sz="3200" dirty="0" smtClean="0"/>
              <a:t> looks for groups and stories that you will enjoy. </a:t>
            </a:r>
          </a:p>
          <a:p>
            <a:pPr algn="ctr"/>
            <a:r>
              <a:rPr lang="en-US" altLang="ko-KR" sz="3200" dirty="0" smtClean="0"/>
              <a:t>However… 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13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7750" y="5715000"/>
            <a:ext cx="10096500" cy="9017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You won’t see issues from </a:t>
            </a:r>
            <a:r>
              <a:rPr lang="en-US" altLang="ko-KR" sz="3200" b="1" dirty="0" smtClean="0"/>
              <a:t>another perspective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  <p:pic>
        <p:nvPicPr>
          <p:cNvPr id="4098" name="Picture 2" descr="Image result for confirmation bias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6"/>
          <a:stretch/>
        </p:blipFill>
        <p:spPr bwMode="auto">
          <a:xfrm>
            <a:off x="2530475" y="25400"/>
            <a:ext cx="7426325" cy="56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736" y="-188904"/>
            <a:ext cx="9117464" cy="70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foreigners in ko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 b="10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5689600"/>
            <a:ext cx="10096500" cy="9271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Foreigners can’t eat </a:t>
            </a:r>
            <a:r>
              <a:rPr lang="en-US" altLang="ko-KR" sz="3200" b="1" dirty="0" smtClean="0"/>
              <a:t>spicy</a:t>
            </a:r>
            <a:r>
              <a:rPr lang="en-US" altLang="ko-KR" sz="3200" dirty="0" smtClean="0"/>
              <a:t> food.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3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ak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5803900"/>
            <a:ext cx="10096500" cy="812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Fake News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9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Pessimist vs Optimist </a:t>
            </a:r>
            <a:endParaRPr lang="ko-KR" altLang="en-US" sz="3200" dirty="0"/>
          </a:p>
        </p:txBody>
      </p:sp>
      <p:pic>
        <p:nvPicPr>
          <p:cNvPr id="12290" name="Picture 2" descr="Image result for pessimist vs opti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27037"/>
            <a:ext cx="7143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3150" y="5219700"/>
            <a:ext cx="10096500" cy="10033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Pygmalion Effect </a:t>
            </a:r>
            <a:endParaRPr lang="ko-KR" altLang="en-US" sz="3200" dirty="0"/>
          </a:p>
        </p:txBody>
      </p:sp>
      <p:pic>
        <p:nvPicPr>
          <p:cNvPr id="6146" name="Picture 2" descr="Image result for pygmalion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99" y="317499"/>
            <a:ext cx="8331201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Pygmalion Effect 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Self-fulfilling prophecy 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Two students with the same intelligence:</a:t>
            </a: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Treat one student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 they have a better experience, they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try harder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 and they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do better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Treat one student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worse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 they have a bad experience, they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want to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 their lack of studying leads to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failure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Image result for pygmalion eff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6" y="1825625"/>
            <a:ext cx="4963724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65"/>
            <a:ext cx="12192000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07"/>
            <a:ext cx="12192000" cy="66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6"/>
            <a:ext cx="12192000" cy="65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34"/>
            <a:ext cx="12192000" cy="67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61"/>
            <a:ext cx="12192000" cy="6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https://upload.wikimedia.org/wikipedia/commons/9/98/Survivorship-bia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36" y="0"/>
            <a:ext cx="9206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038600"/>
            <a:ext cx="675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00B050"/>
                </a:solidFill>
              </a:rPr>
              <a:t>Where should we add armor?  </a:t>
            </a:r>
            <a:endParaRPr lang="ko-KR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13"/>
            <a:ext cx="12192000" cy="65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09"/>
            <a:ext cx="12192000" cy="66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Heuristics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Cognitive shortcuts (rules of thumb)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Don’t have time or energy to examine ALL of the information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See relationships that are not actually there.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Coincidence 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police profi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36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Police profiling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077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ereo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Stereotypes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2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oin fl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5" b="13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Coin</a:t>
            </a:r>
            <a:r>
              <a:rPr lang="ko-KR" altLang="en-US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Flip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get $5</a:t>
            </a: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47798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lose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give me $10</a:t>
            </a:r>
          </a:p>
        </p:txBody>
      </p:sp>
    </p:spTree>
    <p:extLst>
      <p:ext uri="{BB962C8B-B14F-4D97-AF65-F5344CB8AC3E}">
        <p14:creationId xmlns:p14="http://schemas.microsoft.com/office/powerpoint/2010/main" val="3805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Coin</a:t>
            </a:r>
            <a:r>
              <a:rPr lang="ko-KR" altLang="en-US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Flip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get $10</a:t>
            </a: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47798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lose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give me $10</a:t>
            </a:r>
          </a:p>
        </p:txBody>
      </p:sp>
    </p:spTree>
    <p:extLst>
      <p:ext uri="{BB962C8B-B14F-4D97-AF65-F5344CB8AC3E}">
        <p14:creationId xmlns:p14="http://schemas.microsoft.com/office/powerpoint/2010/main" val="27973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Coin</a:t>
            </a:r>
            <a:r>
              <a:rPr lang="ko-KR" altLang="en-US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Flip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get $15</a:t>
            </a: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47798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lose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give me $10</a:t>
            </a:r>
          </a:p>
        </p:txBody>
      </p:sp>
    </p:spTree>
    <p:extLst>
      <p:ext uri="{BB962C8B-B14F-4D97-AF65-F5344CB8AC3E}">
        <p14:creationId xmlns:p14="http://schemas.microsoft.com/office/powerpoint/2010/main" val="18125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Coin</a:t>
            </a:r>
            <a:r>
              <a:rPr lang="ko-KR" altLang="en-US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Flip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get $___</a:t>
            </a: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47798"/>
            <a:ext cx="7951573" cy="91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lose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</a:rPr>
              <a:t>, you </a:t>
            </a:r>
            <a:r>
              <a:rPr lang="en-US" altLang="ko-KR" sz="4400" b="1" dirty="0" smtClean="0">
                <a:solidFill>
                  <a:srgbClr val="C00000"/>
                </a:solidFill>
              </a:rPr>
              <a:t>give me $10</a:t>
            </a:r>
          </a:p>
        </p:txBody>
      </p:sp>
    </p:spTree>
    <p:extLst>
      <p:ext uri="{BB962C8B-B14F-4D97-AF65-F5344CB8AC3E}">
        <p14:creationId xmlns:p14="http://schemas.microsoft.com/office/powerpoint/2010/main" val="2693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Survivor Bias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We don’t have all of the information.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Only results from the planes that came back.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Image result for Abraham W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4" y="3468893"/>
            <a:ext cx="5559425" cy="27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Loss Aversion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Losses are felt more strongly than gains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 descr="prospect-theo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41" y="2485307"/>
            <a:ext cx="5486400" cy="42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free trial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/>
              <a:t>Free Trial Period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750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/>
              <a:t>Sunk Cost Fallacy   </a:t>
            </a:r>
            <a:endParaRPr lang="ko-KR" altLang="en-US" sz="4000" b="1" dirty="0"/>
          </a:p>
        </p:txBody>
      </p:sp>
      <p:pic>
        <p:nvPicPr>
          <p:cNvPr id="1026" name="Picture 2" descr="Image result for sunk 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39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stock mark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19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/>
              <a:t>Stock Market 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69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illy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/>
              <a:t>Afraid to take chances (lessons)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52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Classroom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accent2">
                    <a:lumMod val="75000"/>
                  </a:schemeClr>
                </a:solidFill>
              </a:rPr>
              <a:t>Progress charts</a:t>
            </a:r>
          </a:p>
          <a:p>
            <a:endParaRPr lang="en-US" altLang="ko-KR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4000" dirty="0" smtClean="0">
                <a:solidFill>
                  <a:schemeClr val="accent2">
                    <a:lumMod val="75000"/>
                  </a:schemeClr>
                </a:solidFill>
              </a:rPr>
              <a:t>Focus on successes (effort)</a:t>
            </a:r>
            <a:endParaRPr lang="en-US" altLang="ko-KR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9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1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Bias</a:t>
            </a:r>
            <a:r>
              <a:rPr lang="ko-KR" altLang="en-US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Blind Spot</a:t>
            </a:r>
            <a:endParaRPr lang="ko-KR" altLang="en-US" sz="5400" dirty="0">
              <a:solidFill>
                <a:srgbClr val="00B05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661 Americans were asked if they thought they were more or less biased than average: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85% of Americans think they are less biased than average.  </a:t>
            </a:r>
          </a:p>
          <a:p>
            <a:pPr lvl="2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Not possible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Only one participant believed that he or she was more biased than the average American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0"/>
            <a:ext cx="8682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ha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What does a traditional Korean house look like?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55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1054136" y="1020118"/>
            <a:ext cx="4892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hlinkClick r:id="rId2"/>
              </a:rPr>
              <a:t>https://www.youtube.com/watch?v=vKA4w2O61Xo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08454" y="601362"/>
            <a:ext cx="260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Can You Solve This? </a:t>
            </a:r>
            <a:endParaRPr lang="ko-KR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54136" y="2266434"/>
            <a:ext cx="4865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hlinkClick r:id="rId3"/>
              </a:rPr>
              <a:t>https://www.youtube.com/watch?v=P9WFpVsRtQg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8454" y="1866324"/>
            <a:ext cx="215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Survivorship Bias</a:t>
            </a:r>
            <a:endParaRPr lang="ko-KR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54136" y="3453596"/>
            <a:ext cx="11836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hlinkClick r:id="rId4"/>
              </a:rPr>
              <a:t>http://blog.idonethis.com/7-lessons-survivorship-bias-will-help-make-better-decisions/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454" y="3053486"/>
            <a:ext cx="8661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7 Lessons on Survivorship Bias that Will Help You Make Better Decisions</a:t>
            </a:r>
            <a:endParaRPr lang="ko-KR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54136" y="4736249"/>
            <a:ext cx="4749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hlinkClick r:id="rId5"/>
              </a:rPr>
              <a:t>https://www.tylervigen.com/spurious-correlations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8453" y="4265181"/>
            <a:ext cx="2858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Spurious Correlations  </a:t>
            </a:r>
            <a:endParaRPr lang="ko-KR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054136" y="5980572"/>
            <a:ext cx="1082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6"/>
              </a:rPr>
              <a:t>https://www.cmu.edu/news/stories/archives/2015/june/bias-blind-spot.html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453" y="5556168"/>
            <a:ext cx="5869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Researchers Find Everyone Has a Bias Blind Spot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194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24966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8454" y="601362"/>
            <a:ext cx="369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Overcoming Aversion to Loss 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8454" y="1866324"/>
            <a:ext cx="967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Ironic Effect of Dietary Supplementation Illusory Invulnerability Created by Taking Dietary Supplements Licenses Health-Risk Behaviors </a:t>
            </a:r>
            <a:endParaRPr lang="ko-KR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62680" y="1000161"/>
            <a:ext cx="9119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https://www.nytimes.com/2013/12/09/your-money/overcoming-an-aversion-to-loss.html</a:t>
            </a:r>
            <a:endParaRPr lang="ko-KR" alt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62680" y="2574210"/>
            <a:ext cx="10593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hlinkClick r:id="rId3"/>
              </a:rPr>
              <a:t>https://web.archive.org/web/20160529122129/https://www.researchgate.net/profile/Wen-Bin_Chiou/publication/51498271_Ironic_Effects_of_Dietary_Supplementation_Illusory_Invulnerability_Created_by_Taking_Dietary_Supplements_Licenses_Health-Risk_Behaviors/links/02bfe5109d79451154000000.pdf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37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846" y="1236617"/>
            <a:ext cx="25299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Dunning </a:t>
            </a:r>
            <a:r>
              <a:rPr lang="en-US" altLang="ko-KR" dirty="0" err="1" smtClean="0">
                <a:solidFill>
                  <a:schemeClr val="bg1"/>
                </a:solidFill>
              </a:rPr>
              <a:t>Cruger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Decoy Effect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Anchoring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Time Discounting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FOMO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Halo Effect</a:t>
            </a:r>
          </a:p>
          <a:p>
            <a:r>
              <a:rPr lang="en-US" altLang="ko-KR" dirty="0" err="1" smtClean="0">
                <a:solidFill>
                  <a:schemeClr val="bg1"/>
                </a:solidFill>
              </a:rPr>
              <a:t>Licencing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Optimism Bias</a:t>
            </a:r>
          </a:p>
          <a:p>
            <a:r>
              <a:rPr lang="en-US" altLang="ko-KR" dirty="0" err="1" smtClean="0">
                <a:solidFill>
                  <a:schemeClr val="bg1"/>
                </a:solidFill>
              </a:rPr>
              <a:t>Overjustification</a:t>
            </a:r>
            <a:r>
              <a:rPr lang="en-US" altLang="ko-KR" dirty="0" smtClean="0">
                <a:solidFill>
                  <a:schemeClr val="bg1"/>
                </a:solidFill>
              </a:rPr>
              <a:t> Effect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510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s://web.archive.org/web/20160529122129/https://www.researchgate.net/profile/Wen-Bin_Chiou/publication/51498271_Ironic_Effects_of_Dietary_Supplementation_Illusory_Invulnerability_Created_by_Taking_Dietary_Supplements_Licenses_Health-Risk_Behaviors/links/02bfe5109d79451154000000.pd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yram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The Egyptians had advanced technology. 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59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ath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5105400"/>
            <a:ext cx="10096500" cy="11811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If you work hard, you will succeed.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9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ark zucker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2600" y="4775200"/>
            <a:ext cx="112268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Many of the richest people dropped out of college.  </a:t>
            </a:r>
            <a:br>
              <a:rPr lang="en-US" altLang="ko-KR" sz="3200" dirty="0" smtClean="0"/>
            </a:br>
            <a:r>
              <a:rPr lang="en-US" altLang="ko-KR" sz="3200" dirty="0" smtClean="0"/>
              <a:t>(Bill Gates, Mark Zuckerberg, Larry Ellison, </a:t>
            </a:r>
            <a:r>
              <a:rPr lang="en-US" altLang="ko-KR" sz="3200" dirty="0" err="1" smtClean="0"/>
              <a:t>etc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87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blockbu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15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7750" y="4775200"/>
            <a:ext cx="10096500" cy="1841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Just because something was successful in the past, does not mean it will be successful in the future.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37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589</Words>
  <Application>Microsoft Office PowerPoint</Application>
  <PresentationFormat>Widescreen</PresentationFormat>
  <Paragraphs>127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맑은 고딕</vt:lpstr>
      <vt:lpstr>Arial</vt:lpstr>
      <vt:lpstr>Bernard MT Condensed</vt:lpstr>
      <vt:lpstr>Blippo Blk BT</vt:lpstr>
      <vt:lpstr>Segoe UI Black</vt:lpstr>
      <vt:lpstr>Office Theme</vt:lpstr>
      <vt:lpstr>Bias </vt:lpstr>
      <vt:lpstr>PowerPoint Presentation</vt:lpstr>
      <vt:lpstr>PowerPoint Presentation</vt:lpstr>
      <vt:lpstr>Survivor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Question</vt:lpstr>
      <vt:lpstr>Survey Question</vt:lpstr>
      <vt:lpstr>Volunteer Bias</vt:lpstr>
      <vt:lpstr>What is my rule? </vt:lpstr>
      <vt:lpstr>Confirmation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Pygmalion Effect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Heuristics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Loss Aversion</vt:lpstr>
      <vt:lpstr>PowerPoint Presentation</vt:lpstr>
      <vt:lpstr>PowerPoint Presentation</vt:lpstr>
      <vt:lpstr>PowerPoint Presentation</vt:lpstr>
      <vt:lpstr>PowerPoint Presentation</vt:lpstr>
      <vt:lpstr>Classroom</vt:lpstr>
      <vt:lpstr>PowerPoint Presentation</vt:lpstr>
      <vt:lpstr>PowerPoint Presentation</vt:lpstr>
      <vt:lpstr>Bias Blind Spot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</dc:title>
  <dc:creator>user</dc:creator>
  <cp:lastModifiedBy>user</cp:lastModifiedBy>
  <cp:revision>35</cp:revision>
  <dcterms:created xsi:type="dcterms:W3CDTF">2020-03-16T00:34:08Z</dcterms:created>
  <dcterms:modified xsi:type="dcterms:W3CDTF">2020-03-24T05:22:17Z</dcterms:modified>
</cp:coreProperties>
</file>