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2" r:id="rId8"/>
    <p:sldId id="263" r:id="rId9"/>
    <p:sldId id="264" r:id="rId10"/>
    <p:sldId id="265" r:id="rId11"/>
    <p:sldId id="25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41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12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2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17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883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799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23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94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22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01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474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E652D-DB03-401A-A015-249E5A5FDC57}" type="datetimeFigureOut">
              <a:rPr lang="ko-KR" altLang="en-US" smtClean="0"/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5F7C-8D46-4F45-AEA1-8DC73895C2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052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ofmanliness.com/articles/classical-rhetoric-101-the-five-canons-of-rhetoric-arrangemen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8435" y="50280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endParaRPr lang="ko-KR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7697" y="-419790"/>
            <a:ext cx="289374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34400" b="1" dirty="0">
              <a:solidFill>
                <a:schemeClr val="accent5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88" y="753078"/>
            <a:ext cx="40158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Canons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055" y="1351346"/>
            <a:ext cx="58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3438" y="2079080"/>
            <a:ext cx="49536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Rhetoric 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974" y="4595124"/>
            <a:ext cx="12987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6192" y="4586538"/>
            <a:ext cx="12266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1260" y="4586537"/>
            <a:ext cx="122661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4343" y="4577950"/>
            <a:ext cx="12987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1202" y="4596190"/>
            <a:ext cx="14382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9927" y="4593822"/>
            <a:ext cx="132600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8771" y="4594218"/>
            <a:ext cx="105509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72775" y="4577949"/>
            <a:ext cx="168347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5157" y="4595520"/>
            <a:ext cx="105509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84315" y="4613091"/>
            <a:ext cx="14382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02197" y="4593822"/>
            <a:ext cx="112082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ko-KR" altLang="en-US" sz="115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1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5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5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5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 p14:presetBounceEnd="52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 p14:presetBounceEnd="52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18" grpId="0"/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32408"/>
            </a:avLst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Conclusion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013700" cy="435133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Sum up 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your argument </a:t>
            </a: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Add </a:t>
            </a:r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emotion 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Don’t just restate it</a:t>
            </a:r>
          </a:p>
          <a:p>
            <a:pPr lvl="1"/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</a:rPr>
              <a:t>Remember last thing</a:t>
            </a:r>
          </a:p>
          <a:p>
            <a:pPr lvl="2"/>
            <a:r>
              <a:rPr lang="en-US" altLang="ko-KR" sz="2400" dirty="0" smtClean="0">
                <a:solidFill>
                  <a:schemeClr val="accent2">
                    <a:lumMod val="75000"/>
                  </a:schemeClr>
                </a:solidFill>
              </a:rPr>
              <a:t>“At the end of the day people won’t remember what you said or did, they will remember how you made them feel.”  - Maya Angelou </a:t>
            </a:r>
          </a:p>
          <a:p>
            <a:pPr lvl="1"/>
            <a:endParaRPr lang="en-US" altLang="ko-KR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Image result for emotion 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50093"/>
            <a:ext cx="4876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Arrangement</a:t>
            </a:r>
            <a:r>
              <a:rPr lang="ko-KR" altLang="en-US" smtClean="0"/>
              <a:t> 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https://www.artofmanliness.com/articles/classical-rhetoric-101-the-five-canons-of-rhetoric-arrangement/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6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32408"/>
            </a:avLst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Arrangement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Organizing your text for </a:t>
            </a:r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maximum persuasion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Many different ways 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speech writ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0" t="20000"/>
          <a:stretch/>
        </p:blipFill>
        <p:spPr bwMode="auto">
          <a:xfrm flipH="1">
            <a:off x="8940799" y="2707482"/>
            <a:ext cx="254317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32408"/>
            </a:avLst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Arrangement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0600" y="1690688"/>
            <a:ext cx="6870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Statement of Facts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Division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Proof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Refutation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Conclusion 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32408"/>
            </a:avLst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Introduction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58237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Introduce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your topic</a:t>
            </a:r>
          </a:p>
          <a:p>
            <a:pPr lvl="1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Subject / Purpose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of the speech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Grabs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attention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Is your speech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worth listening too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lvl="1"/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How?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Quote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Rhetorical Question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Shocking fact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Joke (be careful)</a:t>
            </a:r>
          </a:p>
          <a:p>
            <a:pPr lvl="1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Tell a story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6" name="Picture 8" descr="Image result for woman speech 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5285" r="16952" b="11245"/>
          <a:stretch/>
        </p:blipFill>
        <p:spPr bwMode="auto">
          <a:xfrm>
            <a:off x="8199319" y="2451099"/>
            <a:ext cx="3154481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32408"/>
            </a:avLst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Introduction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23100" cy="435133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Establish </a:t>
            </a:r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credibility 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Credentials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Trust 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Why should we trust you? 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Facts to show you know what you are talking about</a:t>
            </a:r>
            <a:endParaRPr lang="ko-KR" alt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8" descr="Image result for woman speech 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5285" r="16952" b="11245"/>
          <a:stretch/>
        </p:blipFill>
        <p:spPr bwMode="auto">
          <a:xfrm>
            <a:off x="8199319" y="2451099"/>
            <a:ext cx="3154481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6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32408"/>
            </a:avLst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Statement of Facts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Background information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Lets the audience “</a:t>
            </a:r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</a:rPr>
              <a:t>catch up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” on the history of the issue</a:t>
            </a:r>
          </a:p>
          <a:p>
            <a:pPr lvl="1"/>
            <a:endParaRPr lang="en-US" altLang="ko-KR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Convince the audience </a:t>
            </a:r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there is a problem 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(before trying to fix it)</a:t>
            </a: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Make it </a:t>
            </a:r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interesting</a:t>
            </a: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Create a </a:t>
            </a:r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narrative </a:t>
            </a:r>
            <a:endParaRPr lang="ko-KR" alt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Image result for introduction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45" y="4073524"/>
            <a:ext cx="3299204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32408"/>
            </a:avLst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Division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A summary of the arguments you’re </a:t>
            </a:r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about to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 make.  </a:t>
            </a:r>
          </a:p>
          <a:p>
            <a:pPr lvl="1"/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</a:rPr>
              <a:t>Roadmap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 for audience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</a:rPr>
              <a:t>trigger warning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I have three points to make tonight…</a:t>
            </a:r>
            <a:endParaRPr lang="en-US" altLang="ko-KR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Image result for trigger warn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222841"/>
            <a:ext cx="3451225" cy="278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5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32408"/>
            </a:avLst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Proof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Main part</a:t>
            </a: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Statement -&gt; Proof </a:t>
            </a: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Use rhetorical devices </a:t>
            </a: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Walk them through your thought process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Image result for evidence folder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532549"/>
            <a:ext cx="3175000" cy="273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32408"/>
            </a:avLst>
          </a:prstGeom>
          <a:solidFill>
            <a:schemeClr val="bg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Refutation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Acknowledge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 the weak points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Shows you have researched thoroughly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Downplay them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Explain why </a:t>
            </a:r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</a:rPr>
              <a:t>they are wrong 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Ethos </a:t>
            </a:r>
          </a:p>
          <a:p>
            <a:pPr lvl="1"/>
            <a:endParaRPr lang="en-US" altLang="ko-KR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Image result for refuse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860" y="3483767"/>
            <a:ext cx="3065539" cy="3065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69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222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HY견고딕</vt:lpstr>
      <vt:lpstr>맑은 고딕</vt:lpstr>
      <vt:lpstr>양재소슬체S</vt:lpstr>
      <vt:lpstr>Arial</vt:lpstr>
      <vt:lpstr>Office Theme</vt:lpstr>
      <vt:lpstr>PowerPoint Presentation</vt:lpstr>
      <vt:lpstr>Arrangement </vt:lpstr>
      <vt:lpstr>Arrangement </vt:lpstr>
      <vt:lpstr>Introduction</vt:lpstr>
      <vt:lpstr>Introduction</vt:lpstr>
      <vt:lpstr>Statement of Facts</vt:lpstr>
      <vt:lpstr>Division </vt:lpstr>
      <vt:lpstr>Proof</vt:lpstr>
      <vt:lpstr>Refutation </vt:lpstr>
      <vt:lpstr>Conclusion </vt:lpstr>
      <vt:lpstr>Arrangement 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</cp:revision>
  <dcterms:created xsi:type="dcterms:W3CDTF">2020-03-09T07:42:02Z</dcterms:created>
  <dcterms:modified xsi:type="dcterms:W3CDTF">2020-03-12T07:14:42Z</dcterms:modified>
</cp:coreProperties>
</file>