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4" r:id="rId4"/>
    <p:sldId id="262" r:id="rId5"/>
    <p:sldId id="260" r:id="rId6"/>
    <p:sldId id="259" r:id="rId7"/>
    <p:sldId id="263" r:id="rId8"/>
    <p:sldId id="270" r:id="rId9"/>
    <p:sldId id="265" r:id="rId10"/>
    <p:sldId id="266" r:id="rId11"/>
    <p:sldId id="267" r:id="rId12"/>
    <p:sldId id="268" r:id="rId13"/>
    <p:sldId id="271" r:id="rId14"/>
    <p:sldId id="269" r:id="rId15"/>
    <p:sldId id="272" r:id="rId16"/>
    <p:sldId id="261" r:id="rId1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smtClean="0"/>
              <a:t>Click to edit Master subtitle style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3F31-AABA-4399-A258-08994DC773CC}" type="datetimeFigureOut">
              <a:rPr lang="ko-KR" altLang="en-US" smtClean="0"/>
              <a:t>2020-03-10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0F2F-1E07-48CF-B727-A8C586288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9801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3F31-AABA-4399-A258-08994DC773CC}" type="datetimeFigureOut">
              <a:rPr lang="ko-KR" altLang="en-US" smtClean="0"/>
              <a:t>2020-03-10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0F2F-1E07-48CF-B727-A8C586288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4692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3F31-AABA-4399-A258-08994DC773CC}" type="datetimeFigureOut">
              <a:rPr lang="ko-KR" altLang="en-US" smtClean="0"/>
              <a:t>2020-03-10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0F2F-1E07-48CF-B727-A8C586288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24172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3F31-AABA-4399-A258-08994DC773CC}" type="datetimeFigureOut">
              <a:rPr lang="ko-KR" altLang="en-US" smtClean="0"/>
              <a:t>2020-03-10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0F2F-1E07-48CF-B727-A8C586288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4043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3F31-AABA-4399-A258-08994DC773CC}" type="datetimeFigureOut">
              <a:rPr lang="ko-KR" altLang="en-US" smtClean="0"/>
              <a:t>2020-03-10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0F2F-1E07-48CF-B727-A8C586288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8683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3F31-AABA-4399-A258-08994DC773CC}" type="datetimeFigureOut">
              <a:rPr lang="ko-KR" altLang="en-US" smtClean="0"/>
              <a:t>2020-03-10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0F2F-1E07-48CF-B727-A8C586288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401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3F31-AABA-4399-A258-08994DC773CC}" type="datetimeFigureOut">
              <a:rPr lang="ko-KR" altLang="en-US" smtClean="0"/>
              <a:t>2020-03-10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0F2F-1E07-48CF-B727-A8C586288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320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3F31-AABA-4399-A258-08994DC773CC}" type="datetimeFigureOut">
              <a:rPr lang="ko-KR" altLang="en-US" smtClean="0"/>
              <a:t>2020-03-10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0F2F-1E07-48CF-B727-A8C586288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169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3F31-AABA-4399-A258-08994DC773CC}" type="datetimeFigureOut">
              <a:rPr lang="ko-KR" altLang="en-US" smtClean="0"/>
              <a:t>2020-03-10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0F2F-1E07-48CF-B727-A8C586288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6475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3F31-AABA-4399-A258-08994DC773CC}" type="datetimeFigureOut">
              <a:rPr lang="ko-KR" altLang="en-US" smtClean="0"/>
              <a:t>2020-03-10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0F2F-1E07-48CF-B727-A8C586288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7302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D3F31-AABA-4399-A258-08994DC773CC}" type="datetimeFigureOut">
              <a:rPr lang="ko-KR" altLang="en-US" smtClean="0"/>
              <a:t>2020-03-10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70F2F-1E07-48CF-B727-A8C586288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504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D3F31-AABA-4399-A258-08994DC773CC}" type="datetimeFigureOut">
              <a:rPr lang="ko-KR" altLang="en-US" smtClean="0"/>
              <a:t>2020-03-10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70F2F-1E07-48CF-B727-A8C5862883A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4558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tofmanliness.com/articles/classical-rhetoric-101-the-five-canons-of-rhetoric-invention/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a/umich.edu/up-for-debate/choosing-a-debate-topic-test-two" TargetMode="External"/><Relationship Id="rId2" Type="http://schemas.openxmlformats.org/officeDocument/2006/relationships/hyperlink" Target="https://www.artofmanliness.com/articles/classical-rhetoric-101-the-five-canons-of-rhetoric-invention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ritemyessay.today/blog/funny-debate-topics/" TargetMode="External"/><Relationship Id="rId2" Type="http://schemas.openxmlformats.org/officeDocument/2006/relationships/hyperlink" Target="https://owlcation.com/academia/100-Debate-Topics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tofmanliness.com/articles/classical-rhetoric-101-the-five-canons-of-rhetoric-invention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08435" y="50280"/>
            <a:ext cx="12522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b="1" dirty="0" smtClean="0">
                <a:solidFill>
                  <a:schemeClr val="accent1">
                    <a:lumMod val="75000"/>
                  </a:schemeClr>
                </a:solidFill>
              </a:rPr>
              <a:t>THE</a:t>
            </a:r>
            <a:endParaRPr lang="ko-KR" altLang="en-US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7697" y="-419790"/>
            <a:ext cx="2893742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44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endParaRPr lang="ko-KR" altLang="en-US" sz="34400" b="1" dirty="0">
              <a:solidFill>
                <a:schemeClr val="accent5">
                  <a:lumMod val="60000"/>
                  <a:lumOff val="4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0788" y="753078"/>
            <a:ext cx="4015843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500" b="1" dirty="0" smtClean="0">
                <a:solidFill>
                  <a:schemeClr val="accent2">
                    <a:lumMod val="75000"/>
                  </a:schemeClr>
                </a:solidFill>
                <a:latin typeface="양재소슬체S" panose="02020603020101020101" pitchFamily="18" charset="-127"/>
                <a:ea typeface="양재소슬체S" panose="02020603020101020101" pitchFamily="18" charset="-127"/>
              </a:rPr>
              <a:t>Canons</a:t>
            </a:r>
            <a:endParaRPr lang="ko-KR" altLang="en-US" sz="11500" b="1" dirty="0">
              <a:solidFill>
                <a:schemeClr val="accent2">
                  <a:lumMod val="75000"/>
                </a:schemeClr>
              </a:solidFill>
              <a:latin typeface="양재소슬체S" panose="02020603020101020101" pitchFamily="18" charset="-127"/>
              <a:ea typeface="양재소슬체S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13055" y="1351346"/>
            <a:ext cx="585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accent6">
                    <a:lumMod val="75000"/>
                  </a:schemeClr>
                </a:solidFill>
              </a:rPr>
              <a:t>of</a:t>
            </a:r>
            <a:endParaRPr lang="ko-KR" alt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3438" y="2079080"/>
            <a:ext cx="495360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1500" b="1" dirty="0" smtClean="0">
                <a:solidFill>
                  <a:schemeClr val="accent2">
                    <a:lumMod val="75000"/>
                  </a:schemeClr>
                </a:solidFill>
                <a:latin typeface="양재소슬체S" panose="02020603020101020101" pitchFamily="18" charset="-127"/>
                <a:ea typeface="양재소슬체S" panose="02020603020101020101" pitchFamily="18" charset="-127"/>
              </a:rPr>
              <a:t>Rhetoric </a:t>
            </a:r>
            <a:endParaRPr lang="ko-KR" altLang="en-US" sz="11500" b="1" dirty="0">
              <a:solidFill>
                <a:schemeClr val="accent2">
                  <a:lumMod val="75000"/>
                </a:schemeClr>
              </a:solidFill>
              <a:latin typeface="양재소슬체S" panose="02020603020101020101" pitchFamily="18" charset="-127"/>
              <a:ea typeface="양재소슬체S" panose="0202060302010102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2960" y="4328374"/>
            <a:ext cx="80983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3800" b="1" spc="6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ko-KR" altLang="en-US" sz="13800" b="1" spc="6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4175" y="4319788"/>
            <a:ext cx="167385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3800" b="1" spc="6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ko-KR" altLang="en-US" sz="13800" b="1" spc="6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14689" y="4319787"/>
            <a:ext cx="144943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3800" b="1" spc="6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endParaRPr lang="ko-KR" altLang="en-US" sz="13800" b="1" spc="6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61877" y="4311200"/>
            <a:ext cx="121539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3800" b="1" spc="6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ko-KR" altLang="en-US" sz="13800" b="1" spc="6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88795" y="4329440"/>
            <a:ext cx="167385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3800" b="1" spc="6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ko-KR" altLang="en-US" sz="13800" b="1" spc="6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56171" y="4327072"/>
            <a:ext cx="1292341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3800" b="1" spc="6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ko-KR" altLang="en-US" sz="13800" b="1" spc="6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53407" y="4327468"/>
            <a:ext cx="80983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3800" b="1" spc="6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ko-KR" altLang="en-US" sz="13800" b="1" spc="6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80079" y="4311199"/>
            <a:ext cx="163538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3800" b="1" spc="6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ko-KR" altLang="en-US" sz="13800" b="1" spc="6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13596" y="4328770"/>
            <a:ext cx="167385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3800" b="1" spc="600" dirty="0" smtClean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ko-KR" altLang="en-US" sz="13800" b="1" spc="600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2492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 p14:presetBounceEnd="5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 p14:presetBounceEnd="52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 p14:presetBounceEnd="5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 p14:presetBounceEnd="52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 p14:presetBounceEnd="5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 p14:presetBounceEnd="52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4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4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 p14:presetBounceEnd="5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 p14:presetBounceEnd="52000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5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5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 p14:presetBounceEnd="52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6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6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  <p:bldP spid="8" grpId="0"/>
          <p:bldP spid="9" grpId="0"/>
          <p:bldP spid="10" grpId="0"/>
          <p:bldP spid="11" grpId="0"/>
          <p:bldP spid="12" grpId="0"/>
          <p:bldP spid="13" grpId="0"/>
          <p:bldP spid="14" grpId="0"/>
          <p:bldP spid="15" grpId="0"/>
          <p:bldP spid="16" grpId="0"/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8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6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6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4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4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/>
          <p:bldP spid="7" grpId="0"/>
          <p:bldP spid="8" grpId="0"/>
          <p:bldP spid="9" grpId="0"/>
          <p:bldP spid="10" grpId="0"/>
          <p:bldP spid="11" grpId="0"/>
          <p:bldP spid="12" grpId="0"/>
          <p:bldP spid="13" grpId="0"/>
          <p:bldP spid="14" grpId="0"/>
          <p:bldP spid="15" grpId="0"/>
          <p:bldP spid="16" grpId="0"/>
          <p:bldP spid="1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43214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b="1" dirty="0" smtClean="0">
                <a:solidFill>
                  <a:srgbClr val="00B050"/>
                </a:solidFill>
              </a:rPr>
              <a:t>Your Evidence </a:t>
            </a:r>
            <a:endParaRPr lang="ko-KR" alt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Facts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Graphs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Charts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PPT?</a:t>
            </a:r>
            <a:endParaRPr lang="en-US" altLang="ko-KR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Statistics 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Make a questionnaire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Find others</a:t>
            </a:r>
          </a:p>
          <a:p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Laws</a:t>
            </a:r>
          </a:p>
          <a:p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Individual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testimony 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(anecdote)</a:t>
            </a:r>
            <a:endParaRPr lang="en-US" altLang="ko-KR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What is the most compelling </a:t>
            </a:r>
          </a:p>
          <a:p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0" name="Picture 2" descr="Image result for graph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90688"/>
            <a:ext cx="4876800" cy="487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526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4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5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4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9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0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4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3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4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44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7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44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1" dur="5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44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5" dur="500" fill="hold"/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6" dur="500" fill="hold"/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 p14:presetBounceEnd="44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9" dur="500" fill="hold"/>
                                            <p:tgtEl>
                                              <p:spTgt spid="3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0" dur="500" fill="hold"/>
                                            <p:tgtEl>
                                              <p:spTgt spid="3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 p14:presetBounceEnd="44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3" dur="500" fill="hold"/>
                                            <p:tgtEl>
                                              <p:spTgt spid="3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4" dur="500" fill="hold"/>
                                            <p:tgtEl>
                                              <p:spTgt spid="3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3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43214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b="1" dirty="0" smtClean="0">
                <a:solidFill>
                  <a:srgbClr val="00B050"/>
                </a:solidFill>
              </a:rPr>
              <a:t>Means of Persuasion  </a:t>
            </a:r>
            <a:endParaRPr lang="ko-KR" alt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200" b="1" dirty="0" smtClean="0">
                <a:solidFill>
                  <a:schemeClr val="accent2">
                    <a:lumMod val="75000"/>
                  </a:schemeClr>
                </a:solidFill>
              </a:rPr>
              <a:t>Pathos, Logos, and Ethos</a:t>
            </a:r>
          </a:p>
          <a:p>
            <a:endParaRPr lang="en-US" altLang="ko-KR" sz="3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sz="3200" dirty="0" smtClean="0">
                <a:solidFill>
                  <a:schemeClr val="accent2">
                    <a:lumMod val="75000"/>
                  </a:schemeClr>
                </a:solidFill>
              </a:rPr>
              <a:t>Which ones do you want to use</a:t>
            </a:r>
          </a:p>
          <a:p>
            <a:pPr lvl="1"/>
            <a:r>
              <a:rPr lang="en-US" altLang="ko-KR" sz="2800" dirty="0" smtClean="0">
                <a:solidFill>
                  <a:schemeClr val="accent2">
                    <a:lumMod val="75000"/>
                  </a:schemeClr>
                </a:solidFill>
              </a:rPr>
              <a:t>How to </a:t>
            </a:r>
            <a:r>
              <a:rPr lang="en-US" altLang="ko-KR" sz="2800" b="1" dirty="0" smtClean="0">
                <a:solidFill>
                  <a:schemeClr val="accent2">
                    <a:lumMod val="75000"/>
                  </a:schemeClr>
                </a:solidFill>
              </a:rPr>
              <a:t>mix</a:t>
            </a:r>
            <a:r>
              <a:rPr lang="en-US" altLang="ko-KR" sz="2800" dirty="0" smtClean="0">
                <a:solidFill>
                  <a:schemeClr val="accent2">
                    <a:lumMod val="75000"/>
                  </a:schemeClr>
                </a:solidFill>
              </a:rPr>
              <a:t> them</a:t>
            </a:r>
          </a:p>
          <a:p>
            <a:pPr lvl="1"/>
            <a:r>
              <a:rPr lang="en-US" altLang="ko-KR" sz="2800" dirty="0" smtClean="0">
                <a:solidFill>
                  <a:schemeClr val="accent2">
                    <a:lumMod val="75000"/>
                  </a:schemeClr>
                </a:solidFill>
              </a:rPr>
              <a:t>What is </a:t>
            </a:r>
            <a:r>
              <a:rPr lang="en-US" altLang="ko-KR" sz="2800" b="1" dirty="0" smtClean="0">
                <a:solidFill>
                  <a:schemeClr val="accent2">
                    <a:lumMod val="75000"/>
                  </a:schemeClr>
                </a:solidFill>
              </a:rPr>
              <a:t>most effective </a:t>
            </a:r>
            <a:r>
              <a:rPr lang="en-US" altLang="ko-KR" sz="2800" dirty="0" smtClean="0">
                <a:solidFill>
                  <a:schemeClr val="accent2">
                    <a:lumMod val="75000"/>
                  </a:schemeClr>
                </a:solidFill>
              </a:rPr>
              <a:t>(audience) </a:t>
            </a:r>
          </a:p>
          <a:p>
            <a:pPr lvl="1"/>
            <a:endParaRPr lang="en-US" altLang="ko-KR" sz="28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ko-KR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94" name="Picture 2" descr="Image result for persuade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036" y="2278061"/>
            <a:ext cx="3112043" cy="403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689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4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5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4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9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0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43214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b="1" dirty="0" smtClean="0">
                <a:solidFill>
                  <a:srgbClr val="00B050"/>
                </a:solidFill>
              </a:rPr>
              <a:t>Timing</a:t>
            </a:r>
            <a:endParaRPr lang="ko-KR" alt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People are 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more receptive 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at different times 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Time of day</a:t>
            </a:r>
          </a:p>
          <a:p>
            <a:pPr lvl="2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Raise / lower energy 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“too soon” </a:t>
            </a:r>
          </a:p>
          <a:p>
            <a:endParaRPr lang="en-US" altLang="ko-KR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Context </a:t>
            </a:r>
          </a:p>
          <a:p>
            <a:endParaRPr lang="en-US" altLang="ko-KR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Length of speech 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is important too. </a:t>
            </a:r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218" name="Picture 2" descr="Image result for clock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49" y="2968606"/>
            <a:ext cx="3546475" cy="354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361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4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5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4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9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0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4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3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4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44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7" dur="500" fill="hold"/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Format the Argument</a:t>
            </a:r>
            <a:endParaRPr lang="ko-KR" alt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hlinkClick r:id="rId2"/>
              </a:rPr>
              <a:t>https://www.artofmanliness.com/articles/classical-rhetoric-101-the-five-canons-of-rhetoric-invention/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144159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43214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b="1" dirty="0" smtClean="0">
                <a:solidFill>
                  <a:srgbClr val="00B050"/>
                </a:solidFill>
              </a:rPr>
              <a:t>Stasis </a:t>
            </a:r>
            <a:endParaRPr lang="ko-KR" alt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8054"/>
            <a:ext cx="10515600" cy="485890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altLang="ko-KR" sz="2600" i="1" dirty="0" smtClean="0"/>
              <a:t>Clarify the main points of your argument </a:t>
            </a:r>
          </a:p>
          <a:p>
            <a:pPr marL="0" indent="0" algn="ctr">
              <a:buNone/>
            </a:pPr>
            <a:endParaRPr lang="en-US" altLang="ko-KR" dirty="0"/>
          </a:p>
          <a:p>
            <a:pPr marL="514350" indent="-514350">
              <a:buFont typeface="+mj-lt"/>
              <a:buAutoNum type="arabicPeriod"/>
            </a:pP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Questions of Fact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What is it exactly that I’m talking about?  Is it a person?  An idea?  A problem?  Does it really exist?  What the source of the problem?  Are there facts to support the truth of this opinion? 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Questions of Definition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What’s the best way to define this 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idea/object/action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?  What are the different parts?  Can it be grouped with similar ideas/objects/actions?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Questions of Quality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Is it good or bad?  Is it right or wrong?  Is it frivolous or important? 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Questions of Procedure </a:t>
            </a:r>
          </a:p>
          <a:p>
            <a:pPr marL="457200" lvl="1" indent="0">
              <a:buNone/>
            </a:pP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Is this the right venue to discuss this topic?  What actions do I want my reader/listener to take? 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8823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7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grpId="0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2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3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6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7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4" fill="hold" grpId="0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6" dur="500" fill="hold"/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7" dur="500" fill="hold"/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4" fill="hold" grpId="0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2" dur="500" fill="hold"/>
                                            <p:tgtEl>
                                              <p:spTgt spid="3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3" dur="500" fill="hold"/>
                                            <p:tgtEl>
                                              <p:spTgt spid="3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6" dur="500" fill="hold"/>
                                            <p:tgtEl>
                                              <p:spTgt spid="3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7" dur="500" fill="hold"/>
                                            <p:tgtEl>
                                              <p:spTgt spid="3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3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500" fill="hold"/>
                                            <p:tgtEl>
                                              <p:spTgt spid="3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3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3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43214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b="1" dirty="0" smtClean="0">
                <a:solidFill>
                  <a:srgbClr val="00B050"/>
                </a:solidFill>
              </a:rPr>
              <a:t>Topoi (Topics of Invention)</a:t>
            </a:r>
            <a:endParaRPr lang="ko-KR" alt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5146"/>
            <a:ext cx="10515600" cy="475181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altLang="ko-KR" sz="2600" i="1" dirty="0" smtClean="0"/>
              <a:t>A set of categories to find relationships among ideas</a:t>
            </a:r>
          </a:p>
          <a:p>
            <a:pPr marL="0" indent="0" algn="ctr">
              <a:buNone/>
            </a:pPr>
            <a:endParaRPr lang="en-US" altLang="ko-KR" dirty="0"/>
          </a:p>
          <a:p>
            <a:pPr marL="514350" indent="-514350">
              <a:buFont typeface="+mj-lt"/>
              <a:buAutoNum type="arabicPeriod"/>
            </a:pP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Definition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Define your terms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Classify your ideas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Comparison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Develops analogies and metaphors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Cause and Effect 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What is possible if you do something / not do something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Healthcare for all = rise in taxes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Circumstance </a:t>
            </a:r>
          </a:p>
          <a:p>
            <a:pPr lvl="1"/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Refer to past events:  “I know the sun will rise tomorrow because it has risen every day for thousands of years.”</a:t>
            </a:r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633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7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0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1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grpId="0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6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7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0" dur="5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1" dur="5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4" fill="hold" grpId="0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6" dur="500" fill="hold"/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7" dur="500" fill="hold"/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0" dur="500" fill="hold"/>
                                            <p:tgtEl>
                                              <p:spTgt spid="3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1" dur="500" fill="hold"/>
                                            <p:tgtEl>
                                              <p:spTgt spid="3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44" dur="500" fill="hold"/>
                                            <p:tgtEl>
                                              <p:spTgt spid="3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45" dur="500" fill="hold"/>
                                            <p:tgtEl>
                                              <p:spTgt spid="3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4" fill="hold" grpId="0" nodeType="click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0" dur="500" fill="hold"/>
                                            <p:tgtEl>
                                              <p:spTgt spid="3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1" dur="500" fill="hold"/>
                                            <p:tgtEl>
                                              <p:spTgt spid="3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1" end="1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54" dur="500" fill="hold"/>
                                            <p:tgtEl>
                                              <p:spTgt spid="3">
                                                <p:txEl>
                                                  <p:pRg st="11" end="1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55" dur="500" fill="hold"/>
                                            <p:tgtEl>
                                              <p:spTgt spid="3">
                                                <p:txEl>
                                                  <p:pRg st="11" end="1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2" fill="hold">
                          <p:stCondLst>
                            <p:cond delay="indefinite"/>
                          </p:stCondLst>
                          <p:childTnLst>
                            <p:par>
                              <p:cTn id="3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4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3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3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3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3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3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2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1" end="1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 fill="hold"/>
                                            <p:tgtEl>
                                              <p:spTgt spid="3">
                                                <p:txEl>
                                                  <p:pRg st="11" end="1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3">
                                                <p:txEl>
                                                  <p:pRg st="11" end="1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6470" y="884204"/>
            <a:ext cx="109907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 smtClean="0">
                <a:hlinkClick r:id="rId2"/>
              </a:rPr>
              <a:t>https://www.artofmanliness.com/articles/classical-rhetoric-101-the-five-canons-of-rhetoric-invention/</a:t>
            </a:r>
            <a:endParaRPr lang="ko-KR" alt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403412" y="484094"/>
            <a:ext cx="75941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Classical Rhetoric 101:  The Five Canons of Rhetoric - Invention</a:t>
            </a:r>
            <a:endParaRPr lang="ko-KR" alt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896469" y="1822466"/>
            <a:ext cx="109907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hlinkClick r:id="rId3"/>
              </a:rPr>
              <a:t>https://sites.google.com/a/umich.edu/up-for-debate/choosing-a-debate-topic-test-two</a:t>
            </a:r>
            <a:endParaRPr lang="ko-KR" alt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403412" y="1422813"/>
            <a:ext cx="3112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/>
              <a:t>Choosing a Debate Topic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31724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43214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b="1" dirty="0" smtClean="0">
                <a:solidFill>
                  <a:srgbClr val="00B050"/>
                </a:solidFill>
              </a:rPr>
              <a:t>Deciding on a Topic</a:t>
            </a:r>
            <a:endParaRPr lang="ko-KR" alt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07259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What are you 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interest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ed in? </a:t>
            </a:r>
          </a:p>
          <a:p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Important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 topic to you. </a:t>
            </a:r>
          </a:p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Would others 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benefit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 from discussing it? </a:t>
            </a:r>
          </a:p>
          <a:p>
            <a:endParaRPr lang="en-US" altLang="ko-KR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Not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 too 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personal </a:t>
            </a:r>
          </a:p>
          <a:p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Relevant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 (current issue)</a:t>
            </a:r>
          </a:p>
          <a:p>
            <a:endParaRPr lang="en-US" altLang="ko-KR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Specific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 statement </a:t>
            </a:r>
          </a:p>
          <a:p>
            <a:endParaRPr lang="en-US" altLang="ko-KR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Comfortable sharing your 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personal opinion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.  </a:t>
            </a:r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30" name="Picture 6" descr="Image result for thinking  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2926438"/>
            <a:ext cx="3886200" cy="3719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137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4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5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 p14:presetBounceEnd="44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9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0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44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3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4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44000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7" dur="500" fill="hold"/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44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1" dur="500" fill="hold"/>
                                            <p:tgtEl>
                                              <p:spTgt spid="3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2" dur="500" fill="hold"/>
                                            <p:tgtEl>
                                              <p:spTgt spid="3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Debate Topic Examples</a:t>
            </a:r>
            <a:endParaRPr lang="ko-KR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owlcation.com/academia/100-Debate-Topics</a:t>
            </a:r>
            <a:endParaRPr lang="en-US" altLang="ko-KR" dirty="0" smtClean="0"/>
          </a:p>
          <a:p>
            <a:r>
              <a:rPr lang="en-US" altLang="ko-KR" dirty="0">
                <a:hlinkClick r:id="rId3"/>
              </a:rPr>
              <a:t>https://writemyessay.today/blog/funny-debate-topics/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3014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43214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b="1" dirty="0" smtClean="0">
                <a:solidFill>
                  <a:srgbClr val="00B050"/>
                </a:solidFill>
              </a:rPr>
              <a:t>Brainstorm</a:t>
            </a:r>
            <a:endParaRPr lang="ko-KR" alt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 smtClean="0">
                <a:solidFill>
                  <a:schemeClr val="accent2">
                    <a:lumMod val="75000"/>
                  </a:schemeClr>
                </a:solidFill>
              </a:rPr>
              <a:t>What </a:t>
            </a:r>
            <a:r>
              <a:rPr lang="en-US" altLang="ko-KR" sz="3200" b="1" dirty="0" smtClean="0">
                <a:solidFill>
                  <a:schemeClr val="accent2">
                    <a:lumMod val="75000"/>
                  </a:schemeClr>
                </a:solidFill>
              </a:rPr>
              <a:t>might</a:t>
            </a:r>
            <a:r>
              <a:rPr lang="en-US" altLang="ko-KR" sz="3200" dirty="0" smtClean="0">
                <a:solidFill>
                  <a:schemeClr val="accent2">
                    <a:lumMod val="75000"/>
                  </a:schemeClr>
                </a:solidFill>
              </a:rPr>
              <a:t> you talk about </a:t>
            </a:r>
          </a:p>
          <a:p>
            <a:endParaRPr lang="en-US" altLang="ko-KR" sz="3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sz="3200" b="1" dirty="0" smtClean="0">
                <a:solidFill>
                  <a:schemeClr val="accent2">
                    <a:lumMod val="75000"/>
                  </a:schemeClr>
                </a:solidFill>
              </a:rPr>
              <a:t>Break down </a:t>
            </a:r>
            <a:r>
              <a:rPr lang="en-US" altLang="ko-KR" sz="3200" dirty="0" smtClean="0">
                <a:solidFill>
                  <a:schemeClr val="accent2">
                    <a:lumMod val="75000"/>
                  </a:schemeClr>
                </a:solidFill>
              </a:rPr>
              <a:t>the debate topic </a:t>
            </a:r>
          </a:p>
          <a:p>
            <a:endParaRPr lang="en-US" altLang="ko-KR" sz="3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sz="3200" b="1" dirty="0" smtClean="0">
                <a:solidFill>
                  <a:schemeClr val="accent2">
                    <a:lumMod val="75000"/>
                  </a:schemeClr>
                </a:solidFill>
              </a:rPr>
              <a:t>Possible</a:t>
            </a:r>
            <a:r>
              <a:rPr lang="en-US" altLang="ko-KR" sz="3200" dirty="0" smtClean="0">
                <a:solidFill>
                  <a:schemeClr val="accent2">
                    <a:lumMod val="75000"/>
                  </a:schemeClr>
                </a:solidFill>
              </a:rPr>
              <a:t> arguments </a:t>
            </a:r>
            <a:endParaRPr lang="ko-KR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Image result for brainstorm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16925" y="3085598"/>
            <a:ext cx="3355975" cy="343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538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4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5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43214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 descr="Image result for tree 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1825625"/>
            <a:ext cx="3905250" cy="493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b="1" dirty="0" smtClean="0">
                <a:solidFill>
                  <a:srgbClr val="00B050"/>
                </a:solidFill>
              </a:rPr>
              <a:t>Question Trees</a:t>
            </a:r>
            <a:endParaRPr lang="ko-KR" alt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420350" cy="4351338"/>
          </a:xfrm>
        </p:spPr>
        <p:txBody>
          <a:bodyPr>
            <a:normAutofit/>
          </a:bodyPr>
          <a:lstStyle/>
          <a:p>
            <a:endParaRPr lang="en-US" altLang="ko-KR" sz="32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sz="3200" dirty="0" smtClean="0">
                <a:solidFill>
                  <a:schemeClr val="accent2">
                    <a:lumMod val="75000"/>
                  </a:schemeClr>
                </a:solidFill>
              </a:rPr>
              <a:t>Ask yourself about the topic… makes more questions</a:t>
            </a:r>
          </a:p>
          <a:p>
            <a:r>
              <a:rPr lang="en-US" altLang="ko-KR" sz="3200" b="1" dirty="0" smtClean="0">
                <a:solidFill>
                  <a:schemeClr val="accent2">
                    <a:lumMod val="75000"/>
                  </a:schemeClr>
                </a:solidFill>
              </a:rPr>
              <a:t>Questions lead to more questions</a:t>
            </a:r>
            <a:r>
              <a:rPr lang="en-US" altLang="ko-KR" sz="32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en-US" altLang="ko-KR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ko-KR" sz="32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altLang="ko-KR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sz="3200" dirty="0" smtClean="0">
                <a:solidFill>
                  <a:schemeClr val="accent2">
                    <a:lumMod val="75000"/>
                  </a:schemeClr>
                </a:solidFill>
              </a:rPr>
              <a:t>“Why?”</a:t>
            </a:r>
            <a:endParaRPr lang="ko-KR" alt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85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4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5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43214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What will your 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opponent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say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? </a:t>
            </a:r>
          </a:p>
          <a:p>
            <a:endParaRPr lang="en-US" altLang="ko-KR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What arguments will they use? </a:t>
            </a:r>
          </a:p>
          <a:p>
            <a:endParaRPr lang="en-US" altLang="ko-KR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What will they say about 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your arguments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? </a:t>
            </a:r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b="1" dirty="0" smtClean="0">
                <a:solidFill>
                  <a:srgbClr val="00B050"/>
                </a:solidFill>
              </a:rPr>
              <a:t>Consider the Other Side</a:t>
            </a:r>
            <a:endParaRPr lang="ko-KR" altLang="en-US" b="1" dirty="0">
              <a:solidFill>
                <a:srgbClr val="00B050"/>
              </a:solidFill>
            </a:endParaRPr>
          </a:p>
        </p:txBody>
      </p:sp>
      <p:pic>
        <p:nvPicPr>
          <p:cNvPr id="4098" name="Picture 2" descr="Image result for other side 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274" y="2116931"/>
            <a:ext cx="3632526" cy="508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804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4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5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43214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b="1" dirty="0" smtClean="0">
                <a:solidFill>
                  <a:srgbClr val="00B050"/>
                </a:solidFill>
              </a:rPr>
              <a:t>Think about what you’ll say… </a:t>
            </a:r>
            <a:r>
              <a:rPr lang="en-US" altLang="ko-KR" b="1" dirty="0" smtClean="0">
                <a:solidFill>
                  <a:srgbClr val="00B050"/>
                </a:solidFill>
              </a:rPr>
              <a:t/>
            </a:r>
            <a:br>
              <a:rPr lang="en-US" altLang="ko-KR" b="1" dirty="0" smtClean="0">
                <a:solidFill>
                  <a:srgbClr val="00B050"/>
                </a:solidFill>
              </a:rPr>
            </a:br>
            <a:r>
              <a:rPr lang="en-US" altLang="ko-KR" b="1" dirty="0" smtClean="0">
                <a:solidFill>
                  <a:srgbClr val="00B050"/>
                </a:solidFill>
              </a:rPr>
              <a:t>back </a:t>
            </a:r>
            <a:r>
              <a:rPr lang="en-US" altLang="ko-KR" b="1" dirty="0" smtClean="0">
                <a:solidFill>
                  <a:srgbClr val="00B050"/>
                </a:solidFill>
              </a:rPr>
              <a:t>it up with facts</a:t>
            </a:r>
            <a:endParaRPr lang="ko-KR" alt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5813"/>
            <a:ext cx="10515600" cy="4121149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After brainstorming, try finding 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evidence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for your points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.  </a:t>
            </a:r>
          </a:p>
          <a:p>
            <a:endParaRPr lang="en-US" altLang="ko-KR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Find </a:t>
            </a:r>
            <a:r>
              <a:rPr lang="en-US" altLang="ko-KR" b="1" dirty="0" smtClean="0">
                <a:solidFill>
                  <a:schemeClr val="accent2">
                    <a:lumMod val="75000"/>
                  </a:schemeClr>
                </a:solidFill>
              </a:rPr>
              <a:t>evidence against your point</a:t>
            </a:r>
            <a:r>
              <a:rPr lang="en-US" altLang="ko-KR" dirty="0" smtClean="0">
                <a:solidFill>
                  <a:schemeClr val="accent2">
                    <a:lumMod val="75000"/>
                  </a:schemeClr>
                </a:solidFill>
              </a:rPr>
              <a:t>, so you can make a strategy to counter those points.  </a:t>
            </a:r>
            <a:endParaRPr lang="ko-KR" alt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Image result for strategy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3969067"/>
            <a:ext cx="4403724" cy="308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367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4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Consider the Following:</a:t>
            </a:r>
            <a:endParaRPr lang="ko-KR" alt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 smtClean="0">
                <a:hlinkClick r:id="rId2"/>
              </a:rPr>
              <a:t>https://www.artofmanliness.com/articles/classical-rhetoric-101-the-five-canons-of-rhetoric-invention/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64956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43214"/>
            </a:avLst>
          </a:prstGeom>
          <a:solidFill>
            <a:schemeClr val="bg1"/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b="1" dirty="0" smtClean="0">
                <a:solidFill>
                  <a:srgbClr val="00B050"/>
                </a:solidFill>
              </a:rPr>
              <a:t>Your Audience </a:t>
            </a:r>
            <a:endParaRPr lang="ko-KR" altLang="en-US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3600" b="1" dirty="0" smtClean="0">
                <a:solidFill>
                  <a:schemeClr val="accent2">
                    <a:lumMod val="75000"/>
                  </a:schemeClr>
                </a:solidFill>
              </a:rPr>
              <a:t>Who</a:t>
            </a:r>
            <a:r>
              <a:rPr lang="en-US" altLang="ko-KR" sz="3600" dirty="0" smtClean="0">
                <a:solidFill>
                  <a:schemeClr val="accent2">
                    <a:lumMod val="75000"/>
                  </a:schemeClr>
                </a:solidFill>
              </a:rPr>
              <a:t> are they? </a:t>
            </a:r>
          </a:p>
          <a:p>
            <a:r>
              <a:rPr lang="en-US" altLang="ko-KR" sz="3600" dirty="0" smtClean="0">
                <a:solidFill>
                  <a:schemeClr val="accent2">
                    <a:lumMod val="75000"/>
                  </a:schemeClr>
                </a:solidFill>
              </a:rPr>
              <a:t>What do they </a:t>
            </a:r>
            <a:r>
              <a:rPr lang="en-US" altLang="ko-KR" sz="3600" b="1" dirty="0" smtClean="0">
                <a:solidFill>
                  <a:schemeClr val="accent2">
                    <a:lumMod val="75000"/>
                  </a:schemeClr>
                </a:solidFill>
              </a:rPr>
              <a:t>want / don’t want </a:t>
            </a:r>
            <a:r>
              <a:rPr lang="en-US" altLang="ko-KR" sz="3600" dirty="0" smtClean="0">
                <a:solidFill>
                  <a:schemeClr val="accent2">
                    <a:lumMod val="75000"/>
                  </a:schemeClr>
                </a:solidFill>
              </a:rPr>
              <a:t>to hear</a:t>
            </a:r>
          </a:p>
          <a:p>
            <a:r>
              <a:rPr lang="en-US" altLang="ko-KR" sz="3600" dirty="0" smtClean="0">
                <a:solidFill>
                  <a:schemeClr val="accent2">
                    <a:lumMod val="75000"/>
                  </a:schemeClr>
                </a:solidFill>
              </a:rPr>
              <a:t>Fears, desires</a:t>
            </a:r>
          </a:p>
          <a:p>
            <a:endParaRPr lang="ko-KR" alt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 descr="Image result for listening 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456" y="2879725"/>
            <a:ext cx="5809544" cy="397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621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4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1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2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4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5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6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482</Words>
  <Application>Microsoft Office PowerPoint</Application>
  <PresentationFormat>Widescreen</PresentationFormat>
  <Paragraphs>113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HY견고딕</vt:lpstr>
      <vt:lpstr>맑은 고딕</vt:lpstr>
      <vt:lpstr>양재소슬체S</vt:lpstr>
      <vt:lpstr>Arial</vt:lpstr>
      <vt:lpstr>Office Theme</vt:lpstr>
      <vt:lpstr>PowerPoint Presentation</vt:lpstr>
      <vt:lpstr>Deciding on a Topic</vt:lpstr>
      <vt:lpstr>Debate Topic Examples</vt:lpstr>
      <vt:lpstr>Brainstorm</vt:lpstr>
      <vt:lpstr>Question Trees</vt:lpstr>
      <vt:lpstr>Consider the Other Side</vt:lpstr>
      <vt:lpstr>Think about what you’ll say…  back it up with facts</vt:lpstr>
      <vt:lpstr>Consider the Following:</vt:lpstr>
      <vt:lpstr>Your Audience </vt:lpstr>
      <vt:lpstr>Your Evidence </vt:lpstr>
      <vt:lpstr>Means of Persuasion  </vt:lpstr>
      <vt:lpstr>Timing</vt:lpstr>
      <vt:lpstr>Format the Argument</vt:lpstr>
      <vt:lpstr>Stasis </vt:lpstr>
      <vt:lpstr>Topoi (Topics of Invention)</vt:lpstr>
      <vt:lpstr>PowerPoint Presentation</vt:lpstr>
    </vt:vector>
  </TitlesOfParts>
  <Company>공주교대컴퓨터과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18</cp:revision>
  <dcterms:created xsi:type="dcterms:W3CDTF">2020-03-09T02:36:50Z</dcterms:created>
  <dcterms:modified xsi:type="dcterms:W3CDTF">2020-03-10T02:14:45Z</dcterms:modified>
</cp:coreProperties>
</file>