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6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42711"/>
    <a:srgbClr val="E78B6E"/>
    <a:srgbClr val="4E403A"/>
    <a:srgbClr val="B0A48E"/>
    <a:srgbClr val="F9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24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8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68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22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50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25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8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64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44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57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88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3770A-265A-4310-B788-C850FDA522B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BE3D-150B-4A20-9CB0-6C843CC09A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2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ofmanliness.com/articles/classical-rhetoric-101-the-five-canons-of-rhetoric-styl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8435" y="50280"/>
            <a:ext cx="125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endParaRPr lang="ko-KR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7697" y="-419790"/>
            <a:ext cx="289374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34400" b="1" dirty="0">
              <a:solidFill>
                <a:schemeClr val="accent5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88" y="753078"/>
            <a:ext cx="40158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accent2">
                    <a:lumMod val="75000"/>
                  </a:schemeClr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Canons</a:t>
            </a:r>
            <a:endParaRPr lang="ko-KR" altLang="en-US" sz="11500" b="1" dirty="0">
              <a:solidFill>
                <a:schemeClr val="accent2">
                  <a:lumMod val="75000"/>
                </a:schemeClr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3055" y="1351346"/>
            <a:ext cx="585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3438" y="2079080"/>
            <a:ext cx="495360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accent2">
                    <a:lumMod val="75000"/>
                  </a:schemeClr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Rhetoric </a:t>
            </a:r>
            <a:endParaRPr lang="ko-KR" altLang="en-US" sz="11500" b="1" dirty="0">
              <a:solidFill>
                <a:schemeClr val="accent2">
                  <a:lumMod val="75000"/>
                </a:schemeClr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6735" y="4386262"/>
            <a:ext cx="12634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5533" y="4377676"/>
            <a:ext cx="12923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2196" y="4377675"/>
            <a:ext cx="13356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6522" y="4369088"/>
            <a:ext cx="11673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8624" y="4387328"/>
            <a:ext cx="12153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omatopo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33" y="0"/>
            <a:ext cx="6219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0000">
              <a:alpha val="85000"/>
            </a:srgbClr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Onomatopoeia  </a:t>
            </a:r>
            <a:endParaRPr lang="ko-KR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5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llit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46" y="0"/>
            <a:ext cx="7130597" cy="68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0000">
              <a:alpha val="85000"/>
            </a:srgbClr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Alliteration </a:t>
            </a:r>
          </a:p>
          <a:p>
            <a:pPr algn="ctr"/>
            <a:r>
              <a:rPr lang="en-US" altLang="ko-K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(consonance)    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6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etap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1" y="0"/>
            <a:ext cx="10396311" cy="693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0000">
              <a:alpha val="85000"/>
            </a:srgbClr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Metaphor</a:t>
            </a:r>
            <a:endParaRPr lang="ko-KR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5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yperb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16" y="786945"/>
            <a:ext cx="5780769" cy="57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0000">
              <a:alpha val="85000"/>
            </a:srgbClr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Hyperbole</a:t>
            </a:r>
            <a:endParaRPr lang="ko-KR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6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8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ts ok to not be 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6" y="654570"/>
            <a:ext cx="5776232" cy="57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0000">
              <a:alpha val="85000"/>
            </a:srgbClr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Repetition </a:t>
            </a:r>
            <a:endParaRPr lang="ko-KR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4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ypothe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07" y="318179"/>
            <a:ext cx="7963504" cy="615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0000">
              <a:alpha val="85000"/>
            </a:srgbClr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Hypothetical </a:t>
            </a:r>
            <a:endParaRPr lang="ko-KR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0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re you kidding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13" y="249236"/>
            <a:ext cx="6475187" cy="639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0000">
              <a:alpha val="85000"/>
            </a:srgbClr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Rhetorical </a:t>
            </a:r>
          </a:p>
          <a:p>
            <a:pPr algn="ctr"/>
            <a:r>
              <a:rPr lang="en-US" altLang="ko-K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Question</a:t>
            </a:r>
            <a:endParaRPr lang="ko-KR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7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Style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https://www.artofmanliness.com/articles/classical-rhetoric-101-the-five-canons-of-rhetoric-style/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979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Style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2649"/>
            <a:ext cx="10515600" cy="402431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How you present your ideas.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Why people want to listen to you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Image result for hip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7" y="2238375"/>
            <a:ext cx="7699373" cy="461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5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Style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Image result for tedd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2F6"/>
              </a:clrFrom>
              <a:clrTo>
                <a:srgbClr val="F7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94" y="3342481"/>
            <a:ext cx="1916455" cy="24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edd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2F6"/>
              </a:clrFrom>
              <a:clrTo>
                <a:srgbClr val="F7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62" y="3354072"/>
            <a:ext cx="1916455" cy="24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Which gift would you rather open?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Image result for gift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40" y="2855495"/>
            <a:ext cx="3284540" cy="345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stroyed gif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9023" r="7291" b="14587"/>
          <a:stretch/>
        </p:blipFill>
        <p:spPr bwMode="auto">
          <a:xfrm>
            <a:off x="6250820" y="2855495"/>
            <a:ext cx="4497391" cy="339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1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5 Virtues of Style</a:t>
            </a:r>
            <a:endParaRPr lang="ko-KR" alt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399" y="2098675"/>
            <a:ext cx="621982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Correctness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Clarity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Propriety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Ornateness </a:t>
            </a:r>
            <a:endParaRPr lang="ko-KR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solidFill>
                  <a:srgbClr val="00B050"/>
                </a:solidFill>
              </a:rPr>
              <a:t>Correctness </a:t>
            </a:r>
            <a:endParaRPr lang="ko-KR" alt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Clear and precise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communication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Word choice and usage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Syntax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Grammar </a:t>
            </a:r>
          </a:p>
          <a:p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Ethos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Must be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well-educated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Cares about the details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They made a mistake?  Can I trust them?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Image result for cor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391568"/>
            <a:ext cx="4533900" cy="453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7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Clarity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9554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Volume </a:t>
            </a: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Clear and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simple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language 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Smart writing is simple writing </a:t>
            </a:r>
          </a:p>
          <a:p>
            <a:pPr lvl="1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altLang="ko-KR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 grade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textbook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Strong verbs (avoid to be)</a:t>
            </a:r>
          </a:p>
          <a:p>
            <a:pPr lvl="2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“Diane was killed by Jim” vs “Jim killed Diane” </a:t>
            </a:r>
          </a:p>
          <a:p>
            <a:pPr lvl="2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Shorter, clearer, punchier 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Average sentence is about 20 words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It’s relatable  </a:t>
            </a:r>
          </a:p>
        </p:txBody>
      </p:sp>
      <p:pic>
        <p:nvPicPr>
          <p:cNvPr id="4098" name="Picture 2" descr="Image result for cl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06" y="3819525"/>
            <a:ext cx="4560794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7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Evidence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Evidence has a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slightly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different meaning </a:t>
            </a:r>
          </a:p>
          <a:p>
            <a:pPr lvl="1"/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emotional response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through physical senses </a:t>
            </a:r>
          </a:p>
          <a:p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Pathos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Vivid descriptions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Detailed stories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Image result for stack of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3" b="97322" l="4900" r="95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223" y="1690688"/>
            <a:ext cx="3534677" cy="501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5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Propriety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Selecting words that are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appropriate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for: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Your subject mater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Audience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Occasion </a:t>
            </a:r>
          </a:p>
          <a:p>
            <a:pPr lvl="1"/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fitting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114675"/>
            <a:ext cx="7143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5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Ornateness</a:t>
            </a:r>
            <a:endParaRPr lang="ko-KR" alt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Making your speech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interesting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to listen to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Rhetorical devices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Figures of speech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Sound / Rhythm of words</a:t>
            </a: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orn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66" y="1193799"/>
            <a:ext cx="4709834" cy="619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3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181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HY견고딕</vt:lpstr>
      <vt:lpstr>맑은 고딕</vt:lpstr>
      <vt:lpstr>양재소슬체S</vt:lpstr>
      <vt:lpstr>Arial</vt:lpstr>
      <vt:lpstr>Bernard MT Condensed</vt:lpstr>
      <vt:lpstr>Office Theme</vt:lpstr>
      <vt:lpstr>PowerPoint Presentation</vt:lpstr>
      <vt:lpstr>Style</vt:lpstr>
      <vt:lpstr>Style</vt:lpstr>
      <vt:lpstr>5 Virtues of Style</vt:lpstr>
      <vt:lpstr>Correctness </vt:lpstr>
      <vt:lpstr>Clarity</vt:lpstr>
      <vt:lpstr>Evidence </vt:lpstr>
      <vt:lpstr>Propriety </vt:lpstr>
      <vt:lpstr>Ornateness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Style 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2020-03-09T07:44:47Z</dcterms:created>
  <dcterms:modified xsi:type="dcterms:W3CDTF">2020-03-12T08:06:36Z</dcterms:modified>
</cp:coreProperties>
</file>