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8" r:id="rId7"/>
    <p:sldId id="263" r:id="rId8"/>
    <p:sldId id="269" r:id="rId9"/>
    <p:sldId id="264" r:id="rId10"/>
    <p:sldId id="270" r:id="rId11"/>
    <p:sldId id="273" r:id="rId12"/>
    <p:sldId id="265" r:id="rId13"/>
    <p:sldId id="271" r:id="rId14"/>
    <p:sldId id="266" r:id="rId15"/>
    <p:sldId id="272" r:id="rId16"/>
    <p:sldId id="274" r:id="rId17"/>
    <p:sldId id="257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5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71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5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01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5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25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88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41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3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1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97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EA63-7A2C-447E-8BB7-66665C9B5ADD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94A6-D042-4816-A999-2D9583EC36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78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anons%20of%20Rhetoric%20-%20Invention.pptx" TargetMode="External"/><Relationship Id="rId7" Type="http://schemas.openxmlformats.org/officeDocument/2006/relationships/hyperlink" Target="Canons%20of%20Rhetoric%20-%20Delivery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Canons%20of%20Rhetoric%20-%20Memory.pptx" TargetMode="External"/><Relationship Id="rId5" Type="http://schemas.openxmlformats.org/officeDocument/2006/relationships/hyperlink" Target="Canons%20of%20Rhetoric%20-%20Style.pptx" TargetMode="External"/><Relationship Id="rId4" Type="http://schemas.openxmlformats.org/officeDocument/2006/relationships/hyperlink" Target="Canons%20of%20Rhetoric%20-%20Arrangement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hetoric.byu.edu/Canons/Canons.htm" TargetMode="External"/><Relationship Id="rId2" Type="http://schemas.openxmlformats.org/officeDocument/2006/relationships/hyperlink" Target="https://www.memoriapress.com/articles/5-canons-of-rhetoric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rtofmanliness.com/articles/classical-rhetoric-101-the-five-canons-of-rhetoric-inven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2325" y="1174404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ko-KR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1587" y="704334"/>
            <a:ext cx="289374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4400" b="1" dirty="0">
              <a:solidFill>
                <a:schemeClr val="accent5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678" y="1877202"/>
            <a:ext cx="40158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Canons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945" y="2475470"/>
            <a:ext cx="58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7328" y="3203204"/>
            <a:ext cx="4953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Rhetoric 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9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art de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b="11132"/>
          <a:stretch/>
        </p:blipFill>
        <p:spPr bwMode="auto">
          <a:xfrm>
            <a:off x="0" y="-18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365125"/>
            <a:ext cx="11182350" cy="616902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Elocution (Style)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The way in which something is said.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Vocabulary 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Sentence Structure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Expressions</a:t>
            </a:r>
          </a:p>
          <a:p>
            <a:pPr lvl="1"/>
            <a:endParaRPr lang="en-US" altLang="ko-K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Rhetorical Devices</a:t>
            </a: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Pathos </a:t>
            </a:r>
          </a:p>
          <a:p>
            <a:endParaRPr lang="en-US" altLang="ko-K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art de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b="11132"/>
          <a:stretch/>
        </p:blipFill>
        <p:spPr bwMode="auto">
          <a:xfrm>
            <a:off x="0" y="-18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365125"/>
            <a:ext cx="11182350" cy="616902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Elocution (Style)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“Rubrics or checklists can stretch students to use words in ways they might not naturally use them, and by the requirement to include such things as an adjective clause, a participle opener, or a simile, students will be 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challenged</a:t>
            </a: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 to use words, expressions, and devices 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beyond their everyday </a:t>
            </a: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habits.”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8746"/>
            <a:ext cx="11277600" cy="2387600"/>
          </a:xfrm>
        </p:spPr>
        <p:txBody>
          <a:bodyPr anchor="ctr">
            <a:normAutofit/>
          </a:bodyPr>
          <a:lstStyle/>
          <a:p>
            <a:r>
              <a:rPr lang="en-US" altLang="ko-KR" sz="16600" spc="-3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Memory</a:t>
            </a:r>
            <a:endParaRPr lang="ko-KR" altLang="en-US" sz="16600" spc="-3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4722"/>
            <a:ext cx="9144000" cy="783077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Memoria </a:t>
            </a:r>
            <a:endParaRPr lang="ko-KR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365125"/>
            <a:ext cx="11182350" cy="616902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Memory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More important in ancient times </a:t>
            </a: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Ethos</a:t>
            </a:r>
          </a:p>
          <a:p>
            <a:endParaRPr lang="en-US" altLang="ko-K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Eye contact</a:t>
            </a: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“furnishing the mind”</a:t>
            </a:r>
          </a:p>
          <a:p>
            <a:endParaRPr lang="en-US" altLang="ko-KR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8746"/>
            <a:ext cx="11277600" cy="2387600"/>
          </a:xfrm>
        </p:spPr>
        <p:txBody>
          <a:bodyPr anchor="ctr">
            <a:normAutofit/>
          </a:bodyPr>
          <a:lstStyle/>
          <a:p>
            <a:r>
              <a:rPr lang="en-US" altLang="ko-KR" sz="16600" spc="-3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Action</a:t>
            </a:r>
            <a:endParaRPr lang="ko-KR" altLang="en-US" sz="16600" spc="-3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4722"/>
            <a:ext cx="9144000" cy="783077"/>
          </a:xfrm>
        </p:spPr>
        <p:txBody>
          <a:bodyPr anchor="ctr">
            <a:normAutofit/>
          </a:bodyPr>
          <a:lstStyle/>
          <a:p>
            <a:r>
              <a:rPr lang="en-US" altLang="ko-K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Actio</a:t>
            </a:r>
            <a:endParaRPr lang="ko-KR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ublic spe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1500188"/>
            <a:ext cx="11182350" cy="5033962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Action (Delivery)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Practice 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Confidence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Vocal modulation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Projection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Eye contact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Gestures</a:t>
            </a:r>
          </a:p>
          <a:p>
            <a:endParaRPr lang="en-US" altLang="ko-KR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Pathos</a:t>
            </a:r>
            <a:endParaRPr lang="ko-KR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art dec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b="11132"/>
          <a:stretch/>
        </p:blipFill>
        <p:spPr bwMode="auto">
          <a:xfrm>
            <a:off x="0" y="-18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hlinkClick r:id="rId3" action="ppaction://hlinkpres?slideindex=1&amp;slidetitle="/>
          </p:cNvPr>
          <p:cNvSpPr/>
          <p:nvPr/>
        </p:nvSpPr>
        <p:spPr>
          <a:xfrm>
            <a:off x="1926077" y="251297"/>
            <a:ext cx="8414426" cy="10700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Invention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ounded Rectangle 2">
            <a:hlinkClick r:id="rId4" action="ppaction://hlinkpres?slideindex=1&amp;slidetitle="/>
          </p:cNvPr>
          <p:cNvSpPr/>
          <p:nvPr/>
        </p:nvSpPr>
        <p:spPr>
          <a:xfrm>
            <a:off x="1926077" y="1572638"/>
            <a:ext cx="8414426" cy="10700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en-US" altLang="ko-KR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Arrangement 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ounded Rectangle 3">
            <a:hlinkClick r:id="rId5" action="ppaction://hlinkpres?slideindex=1&amp;slidetitle="/>
          </p:cNvPr>
          <p:cNvSpPr/>
          <p:nvPr/>
        </p:nvSpPr>
        <p:spPr>
          <a:xfrm>
            <a:off x="1926077" y="2893979"/>
            <a:ext cx="8414426" cy="10700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Style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Rounded Rectangle 4">
            <a:hlinkClick r:id="rId6" action="ppaction://hlinkpres?slideindex=1&amp;slidetitle="/>
          </p:cNvPr>
          <p:cNvSpPr/>
          <p:nvPr/>
        </p:nvSpPr>
        <p:spPr>
          <a:xfrm>
            <a:off x="1926077" y="4215320"/>
            <a:ext cx="8414426" cy="10700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4. Memory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ounded Rectangle 5">
            <a:hlinkClick r:id="rId7" action="ppaction://hlinkpres?slideindex=1&amp;slidetitle="/>
          </p:cNvPr>
          <p:cNvSpPr/>
          <p:nvPr/>
        </p:nvSpPr>
        <p:spPr>
          <a:xfrm>
            <a:off x="1926077" y="5536661"/>
            <a:ext cx="8414426" cy="10700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Delivery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35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8" y="1046376"/>
            <a:ext cx="11030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hlinkClick r:id="rId2"/>
              </a:rPr>
              <a:t>https://www.memoriapress.com/articles/5-canons-of-rhetoric/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1935" y="568411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 Canons of Rhetoric 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037968" y="1944924"/>
            <a:ext cx="4227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hlinkClick r:id="rId3"/>
              </a:rPr>
              <a:t>http://rhetoric.byu.edu/Canons/Canons.htm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51935" y="1575592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canons of rhetoric 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037968" y="2843472"/>
            <a:ext cx="11030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hlinkClick r:id="rId4"/>
              </a:rPr>
              <a:t>https://www.artofmanliness.com/articles/classical-rhetoric-101-the-five-canons-of-rhetoric-invention/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1935" y="2468144"/>
            <a:ext cx="70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Classical Rhetoric 101:  The Five Canons of Rhetoric – Invention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95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ann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 bwMode="auto">
          <a:xfrm>
            <a:off x="8067418" y="3667329"/>
            <a:ext cx="3998122" cy="31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8691" y="1353903"/>
            <a:ext cx="507863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Cannon </a:t>
            </a:r>
            <a:endParaRPr lang="en-US" altLang="ko-KR" sz="7200" b="1" dirty="0" smtClean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7200" dirty="0">
                <a:solidFill>
                  <a:schemeClr val="accent1">
                    <a:lumMod val="50000"/>
                  </a:schemeClr>
                </a:solidFill>
                <a:latin typeface="AmeriGarmnd BT" pitchFamily="2" charset="0"/>
              </a:rPr>
              <a:t>v</a:t>
            </a:r>
            <a:r>
              <a:rPr lang="en-US" altLang="ko-KR" sz="7200" dirty="0" smtClean="0">
                <a:solidFill>
                  <a:schemeClr val="accent1">
                    <a:lumMod val="50000"/>
                  </a:schemeClr>
                </a:solidFill>
                <a:latin typeface="AmeriGarmnd BT" pitchFamily="2" charset="0"/>
              </a:rPr>
              <a:t>s</a:t>
            </a:r>
          </a:p>
          <a:p>
            <a:pPr algn="ctr"/>
            <a:r>
              <a:rPr lang="en-US" altLang="ko-KR" sz="8800" b="1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Canon</a:t>
            </a:r>
            <a:endParaRPr lang="ko-KR" altLang="en-US" sz="7200" b="1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4" descr="Image result for cann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5" t="75115" r="11350" b="8653"/>
          <a:stretch/>
        </p:blipFill>
        <p:spPr bwMode="auto">
          <a:xfrm>
            <a:off x="8305101" y="3778322"/>
            <a:ext cx="713066" cy="5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cann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2" b="57588"/>
          <a:stretch/>
        </p:blipFill>
        <p:spPr bwMode="auto">
          <a:xfrm>
            <a:off x="8067418" y="3667329"/>
            <a:ext cx="3662601" cy="14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4779 -0.2081 L -0.54427 -0.31227 L -0.73776 -0.39167 L -0.76146 -0.39491 L -0.75925 -0.38565 " pathEditMode="relative" rAng="0" ptsTypes="AAAA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73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ar wars c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ttle"/>
          <p:cNvPicPr>
            <a:picLocks noChangeAspect="1" noChangeArrowheads="1"/>
          </p:cNvPicPr>
          <p:nvPr/>
        </p:nvPicPr>
        <p:blipFill rotWithShape="1"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5900"/>
          <a:stretch/>
        </p:blipFill>
        <p:spPr bwMode="auto">
          <a:xfrm>
            <a:off x="-61609" y="0"/>
            <a:ext cx="12253609" cy="68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28650" y="365125"/>
            <a:ext cx="11182350" cy="61690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 Canons of Rhetoric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314" y="1863589"/>
            <a:ext cx="3151761" cy="3165475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altLang="ko-KR" sz="3600" dirty="0" err="1" smtClean="0">
                <a:solidFill>
                  <a:schemeClr val="accent2">
                    <a:lumMod val="75000"/>
                  </a:schemeClr>
                </a:solidFill>
              </a:rPr>
              <a:t>Inventio</a:t>
            </a: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altLang="ko-KR" sz="3600" dirty="0" err="1" smtClean="0">
                <a:solidFill>
                  <a:schemeClr val="accent2">
                    <a:lumMod val="75000"/>
                  </a:schemeClr>
                </a:solidFill>
              </a:rPr>
              <a:t>Dispositio</a:t>
            </a:r>
            <a:endParaRPr lang="en-US" altLang="ko-K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err="1" smtClean="0">
                <a:solidFill>
                  <a:schemeClr val="accent2">
                    <a:lumMod val="75000"/>
                  </a:schemeClr>
                </a:solidFill>
              </a:rPr>
              <a:t>Elecutio</a:t>
            </a:r>
            <a:endParaRPr lang="en-US" altLang="ko-K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Memoria </a:t>
            </a:r>
          </a:p>
          <a:p>
            <a:r>
              <a:rPr lang="en-US" altLang="ko-KR" sz="3600" dirty="0" err="1" smtClean="0">
                <a:solidFill>
                  <a:schemeClr val="accent2">
                    <a:lumMod val="75000"/>
                  </a:schemeClr>
                </a:solidFill>
              </a:rPr>
              <a:t>Actio</a:t>
            </a: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8746"/>
            <a:ext cx="11277600" cy="2387600"/>
          </a:xfrm>
        </p:spPr>
        <p:txBody>
          <a:bodyPr anchor="ctr">
            <a:normAutofit/>
          </a:bodyPr>
          <a:lstStyle/>
          <a:p>
            <a:r>
              <a:rPr lang="en-US" altLang="ko-KR" sz="16600" spc="-3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Invention</a:t>
            </a:r>
            <a:endParaRPr lang="ko-KR" altLang="en-US" sz="16600" spc="-3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4722"/>
            <a:ext cx="9144000" cy="783077"/>
          </a:xfrm>
        </p:spPr>
        <p:txBody>
          <a:bodyPr anchor="ctr">
            <a:normAutofit/>
          </a:bodyPr>
          <a:lstStyle/>
          <a:p>
            <a:r>
              <a:rPr lang="en-US" altLang="ko-K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Inventio</a:t>
            </a:r>
            <a:endParaRPr lang="ko-KR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nven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365125"/>
            <a:ext cx="11182350" cy="616902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Invention (Research)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“To discover or find”</a:t>
            </a: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Logos</a:t>
            </a:r>
          </a:p>
          <a:p>
            <a:endParaRPr lang="en-US" altLang="ko-K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I can’t think of anything to say</a:t>
            </a:r>
            <a:endParaRPr lang="en-US" altLang="ko-KR" sz="3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Question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Speaking prompts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Assignment </a:t>
            </a:r>
          </a:p>
          <a:p>
            <a:pPr lvl="1"/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Research</a:t>
            </a:r>
          </a:p>
          <a:p>
            <a:endParaRPr lang="en-US" altLang="ko-KR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Learn more about the subject 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8746"/>
            <a:ext cx="12192000" cy="2387600"/>
          </a:xfrm>
        </p:spPr>
        <p:txBody>
          <a:bodyPr anchor="ctr">
            <a:normAutofit/>
          </a:bodyPr>
          <a:lstStyle/>
          <a:p>
            <a:r>
              <a:rPr lang="en-US" altLang="ko-KR" sz="14900" spc="-3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Disposition </a:t>
            </a:r>
            <a:endParaRPr lang="ko-KR" altLang="en-US" sz="14900" spc="-3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4722"/>
            <a:ext cx="9144000" cy="783077"/>
          </a:xfrm>
        </p:spPr>
        <p:txBody>
          <a:bodyPr anchor="ctr">
            <a:normAutofit/>
          </a:bodyPr>
          <a:lstStyle/>
          <a:p>
            <a:r>
              <a:rPr lang="en-US" altLang="ko-K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Dispositio</a:t>
            </a:r>
            <a:endParaRPr lang="ko-KR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365125"/>
            <a:ext cx="11182350" cy="616902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Disposition (Arrangement)</a:t>
            </a:r>
            <a:endParaRPr lang="ko-KR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Story structure</a:t>
            </a: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5 Paragraph Essay</a:t>
            </a: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Poetry</a:t>
            </a: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Formulas </a:t>
            </a:r>
          </a:p>
          <a:p>
            <a:endParaRPr lang="en-US" altLang="ko-KR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Have a purpose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8746"/>
            <a:ext cx="11277600" cy="2387600"/>
          </a:xfrm>
        </p:spPr>
        <p:txBody>
          <a:bodyPr anchor="ctr">
            <a:normAutofit/>
          </a:bodyPr>
          <a:lstStyle/>
          <a:p>
            <a:r>
              <a:rPr lang="en-US" altLang="ko-KR" sz="16600" spc="-3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Elocution</a:t>
            </a:r>
            <a:endParaRPr lang="ko-KR" altLang="en-US" sz="16600" spc="-3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4722"/>
            <a:ext cx="9144000" cy="783077"/>
          </a:xfrm>
        </p:spPr>
        <p:txBody>
          <a:bodyPr anchor="ctr">
            <a:normAutofit/>
          </a:bodyPr>
          <a:lstStyle/>
          <a:p>
            <a:r>
              <a:rPr lang="en-US" altLang="ko-K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Elecutio</a:t>
            </a:r>
            <a:endParaRPr lang="ko-KR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221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HY견고딕</vt:lpstr>
      <vt:lpstr>맑은 고딕</vt:lpstr>
      <vt:lpstr>양재소슬체S</vt:lpstr>
      <vt:lpstr>AmeriGarmnd BT</vt:lpstr>
      <vt:lpstr>Arial</vt:lpstr>
      <vt:lpstr>Office Theme</vt:lpstr>
      <vt:lpstr>PowerPoint Presentation</vt:lpstr>
      <vt:lpstr>PowerPoint Presentation</vt:lpstr>
      <vt:lpstr>PowerPoint Presentation</vt:lpstr>
      <vt:lpstr>5 Canons of Rhetoric</vt:lpstr>
      <vt:lpstr>Invention</vt:lpstr>
      <vt:lpstr>Invention (Research)</vt:lpstr>
      <vt:lpstr>Disposition </vt:lpstr>
      <vt:lpstr>Disposition (Arrangement)</vt:lpstr>
      <vt:lpstr>Elocution</vt:lpstr>
      <vt:lpstr>Elocution (Style)</vt:lpstr>
      <vt:lpstr>Elocution (Style)</vt:lpstr>
      <vt:lpstr>Memory</vt:lpstr>
      <vt:lpstr>Memory</vt:lpstr>
      <vt:lpstr>Action</vt:lpstr>
      <vt:lpstr>Action (Delivery)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2020-03-09T01:17:13Z</dcterms:created>
  <dcterms:modified xsi:type="dcterms:W3CDTF">2020-03-12T23:53:30Z</dcterms:modified>
</cp:coreProperties>
</file>