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66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35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2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0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44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19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4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84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3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D0C0-78BA-4E23-A353-E9FC60590828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9869-A1C6-4D0F-B90F-00EA18A255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87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Wo1nlPz1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Wo1nlPz1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Interest Theory</a:t>
            </a:r>
            <a:endParaRPr lang="ko-KR" altLang="en-US" sz="7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Application to the classroom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07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Well-Developed Individual Interest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Reengage over time</a:t>
            </a:r>
          </a:p>
          <a:p>
            <a:r>
              <a:rPr lang="en-US" altLang="ko-KR" dirty="0" smtClean="0"/>
              <a:t>Deeper strategies </a:t>
            </a:r>
          </a:p>
          <a:p>
            <a:r>
              <a:rPr lang="en-US" altLang="ko-KR" dirty="0" smtClean="0"/>
              <a:t>Creative endeavors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Self-motivated </a:t>
            </a:r>
            <a:endParaRPr lang="ko-KR" altLang="en-US" dirty="0"/>
          </a:p>
        </p:txBody>
      </p:sp>
      <p:pic>
        <p:nvPicPr>
          <p:cNvPr id="8194" name="Picture 2" descr="Image result for cleaning beach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0"/>
          <a:stretch/>
        </p:blipFill>
        <p:spPr bwMode="auto">
          <a:xfrm flipH="1">
            <a:off x="7000875" y="2076450"/>
            <a:ext cx="527685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78" y="45522"/>
            <a:ext cx="509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https://www.youtube.com/watch?v=mTWo1nlPz1M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Stimulating Interest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5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ored student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79"/>
            <a:ext cx="12192000" cy="63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Uninterested Students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 environment to motivate to learn </a:t>
            </a:r>
          </a:p>
          <a:p>
            <a:endParaRPr lang="en-US" altLang="ko-KR" dirty="0"/>
          </a:p>
          <a:p>
            <a:r>
              <a:rPr lang="en-US" altLang="ko-KR" dirty="0" smtClean="0"/>
              <a:t>What are some ways to get students interested?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2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05919"/>
            <a:ext cx="7734300" cy="51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Include (Bergin, 1999):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Novelty</a:t>
            </a:r>
          </a:p>
          <a:p>
            <a:r>
              <a:rPr lang="en-US" altLang="ko-KR" dirty="0" smtClean="0"/>
              <a:t>Food </a:t>
            </a:r>
          </a:p>
          <a:p>
            <a:r>
              <a:rPr lang="en-US" altLang="ko-KR" dirty="0" smtClean="0"/>
              <a:t>Humor </a:t>
            </a:r>
          </a:p>
          <a:p>
            <a:r>
              <a:rPr lang="en-US" altLang="ko-KR" dirty="0" smtClean="0"/>
              <a:t>Social interaction </a:t>
            </a:r>
          </a:p>
          <a:p>
            <a:r>
              <a:rPr lang="en-US" altLang="ko-KR" dirty="0" smtClean="0"/>
              <a:t>Games</a:t>
            </a:r>
          </a:p>
          <a:p>
            <a:r>
              <a:rPr lang="en-US" altLang="ko-KR" dirty="0" smtClean="0"/>
              <a:t>Puzzles</a:t>
            </a:r>
          </a:p>
          <a:p>
            <a:r>
              <a:rPr lang="en-US" altLang="ko-KR" dirty="0" smtClean="0"/>
              <a:t>Fantasy</a:t>
            </a:r>
          </a:p>
          <a:p>
            <a:r>
              <a:rPr lang="en-US" altLang="ko-KR" dirty="0" smtClean="0"/>
              <a:t>Narrative</a:t>
            </a:r>
          </a:p>
          <a:p>
            <a:r>
              <a:rPr lang="en-US" altLang="ko-KR" dirty="0" smtClean="0"/>
              <a:t>Physical activities </a:t>
            </a:r>
          </a:p>
          <a:p>
            <a:r>
              <a:rPr lang="en-US" altLang="ko-KR" dirty="0" smtClean="0"/>
              <a:t>Content related to injury, sex, or scandal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9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Include: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Content related to students’ background knowledge and interests</a:t>
            </a:r>
          </a:p>
          <a:p>
            <a:endParaRPr lang="en-US" altLang="ko-KR" dirty="0"/>
          </a:p>
          <a:p>
            <a:r>
              <a:rPr lang="en-US" altLang="ko-KR" dirty="0" smtClean="0"/>
              <a:t>Activities that include an emotional component </a:t>
            </a:r>
          </a:p>
          <a:p>
            <a:endParaRPr lang="en-US" altLang="ko-KR" dirty="0"/>
          </a:p>
          <a:p>
            <a:r>
              <a:rPr lang="en-US" altLang="ko-KR" dirty="0" smtClean="0"/>
              <a:t>Vary your presentation style </a:t>
            </a:r>
          </a:p>
          <a:p>
            <a:endParaRPr lang="en-US" altLang="ko-KR" dirty="0"/>
          </a:p>
          <a:p>
            <a:r>
              <a:rPr lang="en-US" altLang="ko-KR" dirty="0" smtClean="0"/>
              <a:t>Information that is surprising </a:t>
            </a:r>
            <a:endParaRPr lang="ko-KR" altLang="en-US" dirty="0"/>
          </a:p>
        </p:txBody>
      </p:sp>
      <p:pic>
        <p:nvPicPr>
          <p:cNvPr id="11266" name="Picture 2" descr="Image result for teachi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7726" y="2743200"/>
            <a:ext cx="6550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rested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32"/>
            <a:ext cx="12192000" cy="65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6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Interest is influenced by: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Content, objects, or events</a:t>
            </a:r>
          </a:p>
          <a:p>
            <a:endParaRPr lang="en-US" altLang="ko-KR" dirty="0"/>
          </a:p>
          <a:p>
            <a:r>
              <a:rPr lang="en-US" altLang="ko-KR" dirty="0" smtClean="0"/>
              <a:t>Interaction with the environment </a:t>
            </a:r>
          </a:p>
          <a:p>
            <a:endParaRPr lang="en-US" altLang="ko-KR" dirty="0"/>
          </a:p>
          <a:p>
            <a:r>
              <a:rPr lang="en-US" altLang="ko-KR" dirty="0" smtClean="0"/>
              <a:t>Cognitive (paying attention) and Affective (feelings) components  </a:t>
            </a:r>
          </a:p>
          <a:p>
            <a:endParaRPr lang="en-US" altLang="ko-KR" dirty="0"/>
          </a:p>
          <a:p>
            <a:r>
              <a:rPr lang="en-US" altLang="ko-KR" dirty="0" smtClean="0"/>
              <a:t>Unaware of their interests </a:t>
            </a:r>
          </a:p>
          <a:p>
            <a:endParaRPr lang="en-US" altLang="ko-KR" dirty="0"/>
          </a:p>
          <a:p>
            <a:r>
              <a:rPr lang="en-US" altLang="ko-KR" dirty="0" smtClean="0"/>
              <a:t>Physiological / Neurological </a:t>
            </a:r>
          </a:p>
          <a:p>
            <a:pPr lvl="1"/>
            <a:r>
              <a:rPr lang="en-US" altLang="ko-KR" dirty="0" smtClean="0"/>
              <a:t>Looks like reward in MRI </a:t>
            </a:r>
            <a:endParaRPr lang="ko-KR" altLang="en-US" dirty="0"/>
          </a:p>
        </p:txBody>
      </p:sp>
      <p:pic>
        <p:nvPicPr>
          <p:cNvPr id="2050" name="Picture 2" descr="Image result for interested studen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9750" y="4476750"/>
            <a:ext cx="6572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Types of Interest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Situational </a:t>
            </a:r>
          </a:p>
          <a:p>
            <a:pPr lvl="1"/>
            <a:r>
              <a:rPr lang="en-US" altLang="ko-KR" dirty="0" smtClean="0"/>
              <a:t>Temporary</a:t>
            </a:r>
          </a:p>
          <a:p>
            <a:pPr lvl="1"/>
            <a:r>
              <a:rPr lang="en-US" altLang="ko-KR" dirty="0" smtClean="0"/>
              <a:t>Environmental influence </a:t>
            </a: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Individual </a:t>
            </a:r>
          </a:p>
          <a:p>
            <a:pPr lvl="1"/>
            <a:r>
              <a:rPr lang="en-US" altLang="ko-KR" dirty="0" smtClean="0"/>
              <a:t>Long lasting </a:t>
            </a:r>
          </a:p>
          <a:p>
            <a:pPr lvl="1"/>
            <a:r>
              <a:rPr lang="en-US" altLang="ko-KR" dirty="0" smtClean="0"/>
              <a:t>Affective </a:t>
            </a:r>
            <a:endParaRPr lang="ko-KR" altLang="en-US" dirty="0"/>
          </a:p>
        </p:txBody>
      </p:sp>
      <p:pic>
        <p:nvPicPr>
          <p:cNvPr id="3074" name="Picture 2" descr="Image result for interested studen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73" y="1741869"/>
            <a:ext cx="3402227" cy="51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45" y="0"/>
            <a:ext cx="5362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Phases of Interest (</a:t>
            </a:r>
            <a:r>
              <a:rPr lang="en-US" altLang="ko-KR" dirty="0" err="1" smtClean="0"/>
              <a:t>Hidi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Renninger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Situational </a:t>
            </a:r>
          </a:p>
          <a:p>
            <a:pPr marL="457200" lvl="1" indent="0">
              <a:buNone/>
            </a:pPr>
            <a:r>
              <a:rPr lang="en-US" altLang="ko-KR" dirty="0" smtClean="0"/>
              <a:t>1. Triggered situational interest</a:t>
            </a:r>
          </a:p>
          <a:p>
            <a:pPr marL="457200" lvl="1" indent="0">
              <a:buNone/>
            </a:pPr>
            <a:r>
              <a:rPr lang="en-US" altLang="ko-KR" dirty="0" smtClean="0"/>
              <a:t>2. Maintained situational interest </a:t>
            </a:r>
          </a:p>
          <a:p>
            <a:endParaRPr lang="en-US" altLang="ko-KR" dirty="0"/>
          </a:p>
          <a:p>
            <a:r>
              <a:rPr lang="en-US" altLang="ko-KR" dirty="0" smtClean="0"/>
              <a:t>Individual </a:t>
            </a:r>
          </a:p>
          <a:p>
            <a:pPr marL="457200" lvl="1" indent="0">
              <a:buNone/>
            </a:pPr>
            <a:r>
              <a:rPr lang="en-US" altLang="ko-KR" dirty="0" smtClean="0"/>
              <a:t>3. Emerging individual interest</a:t>
            </a:r>
          </a:p>
          <a:p>
            <a:pPr marL="457200" lvl="1" indent="0">
              <a:buNone/>
            </a:pPr>
            <a:r>
              <a:rPr lang="en-US" altLang="ko-KR" dirty="0" smtClean="0"/>
              <a:t>4. Well-developed individual interest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8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Phases (Jones, 2009)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894" y="-4207"/>
            <a:ext cx="509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https://www.youtube.com/watch?v=mTWo1nlPz1M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2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Triggered Situational Interest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Externally supported</a:t>
            </a:r>
          </a:p>
          <a:p>
            <a:r>
              <a:rPr lang="en-US" altLang="ko-KR" dirty="0" smtClean="0"/>
              <a:t>Temporary </a:t>
            </a:r>
            <a:endParaRPr lang="en-US" altLang="ko-KR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20995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Maintained Situational Interest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Focused attention</a:t>
            </a:r>
          </a:p>
          <a:p>
            <a:r>
              <a:rPr lang="en-US" altLang="ko-KR" dirty="0" smtClean="0"/>
              <a:t>Extended period of time</a:t>
            </a:r>
          </a:p>
          <a:p>
            <a:r>
              <a:rPr lang="en-US" altLang="ko-KR" dirty="0" smtClean="0"/>
              <a:t>Persists or reoccurs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Meaningful</a:t>
            </a:r>
          </a:p>
          <a:p>
            <a:r>
              <a:rPr lang="en-US" altLang="ko-KR" dirty="0" smtClean="0"/>
              <a:t>External influence </a:t>
            </a:r>
            <a:endParaRPr lang="ko-KR" altLang="en-US" dirty="0"/>
          </a:p>
        </p:txBody>
      </p:sp>
      <p:pic>
        <p:nvPicPr>
          <p:cNvPr id="6146" name="Picture 2" descr="Image result for admission ti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07" y="3707027"/>
            <a:ext cx="3907310" cy="26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Emerging Individual Interest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Enduring </a:t>
            </a:r>
          </a:p>
          <a:p>
            <a:r>
              <a:rPr lang="en-US" altLang="ko-KR" dirty="0" smtClean="0"/>
              <a:t>Repeated engagement </a:t>
            </a:r>
          </a:p>
          <a:p>
            <a:r>
              <a:rPr lang="en-US" altLang="ko-KR" dirty="0" smtClean="0"/>
              <a:t>Positive feelings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Knowledge and value</a:t>
            </a:r>
          </a:p>
          <a:p>
            <a:r>
              <a:rPr lang="en-US" altLang="ko-KR" dirty="0" smtClean="0"/>
              <a:t>Curiosity questions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Transition to self-motivated 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170" name="Picture 2" descr="Image result for resear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84037">
                  <a:alpha val="28235"/>
                </a:srgbClr>
              </a:clrFrom>
              <a:clrTo>
                <a:srgbClr val="48403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88" y="2979174"/>
            <a:ext cx="3197789" cy="319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217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HY견고딕</vt:lpstr>
      <vt:lpstr>맑은 고딕</vt:lpstr>
      <vt:lpstr>Arial</vt:lpstr>
      <vt:lpstr>Calibri</vt:lpstr>
      <vt:lpstr>Calibri Light</vt:lpstr>
      <vt:lpstr>Office Theme</vt:lpstr>
      <vt:lpstr>Interest Theory</vt:lpstr>
      <vt:lpstr>PowerPoint Presentation</vt:lpstr>
      <vt:lpstr>Interest is influenced by:</vt:lpstr>
      <vt:lpstr>Types of Interest</vt:lpstr>
      <vt:lpstr>Phases of Interest (Hidi &amp; Renninger)</vt:lpstr>
      <vt:lpstr>Summary of Phases (Jones, 2009)</vt:lpstr>
      <vt:lpstr>Triggered Situational Interest</vt:lpstr>
      <vt:lpstr>Maintained Situational Interest</vt:lpstr>
      <vt:lpstr>Emerging Individual Interest</vt:lpstr>
      <vt:lpstr>Well-Developed Individual Interest</vt:lpstr>
      <vt:lpstr>PowerPoint Presentation</vt:lpstr>
      <vt:lpstr>Stimulating Interest </vt:lpstr>
      <vt:lpstr>Uninterested Students </vt:lpstr>
      <vt:lpstr>Include (Bergin, 1999):</vt:lpstr>
      <vt:lpstr>Include: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Theory</dc:title>
  <dc:creator>user</dc:creator>
  <cp:lastModifiedBy>user</cp:lastModifiedBy>
  <cp:revision>7</cp:revision>
  <dcterms:created xsi:type="dcterms:W3CDTF">2019-11-21T01:53:56Z</dcterms:created>
  <dcterms:modified xsi:type="dcterms:W3CDTF">2019-11-21T04:02:14Z</dcterms:modified>
</cp:coreProperties>
</file>