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56" r:id="rId3"/>
    <p:sldId id="258" r:id="rId4"/>
    <p:sldId id="259" r:id="rId5"/>
  </p:sldIdLst>
  <p:sldSz cx="6858000" cy="9906000" type="A4"/>
  <p:notesSz cx="7010400" cy="92964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306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altLang="ko-KR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altLang="ko-KR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E5627-2539-4521-9C6C-E6FE4CF99E9D}" type="datetimeFigureOut">
              <a:rPr lang="ko-KR" altLang="en-US" smtClean="0"/>
              <a:t>2020-02-17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4CD7D-8E20-4D62-A933-515DC48D856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18254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E5627-2539-4521-9C6C-E6FE4CF99E9D}" type="datetimeFigureOut">
              <a:rPr lang="ko-KR" altLang="en-US" smtClean="0"/>
              <a:t>2020-02-17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4CD7D-8E20-4D62-A933-515DC48D856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60558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E5627-2539-4521-9C6C-E6FE4CF99E9D}" type="datetimeFigureOut">
              <a:rPr lang="ko-KR" altLang="en-US" smtClean="0"/>
              <a:t>2020-02-17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4CD7D-8E20-4D62-A933-515DC48D856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4482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E5627-2539-4521-9C6C-E6FE4CF99E9D}" type="datetimeFigureOut">
              <a:rPr lang="ko-KR" altLang="en-US" smtClean="0"/>
              <a:t>2020-02-17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4CD7D-8E20-4D62-A933-515DC48D856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63947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altLang="ko-KR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E5627-2539-4521-9C6C-E6FE4CF99E9D}" type="datetimeFigureOut">
              <a:rPr lang="ko-KR" altLang="en-US" smtClean="0"/>
              <a:t>2020-02-17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4CD7D-8E20-4D62-A933-515DC48D856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8796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E5627-2539-4521-9C6C-E6FE4CF99E9D}" type="datetimeFigureOut">
              <a:rPr lang="ko-KR" altLang="en-US" smtClean="0"/>
              <a:t>2020-02-17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4CD7D-8E20-4D62-A933-515DC48D856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62787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E5627-2539-4521-9C6C-E6FE4CF99E9D}" type="datetimeFigureOut">
              <a:rPr lang="ko-KR" altLang="en-US" smtClean="0"/>
              <a:t>2020-02-17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4CD7D-8E20-4D62-A933-515DC48D856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03135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E5627-2539-4521-9C6C-E6FE4CF99E9D}" type="datetimeFigureOut">
              <a:rPr lang="ko-KR" altLang="en-US" smtClean="0"/>
              <a:t>2020-02-17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4CD7D-8E20-4D62-A933-515DC48D856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14519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E5627-2539-4521-9C6C-E6FE4CF99E9D}" type="datetimeFigureOut">
              <a:rPr lang="ko-KR" altLang="en-US" smtClean="0"/>
              <a:t>2020-02-17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4CD7D-8E20-4D62-A933-515DC48D856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86460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altLang="ko-KR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E5627-2539-4521-9C6C-E6FE4CF99E9D}" type="datetimeFigureOut">
              <a:rPr lang="ko-KR" altLang="en-US" smtClean="0"/>
              <a:t>2020-02-17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4CD7D-8E20-4D62-A933-515DC48D856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34728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altLang="ko-KR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altLang="ko-KR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E5627-2539-4521-9C6C-E6FE4CF99E9D}" type="datetimeFigureOut">
              <a:rPr lang="ko-KR" altLang="en-US" smtClean="0"/>
              <a:t>2020-02-17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4CD7D-8E20-4D62-A933-515DC48D856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7878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5E5627-2539-4521-9C6C-E6FE4CF99E9D}" type="datetimeFigureOut">
              <a:rPr lang="ko-KR" altLang="en-US" smtClean="0"/>
              <a:t>2020-02-17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34CD7D-8E20-4D62-A933-515DC48D856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20180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3348010" y="-228355"/>
            <a:ext cx="3553845" cy="3553845"/>
            <a:chOff x="366934" y="-612777"/>
            <a:chExt cx="6146679" cy="6146679"/>
          </a:xfrm>
        </p:grpSpPr>
        <p:pic>
          <p:nvPicPr>
            <p:cNvPr id="1026" name="Picture 2" descr="Image result for folder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6934" y="-612777"/>
              <a:ext cx="6146679" cy="61466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TextBox 5"/>
            <p:cNvSpPr txBox="1"/>
            <p:nvPr/>
          </p:nvSpPr>
          <p:spPr>
            <a:xfrm>
              <a:off x="4785755" y="142504"/>
              <a:ext cx="1201061" cy="43916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050" dirty="0" smtClean="0">
                  <a:latin typeface="HY견고딕" panose="02030600000101010101" pitchFamily="18" charset="-127"/>
                  <a:ea typeface="HY견고딕" panose="02030600000101010101" pitchFamily="18" charset="-127"/>
                </a:rPr>
                <a:t>SASSY</a:t>
              </a:r>
              <a:endParaRPr lang="ko-KR" altLang="en-US" sz="1050" dirty="0">
                <a:latin typeface="HY견고딕" panose="02030600000101010101" pitchFamily="18" charset="-127"/>
                <a:ea typeface="HY견고딕" panose="02030600000101010101" pitchFamily="18" charset="-127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103750" y="1708071"/>
              <a:ext cx="893310" cy="43916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ko-KR" sz="1050" dirty="0" smtClean="0">
                  <a:latin typeface="HY견고딕" panose="02030600000101010101" pitchFamily="18" charset="-127"/>
                  <a:ea typeface="HY견고딕" panose="02030600000101010101" pitchFamily="18" charset="-127"/>
                </a:rPr>
                <a:t>Age:</a:t>
              </a:r>
              <a:endParaRPr lang="ko-KR" altLang="en-US" sz="1050" dirty="0">
                <a:latin typeface="HY견고딕" panose="02030600000101010101" pitchFamily="18" charset="-127"/>
                <a:ea typeface="HY견고딕" panose="02030600000101010101" pitchFamily="18" charset="-127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851448" y="2077401"/>
              <a:ext cx="1145610" cy="43916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ko-KR" sz="1050" dirty="0" smtClean="0">
                  <a:latin typeface="HY견고딕" panose="02030600000101010101" pitchFamily="18" charset="-127"/>
                  <a:ea typeface="HY견고딕" panose="02030600000101010101" pitchFamily="18" charset="-127"/>
                </a:rPr>
                <a:t>Breed:</a:t>
              </a:r>
              <a:endParaRPr lang="ko-KR" altLang="en-US" sz="1050" dirty="0">
                <a:latin typeface="HY견고딕" panose="02030600000101010101" pitchFamily="18" charset="-127"/>
                <a:ea typeface="HY견고딕" panose="02030600000101010101" pitchFamily="18" charset="-127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62727" y="2446734"/>
              <a:ext cx="1234331" cy="43916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ko-KR" sz="1050" dirty="0" smtClean="0">
                  <a:latin typeface="HY견고딕" panose="02030600000101010101" pitchFamily="18" charset="-127"/>
                  <a:ea typeface="HY견고딕" panose="02030600000101010101" pitchFamily="18" charset="-127"/>
                </a:rPr>
                <a:t>Height:</a:t>
              </a:r>
              <a:endParaRPr lang="ko-KR" altLang="en-US" sz="1050" dirty="0">
                <a:latin typeface="HY견고딕" panose="02030600000101010101" pitchFamily="18" charset="-127"/>
                <a:ea typeface="HY견고딕" panose="02030600000101010101" pitchFamily="18" charset="-127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712818" y="2820184"/>
              <a:ext cx="1284238" cy="43916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ko-KR" sz="1050" dirty="0" smtClean="0">
                  <a:latin typeface="HY견고딕" panose="02030600000101010101" pitchFamily="18" charset="-127"/>
                  <a:ea typeface="HY견고딕" panose="02030600000101010101" pitchFamily="18" charset="-127"/>
                </a:rPr>
                <a:t>Weight:</a:t>
              </a:r>
              <a:endParaRPr lang="ko-KR" altLang="en-US" sz="1050" dirty="0">
                <a:latin typeface="HY견고딕" panose="02030600000101010101" pitchFamily="18" charset="-127"/>
                <a:ea typeface="HY견고딕" panose="02030600000101010101" pitchFamily="18" charset="-127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90247" y="3185398"/>
              <a:ext cx="1508813" cy="43916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ko-KR" sz="1050" dirty="0" smtClean="0">
                  <a:latin typeface="HY견고딕" panose="02030600000101010101" pitchFamily="18" charset="-127"/>
                  <a:ea typeface="HY견고딕" panose="02030600000101010101" pitchFamily="18" charset="-127"/>
                </a:rPr>
                <a:t>Features:</a:t>
              </a:r>
              <a:endParaRPr lang="ko-KR" altLang="en-US" sz="1050" dirty="0">
                <a:latin typeface="HY견고딕" panose="02030600000101010101" pitchFamily="18" charset="-127"/>
                <a:ea typeface="HY견고딕" panose="02030600000101010101" pitchFamily="18" charset="-127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997056" y="1708071"/>
              <a:ext cx="1104022" cy="43916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050" dirty="0" smtClean="0">
                  <a:latin typeface="HY그래픽M" panose="02030600000101010101" pitchFamily="18" charset="-127"/>
                  <a:ea typeface="HY그래픽M" panose="02030600000101010101" pitchFamily="18" charset="-127"/>
                </a:rPr>
                <a:t>4 years</a:t>
              </a:r>
              <a:endParaRPr lang="ko-KR" altLang="en-US" sz="1050" dirty="0">
                <a:latin typeface="HY그래픽M" panose="02030600000101010101" pitchFamily="18" charset="-127"/>
                <a:ea typeface="HY그래픽M" panose="02030600000101010101" pitchFamily="18" charset="-127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997056" y="2077401"/>
              <a:ext cx="1128975" cy="43916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050" dirty="0" smtClean="0">
                  <a:latin typeface="HY그래픽M" panose="02030600000101010101" pitchFamily="18" charset="-127"/>
                  <a:ea typeface="HY그래픽M" panose="02030600000101010101" pitchFamily="18" charset="-127"/>
                </a:rPr>
                <a:t>Ragdoll</a:t>
              </a:r>
              <a:endParaRPr lang="ko-KR" altLang="en-US" sz="1050" dirty="0">
                <a:latin typeface="HY그래픽M" panose="02030600000101010101" pitchFamily="18" charset="-127"/>
                <a:ea typeface="HY그래픽M" panose="02030600000101010101" pitchFamily="18" charset="-127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997056" y="2446734"/>
              <a:ext cx="909945" cy="43916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050" dirty="0" smtClean="0">
                  <a:latin typeface="HY그래픽M" panose="02030600000101010101" pitchFamily="18" charset="-127"/>
                  <a:ea typeface="HY그래픽M" panose="02030600000101010101" pitchFamily="18" charset="-127"/>
                </a:rPr>
                <a:t>43cm</a:t>
              </a:r>
              <a:endParaRPr lang="ko-KR" altLang="en-US" sz="1050" dirty="0">
                <a:latin typeface="HY그래픽M" panose="02030600000101010101" pitchFamily="18" charset="-127"/>
                <a:ea typeface="HY그래픽M" panose="02030600000101010101" pitchFamily="18" charset="-127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997056" y="2820184"/>
              <a:ext cx="898855" cy="43916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050" dirty="0" smtClean="0">
                  <a:latin typeface="HY그래픽M" panose="02030600000101010101" pitchFamily="18" charset="-127"/>
                  <a:ea typeface="HY그래픽M" panose="02030600000101010101" pitchFamily="18" charset="-127"/>
                </a:rPr>
                <a:t>6.8kg</a:t>
              </a:r>
              <a:endParaRPr lang="ko-KR" altLang="en-US" sz="1050" dirty="0">
                <a:latin typeface="HY그래픽M" panose="02030600000101010101" pitchFamily="18" charset="-127"/>
                <a:ea typeface="HY그래픽M" panose="02030600000101010101" pitchFamily="18" charset="-127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237232" y="3554730"/>
              <a:ext cx="2077180" cy="7186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altLang="ko-KR" sz="1050" dirty="0" smtClean="0">
                  <a:latin typeface="HY그래픽M" panose="02030600000101010101" pitchFamily="18" charset="-127"/>
                  <a:ea typeface="HY그래픽M" panose="02030600000101010101" pitchFamily="18" charset="-127"/>
                </a:rPr>
                <a:t>Long hair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altLang="ko-KR" sz="1050" dirty="0" smtClean="0">
                  <a:latin typeface="HY그래픽M" panose="02030600000101010101" pitchFamily="18" charset="-127"/>
                  <a:ea typeface="HY그래픽M" panose="02030600000101010101" pitchFamily="18" charset="-127"/>
                </a:rPr>
                <a:t>White paws</a:t>
              </a:r>
              <a:endParaRPr lang="ko-KR" altLang="en-US" sz="1050" dirty="0">
                <a:latin typeface="HY그래픽M" panose="02030600000101010101" pitchFamily="18" charset="-127"/>
                <a:ea typeface="HY그래픽M" panose="02030600000101010101" pitchFamily="18" charset="-127"/>
              </a:endParaRPr>
            </a:p>
          </p:txBody>
        </p:sp>
        <p:pic>
          <p:nvPicPr>
            <p:cNvPr id="1028" name="Picture 4" descr="Image result for classified 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54963" y="691315"/>
              <a:ext cx="1185321" cy="90780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0" name="Rectangle 29"/>
            <p:cNvSpPr/>
            <p:nvPr/>
          </p:nvSpPr>
          <p:spPr>
            <a:xfrm rot="715263">
              <a:off x="3610008" y="1439930"/>
              <a:ext cx="2256311" cy="275227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050"/>
            </a:p>
          </p:txBody>
        </p:sp>
        <p:sp>
          <p:nvSpPr>
            <p:cNvPr id="36" name="Rectangle 35"/>
            <p:cNvSpPr/>
            <p:nvPr/>
          </p:nvSpPr>
          <p:spPr>
            <a:xfrm rot="715263">
              <a:off x="3829464" y="1709680"/>
              <a:ext cx="1795228" cy="2208092"/>
            </a:xfrm>
            <a:prstGeom prst="rect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sz="1050"/>
            </a:p>
          </p:txBody>
        </p:sp>
        <p:pic>
          <p:nvPicPr>
            <p:cNvPr id="32" name="Picture 31"/>
            <p:cNvPicPr>
              <a:picLocks noChangeAspect="1"/>
            </p:cNvPicPr>
            <p:nvPr/>
          </p:nvPicPr>
          <p:blipFill rotWithShape="1">
            <a:blip r:embed="rId4"/>
            <a:srcRect l="13583" t="4704" r="8197" b="47901"/>
            <a:stretch/>
          </p:blipFill>
          <p:spPr>
            <a:xfrm rot="711696">
              <a:off x="3240223" y="2066787"/>
              <a:ext cx="2832890" cy="1837084"/>
            </a:xfrm>
            <a:prstGeom prst="rect">
              <a:avLst/>
            </a:prstGeom>
            <a:ln>
              <a:noFill/>
            </a:ln>
            <a:effectLst/>
          </p:spPr>
        </p:pic>
      </p:grpSp>
      <p:grpSp>
        <p:nvGrpSpPr>
          <p:cNvPr id="3" name="Group 2"/>
          <p:cNvGrpSpPr/>
          <p:nvPr/>
        </p:nvGrpSpPr>
        <p:grpSpPr>
          <a:xfrm>
            <a:off x="3348009" y="2724277"/>
            <a:ext cx="3553845" cy="3553845"/>
            <a:chOff x="366933" y="4310011"/>
            <a:chExt cx="6146679" cy="6146679"/>
          </a:xfrm>
        </p:grpSpPr>
        <p:pic>
          <p:nvPicPr>
            <p:cNvPr id="29" name="Picture 2" descr="Image result for folder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6933" y="4310011"/>
              <a:ext cx="6146679" cy="61466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" name="TextBox 17"/>
            <p:cNvSpPr txBox="1"/>
            <p:nvPr/>
          </p:nvSpPr>
          <p:spPr>
            <a:xfrm>
              <a:off x="4571005" y="5064233"/>
              <a:ext cx="1489403" cy="43916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sz="1050" dirty="0" smtClean="0">
                  <a:latin typeface="HY견고딕" panose="02030600000101010101" pitchFamily="18" charset="-127"/>
                  <a:ea typeface="HY견고딕" panose="02030600000101010101" pitchFamily="18" charset="-127"/>
                </a:rPr>
                <a:t>TOM CAT</a:t>
              </a:r>
              <a:endParaRPr lang="ko-KR" altLang="en-US" sz="1050" dirty="0">
                <a:latin typeface="HY견고딕" panose="02030600000101010101" pitchFamily="18" charset="-127"/>
                <a:ea typeface="HY견고딕" panose="02030600000101010101" pitchFamily="18" charset="-127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103749" y="6629799"/>
              <a:ext cx="893310" cy="43916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ko-KR" sz="1050" dirty="0" smtClean="0">
                  <a:latin typeface="HY견고딕" panose="02030600000101010101" pitchFamily="18" charset="-127"/>
                  <a:ea typeface="HY견고딕" panose="02030600000101010101" pitchFamily="18" charset="-127"/>
                </a:rPr>
                <a:t>Age:</a:t>
              </a:r>
              <a:endParaRPr lang="ko-KR" altLang="en-US" sz="1050" dirty="0">
                <a:latin typeface="HY견고딕" panose="02030600000101010101" pitchFamily="18" charset="-127"/>
                <a:ea typeface="HY견고딕" panose="02030600000101010101" pitchFamily="18" charset="-127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851450" y="6999131"/>
              <a:ext cx="1145610" cy="43916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ko-KR" sz="1050" dirty="0" smtClean="0">
                  <a:latin typeface="HY견고딕" panose="02030600000101010101" pitchFamily="18" charset="-127"/>
                  <a:ea typeface="HY견고딕" panose="02030600000101010101" pitchFamily="18" charset="-127"/>
                </a:rPr>
                <a:t>Breed:</a:t>
              </a:r>
              <a:endParaRPr lang="ko-KR" altLang="en-US" sz="1050" dirty="0">
                <a:latin typeface="HY견고딕" panose="02030600000101010101" pitchFamily="18" charset="-127"/>
                <a:ea typeface="HY견고딕" panose="02030600000101010101" pitchFamily="18" charset="-127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762726" y="7368463"/>
              <a:ext cx="1234331" cy="43916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ko-KR" sz="1050" dirty="0" smtClean="0">
                  <a:latin typeface="HY견고딕" panose="02030600000101010101" pitchFamily="18" charset="-127"/>
                  <a:ea typeface="HY견고딕" panose="02030600000101010101" pitchFamily="18" charset="-127"/>
                </a:rPr>
                <a:t>Height:</a:t>
              </a:r>
              <a:endParaRPr lang="ko-KR" altLang="en-US" sz="1050" dirty="0">
                <a:latin typeface="HY견고딕" panose="02030600000101010101" pitchFamily="18" charset="-127"/>
                <a:ea typeface="HY견고딕" panose="02030600000101010101" pitchFamily="18" charset="-127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712817" y="7741913"/>
              <a:ext cx="1284238" cy="43916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ko-KR" sz="1050" dirty="0" smtClean="0">
                  <a:latin typeface="HY견고딕" panose="02030600000101010101" pitchFamily="18" charset="-127"/>
                  <a:ea typeface="HY견고딕" panose="02030600000101010101" pitchFamily="18" charset="-127"/>
                </a:rPr>
                <a:t>Weight:</a:t>
              </a:r>
              <a:endParaRPr lang="ko-KR" altLang="en-US" sz="1050" dirty="0">
                <a:latin typeface="HY견고딕" panose="02030600000101010101" pitchFamily="18" charset="-127"/>
                <a:ea typeface="HY견고딕" panose="02030600000101010101" pitchFamily="18" charset="-127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90246" y="8107128"/>
              <a:ext cx="1508813" cy="43916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ko-KR" sz="1050" dirty="0" smtClean="0">
                  <a:latin typeface="HY견고딕" panose="02030600000101010101" pitchFamily="18" charset="-127"/>
                  <a:ea typeface="HY견고딕" panose="02030600000101010101" pitchFamily="18" charset="-127"/>
                </a:rPr>
                <a:t>Features:</a:t>
              </a:r>
              <a:endParaRPr lang="ko-KR" altLang="en-US" sz="1050" dirty="0">
                <a:latin typeface="HY견고딕" panose="02030600000101010101" pitchFamily="18" charset="-127"/>
                <a:ea typeface="HY견고딕" panose="02030600000101010101" pitchFamily="18" charset="-127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997057" y="6629799"/>
              <a:ext cx="1104022" cy="43916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050" dirty="0" smtClean="0">
                  <a:latin typeface="HY그래픽M" panose="02030600000101010101" pitchFamily="18" charset="-127"/>
                  <a:ea typeface="HY그래픽M" panose="02030600000101010101" pitchFamily="18" charset="-127"/>
                </a:rPr>
                <a:t>7 years</a:t>
              </a:r>
              <a:endParaRPr lang="ko-KR" altLang="en-US" sz="1050" dirty="0">
                <a:latin typeface="HY그래픽M" panose="02030600000101010101" pitchFamily="18" charset="-127"/>
                <a:ea typeface="HY그래픽M" panose="02030600000101010101" pitchFamily="18" charset="-127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997057" y="6999131"/>
              <a:ext cx="1248193" cy="43916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050" dirty="0" smtClean="0">
                  <a:latin typeface="HY그래픽M" panose="02030600000101010101" pitchFamily="18" charset="-127"/>
                  <a:ea typeface="HY그래픽M" panose="02030600000101010101" pitchFamily="18" charset="-127"/>
                </a:rPr>
                <a:t>Siamese</a:t>
              </a:r>
              <a:endParaRPr lang="ko-KR" altLang="en-US" sz="1050" dirty="0">
                <a:latin typeface="HY그래픽M" panose="02030600000101010101" pitchFamily="18" charset="-127"/>
                <a:ea typeface="HY그래픽M" panose="02030600000101010101" pitchFamily="18" charset="-127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997057" y="7368463"/>
              <a:ext cx="909945" cy="43916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050" dirty="0" smtClean="0">
                  <a:latin typeface="HY그래픽M" panose="02030600000101010101" pitchFamily="18" charset="-127"/>
                  <a:ea typeface="HY그래픽M" panose="02030600000101010101" pitchFamily="18" charset="-127"/>
                </a:rPr>
                <a:t>40cm</a:t>
              </a:r>
              <a:endParaRPr lang="ko-KR" altLang="en-US" sz="1050" dirty="0">
                <a:latin typeface="HY그래픽M" panose="02030600000101010101" pitchFamily="18" charset="-127"/>
                <a:ea typeface="HY그래픽M" panose="02030600000101010101" pitchFamily="18" charset="-127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997057" y="7741913"/>
              <a:ext cx="898855" cy="43916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050" dirty="0" smtClean="0">
                  <a:latin typeface="HY그래픽M" panose="02030600000101010101" pitchFamily="18" charset="-127"/>
                  <a:ea typeface="HY그래픽M" panose="02030600000101010101" pitchFamily="18" charset="-127"/>
                </a:rPr>
                <a:t>4.5kg</a:t>
              </a:r>
              <a:endParaRPr lang="ko-KR" altLang="en-US" sz="1050" dirty="0">
                <a:latin typeface="HY그래픽M" panose="02030600000101010101" pitchFamily="18" charset="-127"/>
                <a:ea typeface="HY그래픽M" panose="02030600000101010101" pitchFamily="18" charset="-127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1237233" y="8476460"/>
              <a:ext cx="2224124" cy="7186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altLang="ko-KR" sz="1050" dirty="0" smtClean="0">
                  <a:latin typeface="HY그래픽M" panose="02030600000101010101" pitchFamily="18" charset="-127"/>
                  <a:ea typeface="HY그래픽M" panose="02030600000101010101" pitchFamily="18" charset="-127"/>
                </a:rPr>
                <a:t>Blue eyes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altLang="ko-KR" sz="1050" dirty="0" smtClean="0">
                  <a:latin typeface="HY그래픽M" panose="02030600000101010101" pitchFamily="18" charset="-127"/>
                  <a:ea typeface="HY그래픽M" panose="02030600000101010101" pitchFamily="18" charset="-127"/>
                </a:rPr>
                <a:t>Wears a bow</a:t>
              </a:r>
              <a:endParaRPr lang="ko-KR" altLang="en-US" sz="1050" dirty="0">
                <a:latin typeface="HY그래픽M" panose="02030600000101010101" pitchFamily="18" charset="-127"/>
                <a:ea typeface="HY그래픽M" panose="02030600000101010101" pitchFamily="18" charset="-127"/>
              </a:endParaRPr>
            </a:p>
          </p:txBody>
        </p:sp>
        <p:pic>
          <p:nvPicPr>
            <p:cNvPr id="31" name="Picture 4" descr="Image result for classified 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54963" y="5610435"/>
              <a:ext cx="1185321" cy="90780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39" name="Group 38"/>
            <p:cNvGrpSpPr/>
            <p:nvPr/>
          </p:nvGrpSpPr>
          <p:grpSpPr>
            <a:xfrm rot="715263">
              <a:off x="3598922" y="6405932"/>
              <a:ext cx="2256311" cy="2752271"/>
              <a:chOff x="3610008" y="1439930"/>
              <a:chExt cx="2256311" cy="2752271"/>
            </a:xfrm>
          </p:grpSpPr>
          <p:sp>
            <p:nvSpPr>
              <p:cNvPr id="40" name="Rectangle 39"/>
              <p:cNvSpPr/>
              <p:nvPr/>
            </p:nvSpPr>
            <p:spPr>
              <a:xfrm>
                <a:off x="3610008" y="1439930"/>
                <a:ext cx="2256311" cy="275227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050"/>
              </a:p>
            </p:txBody>
          </p:sp>
          <p:sp>
            <p:nvSpPr>
              <p:cNvPr id="41" name="Rectangle 40"/>
              <p:cNvSpPr/>
              <p:nvPr/>
            </p:nvSpPr>
            <p:spPr>
              <a:xfrm>
                <a:off x="3829220" y="1712020"/>
                <a:ext cx="1795228" cy="2208092"/>
              </a:xfrm>
              <a:prstGeom prst="rect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sz="1050"/>
              </a:p>
            </p:txBody>
          </p:sp>
        </p:grpSp>
        <p:pic>
          <p:nvPicPr>
            <p:cNvPr id="33" name="Picture 32"/>
            <p:cNvPicPr>
              <a:picLocks noChangeAspect="1"/>
            </p:cNvPicPr>
            <p:nvPr/>
          </p:nvPicPr>
          <p:blipFill rotWithShape="1">
            <a:blip r:embed="rId5"/>
            <a:srcRect l="7730" t="1862" r="49724" b="56266"/>
            <a:stretch/>
          </p:blipFill>
          <p:spPr>
            <a:xfrm rot="716659">
              <a:off x="3815766" y="6767223"/>
              <a:ext cx="1791641" cy="2123791"/>
            </a:xfrm>
            <a:prstGeom prst="rect">
              <a:avLst/>
            </a:prstGeom>
            <a:ln>
              <a:noFill/>
            </a:ln>
            <a:effectLst/>
          </p:spPr>
        </p:pic>
      </p:grpSp>
      <p:grpSp>
        <p:nvGrpSpPr>
          <p:cNvPr id="37" name="Group 36"/>
          <p:cNvGrpSpPr/>
          <p:nvPr/>
        </p:nvGrpSpPr>
        <p:grpSpPr>
          <a:xfrm>
            <a:off x="3360199" y="5829851"/>
            <a:ext cx="3553845" cy="3553845"/>
            <a:chOff x="366933" y="4310011"/>
            <a:chExt cx="6146679" cy="6146679"/>
          </a:xfrm>
        </p:grpSpPr>
        <p:pic>
          <p:nvPicPr>
            <p:cNvPr id="38" name="Picture 2" descr="Image result for folder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6933" y="4310011"/>
              <a:ext cx="6146679" cy="61466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2" name="TextBox 41"/>
            <p:cNvSpPr txBox="1"/>
            <p:nvPr/>
          </p:nvSpPr>
          <p:spPr>
            <a:xfrm>
              <a:off x="4363070" y="5064233"/>
              <a:ext cx="1905284" cy="43916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sz="1050" dirty="0" smtClean="0">
                  <a:latin typeface="HY견고딕" panose="02030600000101010101" pitchFamily="18" charset="-127"/>
                  <a:ea typeface="HY견고딕" panose="02030600000101010101" pitchFamily="18" charset="-127"/>
                </a:rPr>
                <a:t>PIP SQUEAK</a:t>
              </a:r>
              <a:endParaRPr lang="ko-KR" altLang="en-US" sz="1050" dirty="0">
                <a:latin typeface="HY견고딕" panose="02030600000101010101" pitchFamily="18" charset="-127"/>
                <a:ea typeface="HY견고딕" panose="02030600000101010101" pitchFamily="18" charset="-127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1103749" y="6629799"/>
              <a:ext cx="893310" cy="43916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ko-KR" sz="1050" dirty="0" smtClean="0">
                  <a:latin typeface="HY견고딕" panose="02030600000101010101" pitchFamily="18" charset="-127"/>
                  <a:ea typeface="HY견고딕" panose="02030600000101010101" pitchFamily="18" charset="-127"/>
                </a:rPr>
                <a:t>Age:</a:t>
              </a:r>
              <a:endParaRPr lang="ko-KR" altLang="en-US" sz="1050" dirty="0">
                <a:latin typeface="HY견고딕" panose="02030600000101010101" pitchFamily="18" charset="-127"/>
                <a:ea typeface="HY견고딕" panose="02030600000101010101" pitchFamily="18" charset="-127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851450" y="6999131"/>
              <a:ext cx="1145610" cy="43916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ko-KR" sz="1050" dirty="0" smtClean="0">
                  <a:latin typeface="HY견고딕" panose="02030600000101010101" pitchFamily="18" charset="-127"/>
                  <a:ea typeface="HY견고딕" panose="02030600000101010101" pitchFamily="18" charset="-127"/>
                </a:rPr>
                <a:t>Breed:</a:t>
              </a:r>
              <a:endParaRPr lang="ko-KR" altLang="en-US" sz="1050" dirty="0">
                <a:latin typeface="HY견고딕" panose="02030600000101010101" pitchFamily="18" charset="-127"/>
                <a:ea typeface="HY견고딕" panose="02030600000101010101" pitchFamily="18" charset="-127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762726" y="7368463"/>
              <a:ext cx="1234331" cy="43916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ko-KR" sz="1050" dirty="0" smtClean="0">
                  <a:latin typeface="HY견고딕" panose="02030600000101010101" pitchFamily="18" charset="-127"/>
                  <a:ea typeface="HY견고딕" panose="02030600000101010101" pitchFamily="18" charset="-127"/>
                </a:rPr>
                <a:t>Height:</a:t>
              </a:r>
              <a:endParaRPr lang="ko-KR" altLang="en-US" sz="1050" dirty="0">
                <a:latin typeface="HY견고딕" panose="02030600000101010101" pitchFamily="18" charset="-127"/>
                <a:ea typeface="HY견고딕" panose="02030600000101010101" pitchFamily="18" charset="-127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712817" y="7741913"/>
              <a:ext cx="1284238" cy="43916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ko-KR" sz="1050" dirty="0" smtClean="0">
                  <a:latin typeface="HY견고딕" panose="02030600000101010101" pitchFamily="18" charset="-127"/>
                  <a:ea typeface="HY견고딕" panose="02030600000101010101" pitchFamily="18" charset="-127"/>
                </a:rPr>
                <a:t>Weight:</a:t>
              </a:r>
              <a:endParaRPr lang="ko-KR" altLang="en-US" sz="1050" dirty="0">
                <a:latin typeface="HY견고딕" panose="02030600000101010101" pitchFamily="18" charset="-127"/>
                <a:ea typeface="HY견고딕" panose="02030600000101010101" pitchFamily="18" charset="-127"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490246" y="8107128"/>
              <a:ext cx="1508813" cy="43916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ko-KR" sz="1050" dirty="0" smtClean="0">
                  <a:latin typeface="HY견고딕" panose="02030600000101010101" pitchFamily="18" charset="-127"/>
                  <a:ea typeface="HY견고딕" panose="02030600000101010101" pitchFamily="18" charset="-127"/>
                </a:rPr>
                <a:t>Features:</a:t>
              </a:r>
              <a:endParaRPr lang="ko-KR" altLang="en-US" sz="1050" dirty="0">
                <a:latin typeface="HY견고딕" panose="02030600000101010101" pitchFamily="18" charset="-127"/>
                <a:ea typeface="HY견고딕" panose="02030600000101010101" pitchFamily="18" charset="-127"/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1997057" y="6629799"/>
              <a:ext cx="1356322" cy="43916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050" dirty="0" smtClean="0">
                  <a:latin typeface="HY그래픽M" panose="02030600000101010101" pitchFamily="18" charset="-127"/>
                  <a:ea typeface="HY그래픽M" panose="02030600000101010101" pitchFamily="18" charset="-127"/>
                </a:rPr>
                <a:t>16 weeks</a:t>
              </a:r>
              <a:endParaRPr lang="ko-KR" altLang="en-US" sz="1050" dirty="0">
                <a:latin typeface="HY그래픽M" panose="02030600000101010101" pitchFamily="18" charset="-127"/>
                <a:ea typeface="HY그래픽M" panose="02030600000101010101" pitchFamily="18" charset="-127"/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1997057" y="6999131"/>
              <a:ext cx="1065207" cy="43916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050" dirty="0" err="1" smtClean="0">
                  <a:latin typeface="HY그래픽M" panose="02030600000101010101" pitchFamily="18" charset="-127"/>
                  <a:ea typeface="HY그래픽M" panose="02030600000101010101" pitchFamily="18" charset="-127"/>
                </a:rPr>
                <a:t>Toyger</a:t>
              </a:r>
              <a:endParaRPr lang="ko-KR" altLang="en-US" sz="1050" dirty="0">
                <a:latin typeface="HY그래픽M" panose="02030600000101010101" pitchFamily="18" charset="-127"/>
                <a:ea typeface="HY그래픽M" panose="02030600000101010101" pitchFamily="18" charset="-127"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1997057" y="7368463"/>
              <a:ext cx="909945" cy="43916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050" dirty="0" smtClean="0">
                  <a:latin typeface="HY그래픽M" panose="02030600000101010101" pitchFamily="18" charset="-127"/>
                  <a:ea typeface="HY그래픽M" panose="02030600000101010101" pitchFamily="18" charset="-127"/>
                </a:rPr>
                <a:t>20cm</a:t>
              </a:r>
              <a:endParaRPr lang="ko-KR" altLang="en-US" sz="1050" dirty="0">
                <a:latin typeface="HY그래픽M" panose="02030600000101010101" pitchFamily="18" charset="-127"/>
                <a:ea typeface="HY그래픽M" panose="02030600000101010101" pitchFamily="18" charset="-127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1997057" y="7741913"/>
              <a:ext cx="898855" cy="43916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050" dirty="0" smtClean="0">
                  <a:latin typeface="HY그래픽M" panose="02030600000101010101" pitchFamily="18" charset="-127"/>
                  <a:ea typeface="HY그래픽M" panose="02030600000101010101" pitchFamily="18" charset="-127"/>
                </a:rPr>
                <a:t>1.4kg</a:t>
              </a:r>
              <a:endParaRPr lang="ko-KR" altLang="en-US" sz="1050" dirty="0">
                <a:latin typeface="HY그래픽M" panose="02030600000101010101" pitchFamily="18" charset="-127"/>
                <a:ea typeface="HY그래픽M" panose="02030600000101010101" pitchFamily="18" charset="-127"/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1237233" y="8476460"/>
              <a:ext cx="2265712" cy="7186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altLang="ko-KR" sz="1050" dirty="0" smtClean="0">
                  <a:latin typeface="HY그래픽M" panose="02030600000101010101" pitchFamily="18" charset="-127"/>
                  <a:ea typeface="HY그래픽M" panose="02030600000101010101" pitchFamily="18" charset="-127"/>
                </a:rPr>
                <a:t>Bell on collar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altLang="ko-KR" sz="1050" dirty="0" smtClean="0">
                  <a:latin typeface="HY그래픽M" panose="02030600000101010101" pitchFamily="18" charset="-127"/>
                  <a:ea typeface="HY그래픽M" panose="02030600000101010101" pitchFamily="18" charset="-127"/>
                </a:rPr>
                <a:t>Striped coat</a:t>
              </a:r>
              <a:endParaRPr lang="ko-KR" altLang="en-US" sz="1050" dirty="0">
                <a:latin typeface="HY그래픽M" panose="02030600000101010101" pitchFamily="18" charset="-127"/>
                <a:ea typeface="HY그래픽M" panose="02030600000101010101" pitchFamily="18" charset="-127"/>
              </a:endParaRPr>
            </a:p>
          </p:txBody>
        </p:sp>
        <p:pic>
          <p:nvPicPr>
            <p:cNvPr id="53" name="Picture 4" descr="Image result for classified 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54963" y="5610435"/>
              <a:ext cx="1185321" cy="90780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54" name="Group 53"/>
            <p:cNvGrpSpPr/>
            <p:nvPr/>
          </p:nvGrpSpPr>
          <p:grpSpPr>
            <a:xfrm rot="715263">
              <a:off x="3610008" y="6405933"/>
              <a:ext cx="2256311" cy="2752271"/>
              <a:chOff x="3610008" y="1439930"/>
              <a:chExt cx="2256311" cy="2752271"/>
            </a:xfrm>
          </p:grpSpPr>
          <p:sp>
            <p:nvSpPr>
              <p:cNvPr id="56" name="Rectangle 55"/>
              <p:cNvSpPr/>
              <p:nvPr/>
            </p:nvSpPr>
            <p:spPr>
              <a:xfrm>
                <a:off x="3610008" y="1439930"/>
                <a:ext cx="2256311" cy="275227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050"/>
              </a:p>
            </p:txBody>
          </p:sp>
          <p:sp>
            <p:nvSpPr>
              <p:cNvPr id="57" name="Rectangle 56"/>
              <p:cNvSpPr/>
              <p:nvPr/>
            </p:nvSpPr>
            <p:spPr>
              <a:xfrm>
                <a:off x="3829220" y="1712020"/>
                <a:ext cx="1795228" cy="2208092"/>
              </a:xfrm>
              <a:prstGeom prst="rect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sz="1050"/>
              </a:p>
            </p:txBody>
          </p:sp>
        </p:grpSp>
        <p:pic>
          <p:nvPicPr>
            <p:cNvPr id="55" name="Picture 54"/>
            <p:cNvPicPr>
              <a:picLocks noChangeAspect="1"/>
            </p:cNvPicPr>
            <p:nvPr/>
          </p:nvPicPr>
          <p:blipFill rotWithShape="1">
            <a:blip r:embed="rId6"/>
            <a:srcRect l="12857" t="4986" r="13674" b="49530"/>
            <a:stretch/>
          </p:blipFill>
          <p:spPr>
            <a:xfrm rot="726009">
              <a:off x="3639593" y="6705783"/>
              <a:ext cx="2327259" cy="2181743"/>
            </a:xfrm>
            <a:prstGeom prst="rect">
              <a:avLst/>
            </a:prstGeom>
            <a:ln>
              <a:noFill/>
            </a:ln>
            <a:effectLst/>
          </p:spPr>
        </p:pic>
      </p:grpSp>
      <p:grpSp>
        <p:nvGrpSpPr>
          <p:cNvPr id="58" name="Group 57"/>
          <p:cNvGrpSpPr/>
          <p:nvPr/>
        </p:nvGrpSpPr>
        <p:grpSpPr>
          <a:xfrm>
            <a:off x="-42515" y="2724278"/>
            <a:ext cx="3553845" cy="3553845"/>
            <a:chOff x="366934" y="-612777"/>
            <a:chExt cx="6146679" cy="6146679"/>
          </a:xfrm>
        </p:grpSpPr>
        <p:pic>
          <p:nvPicPr>
            <p:cNvPr id="59" name="Picture 2" descr="Image result for folder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6934" y="-612777"/>
              <a:ext cx="6146679" cy="61466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0" name="TextBox 59"/>
            <p:cNvSpPr txBox="1"/>
            <p:nvPr/>
          </p:nvSpPr>
          <p:spPr>
            <a:xfrm>
              <a:off x="4785755" y="142504"/>
              <a:ext cx="1325826" cy="43916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050" dirty="0" smtClean="0">
                  <a:latin typeface="HY견고딕" panose="02030600000101010101" pitchFamily="18" charset="-127"/>
                  <a:ea typeface="HY견고딕" panose="02030600000101010101" pitchFamily="18" charset="-127"/>
                </a:rPr>
                <a:t>GINGER</a:t>
              </a:r>
              <a:endParaRPr lang="ko-KR" altLang="en-US" sz="1050" dirty="0">
                <a:latin typeface="HY견고딕" panose="02030600000101010101" pitchFamily="18" charset="-127"/>
                <a:ea typeface="HY견고딕" panose="02030600000101010101" pitchFamily="18" charset="-127"/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1103750" y="1708071"/>
              <a:ext cx="893310" cy="43916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ko-KR" sz="1050" dirty="0" smtClean="0">
                  <a:latin typeface="HY견고딕" panose="02030600000101010101" pitchFamily="18" charset="-127"/>
                  <a:ea typeface="HY견고딕" panose="02030600000101010101" pitchFamily="18" charset="-127"/>
                </a:rPr>
                <a:t>Age:</a:t>
              </a:r>
              <a:endParaRPr lang="ko-KR" altLang="en-US" sz="1050" dirty="0">
                <a:latin typeface="HY견고딕" panose="02030600000101010101" pitchFamily="18" charset="-127"/>
                <a:ea typeface="HY견고딕" panose="02030600000101010101" pitchFamily="18" charset="-127"/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851448" y="2077401"/>
              <a:ext cx="1145610" cy="43916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ko-KR" sz="1050" dirty="0" smtClean="0">
                  <a:latin typeface="HY견고딕" panose="02030600000101010101" pitchFamily="18" charset="-127"/>
                  <a:ea typeface="HY견고딕" panose="02030600000101010101" pitchFamily="18" charset="-127"/>
                </a:rPr>
                <a:t>Breed:</a:t>
              </a:r>
              <a:endParaRPr lang="ko-KR" altLang="en-US" sz="1050" dirty="0">
                <a:latin typeface="HY견고딕" panose="02030600000101010101" pitchFamily="18" charset="-127"/>
                <a:ea typeface="HY견고딕" panose="02030600000101010101" pitchFamily="18" charset="-127"/>
              </a:endParaRP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762727" y="2446734"/>
              <a:ext cx="1234331" cy="43916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ko-KR" sz="1050" dirty="0" smtClean="0">
                  <a:latin typeface="HY견고딕" panose="02030600000101010101" pitchFamily="18" charset="-127"/>
                  <a:ea typeface="HY견고딕" panose="02030600000101010101" pitchFamily="18" charset="-127"/>
                </a:rPr>
                <a:t>Height:</a:t>
              </a:r>
              <a:endParaRPr lang="ko-KR" altLang="en-US" sz="1050" dirty="0">
                <a:latin typeface="HY견고딕" panose="02030600000101010101" pitchFamily="18" charset="-127"/>
                <a:ea typeface="HY견고딕" panose="02030600000101010101" pitchFamily="18" charset="-127"/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712818" y="2820184"/>
              <a:ext cx="1284238" cy="43916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ko-KR" sz="1050" dirty="0" smtClean="0">
                  <a:latin typeface="HY견고딕" panose="02030600000101010101" pitchFamily="18" charset="-127"/>
                  <a:ea typeface="HY견고딕" panose="02030600000101010101" pitchFamily="18" charset="-127"/>
                </a:rPr>
                <a:t>Weight:</a:t>
              </a:r>
              <a:endParaRPr lang="ko-KR" altLang="en-US" sz="1050" dirty="0">
                <a:latin typeface="HY견고딕" panose="02030600000101010101" pitchFamily="18" charset="-127"/>
                <a:ea typeface="HY견고딕" panose="02030600000101010101" pitchFamily="18" charset="-127"/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490247" y="3185398"/>
              <a:ext cx="1508813" cy="43916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ko-KR" sz="1050" dirty="0" smtClean="0">
                  <a:latin typeface="HY견고딕" panose="02030600000101010101" pitchFamily="18" charset="-127"/>
                  <a:ea typeface="HY견고딕" panose="02030600000101010101" pitchFamily="18" charset="-127"/>
                </a:rPr>
                <a:t>Features:</a:t>
              </a:r>
              <a:endParaRPr lang="ko-KR" altLang="en-US" sz="1050" dirty="0">
                <a:latin typeface="HY견고딕" panose="02030600000101010101" pitchFamily="18" charset="-127"/>
                <a:ea typeface="HY견고딕" panose="02030600000101010101" pitchFamily="18" charset="-127"/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1997056" y="1708071"/>
              <a:ext cx="1104022" cy="43916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050" dirty="0" smtClean="0">
                  <a:latin typeface="HY그래픽M" panose="02030600000101010101" pitchFamily="18" charset="-127"/>
                  <a:ea typeface="HY그래픽M" panose="02030600000101010101" pitchFamily="18" charset="-127"/>
                </a:rPr>
                <a:t>8 years</a:t>
              </a:r>
              <a:endParaRPr lang="ko-KR" altLang="en-US" sz="1050" dirty="0">
                <a:latin typeface="HY그래픽M" panose="02030600000101010101" pitchFamily="18" charset="-127"/>
                <a:ea typeface="HY그래픽M" panose="02030600000101010101" pitchFamily="18" charset="-127"/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1997056" y="2077401"/>
              <a:ext cx="976486" cy="43916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050" dirty="0" smtClean="0">
                  <a:latin typeface="HY그래픽M" panose="02030600000101010101" pitchFamily="18" charset="-127"/>
                  <a:ea typeface="HY그래픽M" panose="02030600000101010101" pitchFamily="18" charset="-127"/>
                </a:rPr>
                <a:t>Tabby</a:t>
              </a:r>
              <a:endParaRPr lang="ko-KR" altLang="en-US" sz="1050" dirty="0">
                <a:latin typeface="HY그래픽M" panose="02030600000101010101" pitchFamily="18" charset="-127"/>
                <a:ea typeface="HY그래픽M" panose="02030600000101010101" pitchFamily="18" charset="-127"/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1997056" y="2446734"/>
              <a:ext cx="909945" cy="43916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050" dirty="0" smtClean="0">
                  <a:latin typeface="HY그래픽M" panose="02030600000101010101" pitchFamily="18" charset="-127"/>
                  <a:ea typeface="HY그래픽M" panose="02030600000101010101" pitchFamily="18" charset="-127"/>
                </a:rPr>
                <a:t>35cm</a:t>
              </a:r>
              <a:endParaRPr lang="ko-KR" altLang="en-US" sz="1050" dirty="0">
                <a:latin typeface="HY그래픽M" panose="02030600000101010101" pitchFamily="18" charset="-127"/>
                <a:ea typeface="HY그래픽M" panose="02030600000101010101" pitchFamily="18" charset="-127"/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1997056" y="2820184"/>
              <a:ext cx="898855" cy="43916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050" dirty="0" smtClean="0">
                  <a:latin typeface="HY그래픽M" panose="02030600000101010101" pitchFamily="18" charset="-127"/>
                  <a:ea typeface="HY그래픽M" panose="02030600000101010101" pitchFamily="18" charset="-127"/>
                </a:rPr>
                <a:t>3.2kg</a:t>
              </a:r>
              <a:endParaRPr lang="ko-KR" altLang="en-US" sz="1050" dirty="0">
                <a:latin typeface="HY그래픽M" panose="02030600000101010101" pitchFamily="18" charset="-127"/>
                <a:ea typeface="HY그래픽M" panose="02030600000101010101" pitchFamily="18" charset="-127"/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1237232" y="3554730"/>
              <a:ext cx="2176991" cy="7186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altLang="ko-KR" sz="1050" dirty="0" smtClean="0">
                  <a:latin typeface="HY그래픽M" panose="02030600000101010101" pitchFamily="18" charset="-127"/>
                  <a:ea typeface="HY그래픽M" panose="02030600000101010101" pitchFamily="18" charset="-127"/>
                </a:rPr>
                <a:t>Striped coat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altLang="ko-KR" sz="1050" dirty="0" smtClean="0">
                  <a:latin typeface="HY그래픽M" panose="02030600000101010101" pitchFamily="18" charset="-127"/>
                  <a:ea typeface="HY그래픽M" panose="02030600000101010101" pitchFamily="18" charset="-127"/>
                </a:rPr>
                <a:t>Blue eyes</a:t>
              </a:r>
              <a:endParaRPr lang="ko-KR" altLang="en-US" sz="1050" dirty="0">
                <a:latin typeface="HY그래픽M" panose="02030600000101010101" pitchFamily="18" charset="-127"/>
                <a:ea typeface="HY그래픽M" panose="02030600000101010101" pitchFamily="18" charset="-127"/>
              </a:endParaRPr>
            </a:p>
          </p:txBody>
        </p:sp>
        <p:pic>
          <p:nvPicPr>
            <p:cNvPr id="71" name="Picture 4" descr="Image result for classified 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54963" y="691315"/>
              <a:ext cx="1185321" cy="90780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72" name="Group 71"/>
            <p:cNvGrpSpPr/>
            <p:nvPr/>
          </p:nvGrpSpPr>
          <p:grpSpPr>
            <a:xfrm rot="715263">
              <a:off x="3610008" y="1439930"/>
              <a:ext cx="2256311" cy="2752271"/>
              <a:chOff x="3610008" y="1439930"/>
              <a:chExt cx="2256311" cy="2752271"/>
            </a:xfrm>
          </p:grpSpPr>
          <p:sp>
            <p:nvSpPr>
              <p:cNvPr id="74" name="Rectangle 73"/>
              <p:cNvSpPr/>
              <p:nvPr/>
            </p:nvSpPr>
            <p:spPr>
              <a:xfrm>
                <a:off x="3610008" y="1439930"/>
                <a:ext cx="2256311" cy="275227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050"/>
              </a:p>
            </p:txBody>
          </p:sp>
          <p:sp>
            <p:nvSpPr>
              <p:cNvPr id="75" name="Rectangle 74"/>
              <p:cNvSpPr/>
              <p:nvPr/>
            </p:nvSpPr>
            <p:spPr>
              <a:xfrm>
                <a:off x="3829220" y="1712020"/>
                <a:ext cx="1795228" cy="2208092"/>
              </a:xfrm>
              <a:prstGeom prst="rect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sz="1050"/>
              </a:p>
            </p:txBody>
          </p:sp>
        </p:grpSp>
        <p:pic>
          <p:nvPicPr>
            <p:cNvPr id="73" name="Picture 72"/>
            <p:cNvPicPr>
              <a:picLocks noChangeAspect="1"/>
            </p:cNvPicPr>
            <p:nvPr/>
          </p:nvPicPr>
          <p:blipFill rotWithShape="1">
            <a:blip r:embed="rId7"/>
            <a:srcRect l="24791" t="30460" r="29551" b="19655"/>
            <a:stretch/>
          </p:blipFill>
          <p:spPr>
            <a:xfrm rot="899459">
              <a:off x="3936711" y="1895338"/>
              <a:ext cx="1580733" cy="2104412"/>
            </a:xfrm>
            <a:prstGeom prst="rect">
              <a:avLst/>
            </a:prstGeom>
            <a:ln>
              <a:noFill/>
            </a:ln>
            <a:effectLst/>
          </p:spPr>
        </p:pic>
      </p:grpSp>
      <p:grpSp>
        <p:nvGrpSpPr>
          <p:cNvPr id="76" name="Group 75"/>
          <p:cNvGrpSpPr/>
          <p:nvPr/>
        </p:nvGrpSpPr>
        <p:grpSpPr>
          <a:xfrm>
            <a:off x="-42515" y="-228354"/>
            <a:ext cx="3553845" cy="3553845"/>
            <a:chOff x="366934" y="-612777"/>
            <a:chExt cx="6146679" cy="6146679"/>
          </a:xfrm>
        </p:grpSpPr>
        <p:pic>
          <p:nvPicPr>
            <p:cNvPr id="77" name="Picture 2" descr="Image result for folder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6934" y="-612777"/>
              <a:ext cx="6146679" cy="61466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8" name="TextBox 77"/>
            <p:cNvSpPr txBox="1"/>
            <p:nvPr/>
          </p:nvSpPr>
          <p:spPr>
            <a:xfrm>
              <a:off x="4417623" y="142504"/>
              <a:ext cx="2016185" cy="43916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050" dirty="0" smtClean="0">
                  <a:latin typeface="HY견고딕" panose="02030600000101010101" pitchFamily="18" charset="-127"/>
                  <a:ea typeface="HY견고딕" panose="02030600000101010101" pitchFamily="18" charset="-127"/>
                </a:rPr>
                <a:t>MR. MITTENS</a:t>
              </a:r>
              <a:endParaRPr lang="ko-KR" altLang="en-US" sz="1050" dirty="0">
                <a:latin typeface="HY견고딕" panose="02030600000101010101" pitchFamily="18" charset="-127"/>
                <a:ea typeface="HY견고딕" panose="02030600000101010101" pitchFamily="18" charset="-127"/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1103750" y="1708071"/>
              <a:ext cx="893310" cy="43916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ko-KR" sz="1050" dirty="0" smtClean="0">
                  <a:latin typeface="HY견고딕" panose="02030600000101010101" pitchFamily="18" charset="-127"/>
                  <a:ea typeface="HY견고딕" panose="02030600000101010101" pitchFamily="18" charset="-127"/>
                </a:rPr>
                <a:t>Age:</a:t>
              </a:r>
              <a:endParaRPr lang="ko-KR" altLang="en-US" sz="1050" dirty="0">
                <a:latin typeface="HY견고딕" panose="02030600000101010101" pitchFamily="18" charset="-127"/>
                <a:ea typeface="HY견고딕" panose="02030600000101010101" pitchFamily="18" charset="-127"/>
              </a:endParaRPr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851448" y="2077401"/>
              <a:ext cx="1145610" cy="43916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ko-KR" sz="1050" dirty="0" smtClean="0">
                  <a:latin typeface="HY견고딕" panose="02030600000101010101" pitchFamily="18" charset="-127"/>
                  <a:ea typeface="HY견고딕" panose="02030600000101010101" pitchFamily="18" charset="-127"/>
                </a:rPr>
                <a:t>Breed:</a:t>
              </a:r>
              <a:endParaRPr lang="ko-KR" altLang="en-US" sz="1050" dirty="0">
                <a:latin typeface="HY견고딕" panose="02030600000101010101" pitchFamily="18" charset="-127"/>
                <a:ea typeface="HY견고딕" panose="02030600000101010101" pitchFamily="18" charset="-127"/>
              </a:endParaRP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762727" y="2446734"/>
              <a:ext cx="1234331" cy="43916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ko-KR" sz="1050" dirty="0" smtClean="0">
                  <a:latin typeface="HY견고딕" panose="02030600000101010101" pitchFamily="18" charset="-127"/>
                  <a:ea typeface="HY견고딕" panose="02030600000101010101" pitchFamily="18" charset="-127"/>
                </a:rPr>
                <a:t>Height:</a:t>
              </a:r>
              <a:endParaRPr lang="ko-KR" altLang="en-US" sz="1050" dirty="0">
                <a:latin typeface="HY견고딕" panose="02030600000101010101" pitchFamily="18" charset="-127"/>
                <a:ea typeface="HY견고딕" panose="02030600000101010101" pitchFamily="18" charset="-127"/>
              </a:endParaRPr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712818" y="2820184"/>
              <a:ext cx="1284238" cy="43916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ko-KR" sz="1050" dirty="0" smtClean="0">
                  <a:latin typeface="HY견고딕" panose="02030600000101010101" pitchFamily="18" charset="-127"/>
                  <a:ea typeface="HY견고딕" panose="02030600000101010101" pitchFamily="18" charset="-127"/>
                </a:rPr>
                <a:t>Weight:</a:t>
              </a:r>
              <a:endParaRPr lang="ko-KR" altLang="en-US" sz="1050" dirty="0">
                <a:latin typeface="HY견고딕" panose="02030600000101010101" pitchFamily="18" charset="-127"/>
                <a:ea typeface="HY견고딕" panose="02030600000101010101" pitchFamily="18" charset="-127"/>
              </a:endParaRPr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490247" y="3185398"/>
              <a:ext cx="1508813" cy="43916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ko-KR" sz="1050" dirty="0" smtClean="0">
                  <a:latin typeface="HY견고딕" panose="02030600000101010101" pitchFamily="18" charset="-127"/>
                  <a:ea typeface="HY견고딕" panose="02030600000101010101" pitchFamily="18" charset="-127"/>
                </a:rPr>
                <a:t>Features:</a:t>
              </a:r>
              <a:endParaRPr lang="ko-KR" altLang="en-US" sz="1050" dirty="0">
                <a:latin typeface="HY견고딕" panose="02030600000101010101" pitchFamily="18" charset="-127"/>
                <a:ea typeface="HY견고딕" panose="02030600000101010101" pitchFamily="18" charset="-127"/>
              </a:endParaRPr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1997056" y="1708071"/>
              <a:ext cx="1104022" cy="43916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050" dirty="0" smtClean="0">
                  <a:latin typeface="HY그래픽M" panose="02030600000101010101" pitchFamily="18" charset="-127"/>
                  <a:ea typeface="HY그래픽M" panose="02030600000101010101" pitchFamily="18" charset="-127"/>
                </a:rPr>
                <a:t>5 years</a:t>
              </a:r>
              <a:endParaRPr lang="ko-KR" altLang="en-US" sz="1050" dirty="0">
                <a:latin typeface="HY그래픽M" panose="02030600000101010101" pitchFamily="18" charset="-127"/>
                <a:ea typeface="HY그래픽M" panose="02030600000101010101" pitchFamily="18" charset="-127"/>
              </a:endParaRPr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1997056" y="2077401"/>
              <a:ext cx="1589214" cy="43916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050" dirty="0" smtClean="0">
                  <a:latin typeface="HY그래픽M" panose="02030600000101010101" pitchFamily="18" charset="-127"/>
                  <a:ea typeface="HY그래픽M" panose="02030600000101010101" pitchFamily="18" charset="-127"/>
                </a:rPr>
                <a:t>Tuxedo Cat</a:t>
              </a:r>
              <a:endParaRPr lang="ko-KR" altLang="en-US" sz="1050" dirty="0">
                <a:latin typeface="HY그래픽M" panose="02030600000101010101" pitchFamily="18" charset="-127"/>
                <a:ea typeface="HY그래픽M" panose="02030600000101010101" pitchFamily="18" charset="-127"/>
              </a:endParaRPr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1997056" y="2446734"/>
              <a:ext cx="909945" cy="43916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050" dirty="0" smtClean="0">
                  <a:latin typeface="HY그래픽M" panose="02030600000101010101" pitchFamily="18" charset="-127"/>
                  <a:ea typeface="HY그래픽M" panose="02030600000101010101" pitchFamily="18" charset="-127"/>
                </a:rPr>
                <a:t>40cm</a:t>
              </a:r>
              <a:endParaRPr lang="ko-KR" altLang="en-US" sz="1050" dirty="0">
                <a:latin typeface="HY그래픽M" panose="02030600000101010101" pitchFamily="18" charset="-127"/>
                <a:ea typeface="HY그래픽M" panose="02030600000101010101" pitchFamily="18" charset="-127"/>
              </a:endParaRPr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1997056" y="2820184"/>
              <a:ext cx="898855" cy="43916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050" dirty="0" smtClean="0">
                  <a:latin typeface="HY그래픽M" panose="02030600000101010101" pitchFamily="18" charset="-127"/>
                  <a:ea typeface="HY그래픽M" panose="02030600000101010101" pitchFamily="18" charset="-127"/>
                </a:rPr>
                <a:t>5.0kg</a:t>
              </a:r>
              <a:endParaRPr lang="ko-KR" altLang="en-US" sz="1050" dirty="0">
                <a:latin typeface="HY그래픽M" panose="02030600000101010101" pitchFamily="18" charset="-127"/>
                <a:ea typeface="HY그래픽M" panose="02030600000101010101" pitchFamily="18" charset="-127"/>
              </a:endParaRP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1237232" y="3554730"/>
              <a:ext cx="2265712" cy="7186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altLang="ko-KR" sz="1050" dirty="0" smtClean="0">
                  <a:latin typeface="HY그래픽M" panose="02030600000101010101" pitchFamily="18" charset="-127"/>
                  <a:ea typeface="HY그래픽M" panose="02030600000101010101" pitchFamily="18" charset="-127"/>
                </a:rPr>
                <a:t>White paws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altLang="ko-KR" sz="1050" dirty="0" smtClean="0">
                  <a:latin typeface="HY그래픽M" panose="02030600000101010101" pitchFamily="18" charset="-127"/>
                  <a:ea typeface="HY그래픽M" panose="02030600000101010101" pitchFamily="18" charset="-127"/>
                </a:rPr>
                <a:t>Bell on collar</a:t>
              </a:r>
              <a:endParaRPr lang="ko-KR" altLang="en-US" sz="1050" dirty="0">
                <a:latin typeface="HY그래픽M" panose="02030600000101010101" pitchFamily="18" charset="-127"/>
                <a:ea typeface="HY그래픽M" panose="02030600000101010101" pitchFamily="18" charset="-127"/>
              </a:endParaRPr>
            </a:p>
          </p:txBody>
        </p:sp>
        <p:pic>
          <p:nvPicPr>
            <p:cNvPr id="89" name="Picture 4" descr="Image result for classified 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54963" y="691315"/>
              <a:ext cx="1185321" cy="90780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90" name="Group 89"/>
            <p:cNvGrpSpPr/>
            <p:nvPr/>
          </p:nvGrpSpPr>
          <p:grpSpPr>
            <a:xfrm rot="715263">
              <a:off x="3610008" y="1439930"/>
              <a:ext cx="2256311" cy="2752271"/>
              <a:chOff x="3610008" y="1439930"/>
              <a:chExt cx="2256311" cy="2752271"/>
            </a:xfrm>
          </p:grpSpPr>
          <p:sp>
            <p:nvSpPr>
              <p:cNvPr id="92" name="Rectangle 91"/>
              <p:cNvSpPr/>
              <p:nvPr/>
            </p:nvSpPr>
            <p:spPr>
              <a:xfrm>
                <a:off x="3610008" y="1439930"/>
                <a:ext cx="2256311" cy="275227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050"/>
              </a:p>
            </p:txBody>
          </p:sp>
          <p:sp>
            <p:nvSpPr>
              <p:cNvPr id="93" name="Rectangle 92"/>
              <p:cNvSpPr/>
              <p:nvPr/>
            </p:nvSpPr>
            <p:spPr>
              <a:xfrm>
                <a:off x="3829220" y="1712020"/>
                <a:ext cx="1795228" cy="2208092"/>
              </a:xfrm>
              <a:prstGeom prst="rect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sz="1050"/>
              </a:p>
            </p:txBody>
          </p:sp>
        </p:grpSp>
        <p:pic>
          <p:nvPicPr>
            <p:cNvPr id="91" name="Picture 90"/>
            <p:cNvPicPr>
              <a:picLocks noChangeAspect="1"/>
            </p:cNvPicPr>
            <p:nvPr/>
          </p:nvPicPr>
          <p:blipFill rotWithShape="1">
            <a:blip r:embed="rId8"/>
            <a:srcRect l="49751" t="6805" r="19552" b="62321"/>
            <a:stretch/>
          </p:blipFill>
          <p:spPr>
            <a:xfrm rot="723855">
              <a:off x="4004497" y="1893479"/>
              <a:ext cx="1796983" cy="2059111"/>
            </a:xfrm>
            <a:prstGeom prst="rect">
              <a:avLst/>
            </a:prstGeom>
            <a:ln>
              <a:noFill/>
            </a:ln>
            <a:effectLst/>
          </p:spPr>
        </p:pic>
      </p:grpSp>
      <p:grpSp>
        <p:nvGrpSpPr>
          <p:cNvPr id="94" name="Group 93"/>
          <p:cNvGrpSpPr/>
          <p:nvPr/>
        </p:nvGrpSpPr>
        <p:grpSpPr>
          <a:xfrm>
            <a:off x="-13724" y="5815422"/>
            <a:ext cx="3553845" cy="3553845"/>
            <a:chOff x="366933" y="4310011"/>
            <a:chExt cx="6146679" cy="6146679"/>
          </a:xfrm>
        </p:grpSpPr>
        <p:pic>
          <p:nvPicPr>
            <p:cNvPr id="95" name="Picture 2" descr="Image result for folder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6933" y="4310011"/>
              <a:ext cx="6146679" cy="61466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6" name="TextBox 95"/>
            <p:cNvSpPr txBox="1"/>
            <p:nvPr/>
          </p:nvSpPr>
          <p:spPr>
            <a:xfrm>
              <a:off x="4533579" y="5064233"/>
              <a:ext cx="1564261" cy="43916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sz="1050" dirty="0" smtClean="0">
                  <a:latin typeface="HY견고딕" panose="02030600000101010101" pitchFamily="18" charset="-127"/>
                  <a:ea typeface="HY견고딕" panose="02030600000101010101" pitchFamily="18" charset="-127"/>
                </a:rPr>
                <a:t>DUCHESS</a:t>
              </a:r>
              <a:endParaRPr lang="ko-KR" altLang="en-US" sz="1050" dirty="0">
                <a:latin typeface="HY견고딕" panose="02030600000101010101" pitchFamily="18" charset="-127"/>
                <a:ea typeface="HY견고딕" panose="02030600000101010101" pitchFamily="18" charset="-127"/>
              </a:endParaRPr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1103749" y="6629799"/>
              <a:ext cx="893310" cy="43916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ko-KR" sz="1050" dirty="0" smtClean="0">
                  <a:latin typeface="HY견고딕" panose="02030600000101010101" pitchFamily="18" charset="-127"/>
                  <a:ea typeface="HY견고딕" panose="02030600000101010101" pitchFamily="18" charset="-127"/>
                </a:rPr>
                <a:t>Age:</a:t>
              </a:r>
              <a:endParaRPr lang="ko-KR" altLang="en-US" sz="1050" dirty="0">
                <a:latin typeface="HY견고딕" panose="02030600000101010101" pitchFamily="18" charset="-127"/>
                <a:ea typeface="HY견고딕" panose="02030600000101010101" pitchFamily="18" charset="-127"/>
              </a:endParaRPr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851450" y="6999131"/>
              <a:ext cx="1145610" cy="43916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ko-KR" sz="1050" dirty="0" smtClean="0">
                  <a:latin typeface="HY견고딕" panose="02030600000101010101" pitchFamily="18" charset="-127"/>
                  <a:ea typeface="HY견고딕" panose="02030600000101010101" pitchFamily="18" charset="-127"/>
                </a:rPr>
                <a:t>Breed:</a:t>
              </a:r>
              <a:endParaRPr lang="ko-KR" altLang="en-US" sz="1050" dirty="0">
                <a:latin typeface="HY견고딕" panose="02030600000101010101" pitchFamily="18" charset="-127"/>
                <a:ea typeface="HY견고딕" panose="02030600000101010101" pitchFamily="18" charset="-127"/>
              </a:endParaRPr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762726" y="7736588"/>
              <a:ext cx="1234331" cy="43916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ko-KR" sz="1050" dirty="0" smtClean="0">
                  <a:latin typeface="HY견고딕" panose="02030600000101010101" pitchFamily="18" charset="-127"/>
                  <a:ea typeface="HY견고딕" panose="02030600000101010101" pitchFamily="18" charset="-127"/>
                </a:rPr>
                <a:t>Height:</a:t>
              </a:r>
              <a:endParaRPr lang="ko-KR" altLang="en-US" sz="1050" dirty="0">
                <a:latin typeface="HY견고딕" panose="02030600000101010101" pitchFamily="18" charset="-127"/>
                <a:ea typeface="HY견고딕" panose="02030600000101010101" pitchFamily="18" charset="-127"/>
              </a:endParaRPr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712817" y="8110038"/>
              <a:ext cx="1284238" cy="43916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ko-KR" sz="1050" dirty="0" smtClean="0">
                  <a:latin typeface="HY견고딕" panose="02030600000101010101" pitchFamily="18" charset="-127"/>
                  <a:ea typeface="HY견고딕" panose="02030600000101010101" pitchFamily="18" charset="-127"/>
                </a:rPr>
                <a:t>Weight:</a:t>
              </a:r>
              <a:endParaRPr lang="ko-KR" altLang="en-US" sz="1050" dirty="0">
                <a:latin typeface="HY견고딕" panose="02030600000101010101" pitchFamily="18" charset="-127"/>
                <a:ea typeface="HY견고딕" panose="02030600000101010101" pitchFamily="18" charset="-127"/>
              </a:endParaRPr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490246" y="8475253"/>
              <a:ext cx="1508813" cy="43916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ko-KR" sz="1050" dirty="0" smtClean="0">
                  <a:latin typeface="HY견고딕" panose="02030600000101010101" pitchFamily="18" charset="-127"/>
                  <a:ea typeface="HY견고딕" panose="02030600000101010101" pitchFamily="18" charset="-127"/>
                </a:rPr>
                <a:t>Features:</a:t>
              </a:r>
              <a:endParaRPr lang="ko-KR" altLang="en-US" sz="1050" dirty="0">
                <a:latin typeface="HY견고딕" panose="02030600000101010101" pitchFamily="18" charset="-127"/>
                <a:ea typeface="HY견고딕" panose="02030600000101010101" pitchFamily="18" charset="-127"/>
              </a:endParaRPr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1997057" y="6629799"/>
              <a:ext cx="1239876" cy="43916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050" dirty="0" smtClean="0">
                  <a:latin typeface="HY그래픽M" panose="02030600000101010101" pitchFamily="18" charset="-127"/>
                  <a:ea typeface="HY그래픽M" panose="02030600000101010101" pitchFamily="18" charset="-127"/>
                </a:rPr>
                <a:t>13 years</a:t>
              </a:r>
              <a:endParaRPr lang="ko-KR" altLang="en-US" sz="1050" dirty="0">
                <a:latin typeface="HY그래픽M" panose="02030600000101010101" pitchFamily="18" charset="-127"/>
                <a:ea typeface="HY그래픽M" panose="02030600000101010101" pitchFamily="18" charset="-127"/>
              </a:endParaRPr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1997057" y="6999131"/>
              <a:ext cx="1719525" cy="7186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050" dirty="0" smtClean="0">
                  <a:latin typeface="HY그래픽M" panose="02030600000101010101" pitchFamily="18" charset="-127"/>
                  <a:ea typeface="HY그래픽M" panose="02030600000101010101" pitchFamily="18" charset="-127"/>
                </a:rPr>
                <a:t>Long-haired </a:t>
              </a:r>
              <a:br>
                <a:rPr lang="en-US" altLang="ko-KR" sz="1050" dirty="0" smtClean="0">
                  <a:latin typeface="HY그래픽M" panose="02030600000101010101" pitchFamily="18" charset="-127"/>
                  <a:ea typeface="HY그래픽M" panose="02030600000101010101" pitchFamily="18" charset="-127"/>
                </a:rPr>
              </a:br>
              <a:r>
                <a:rPr lang="en-US" altLang="ko-KR" sz="1050" dirty="0" smtClean="0">
                  <a:latin typeface="HY그래픽M" panose="02030600000101010101" pitchFamily="18" charset="-127"/>
                  <a:ea typeface="HY그래픽M" panose="02030600000101010101" pitchFamily="18" charset="-127"/>
                </a:rPr>
                <a:t>Persian</a:t>
              </a:r>
              <a:endParaRPr lang="ko-KR" altLang="en-US" sz="1050" dirty="0">
                <a:latin typeface="HY그래픽M" panose="02030600000101010101" pitchFamily="18" charset="-127"/>
                <a:ea typeface="HY그래픽M" panose="02030600000101010101" pitchFamily="18" charset="-127"/>
              </a:endParaRPr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1997057" y="7748476"/>
              <a:ext cx="909945" cy="43916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050" dirty="0" smtClean="0">
                  <a:latin typeface="HY그래픽M" panose="02030600000101010101" pitchFamily="18" charset="-127"/>
                  <a:ea typeface="HY그래픽M" panose="02030600000101010101" pitchFamily="18" charset="-127"/>
                </a:rPr>
                <a:t>35cm</a:t>
              </a:r>
              <a:endParaRPr lang="ko-KR" altLang="en-US" sz="1050" dirty="0">
                <a:latin typeface="HY그래픽M" panose="02030600000101010101" pitchFamily="18" charset="-127"/>
                <a:ea typeface="HY그래픽M" panose="02030600000101010101" pitchFamily="18" charset="-127"/>
              </a:endParaRPr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1997057" y="8121926"/>
              <a:ext cx="898855" cy="43916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050" dirty="0" smtClean="0">
                  <a:latin typeface="HY그래픽M" panose="02030600000101010101" pitchFamily="18" charset="-127"/>
                  <a:ea typeface="HY그래픽M" panose="02030600000101010101" pitchFamily="18" charset="-127"/>
                </a:rPr>
                <a:t>6.8kg</a:t>
              </a:r>
              <a:endParaRPr lang="ko-KR" altLang="en-US" sz="1050" dirty="0">
                <a:latin typeface="HY그래픽M" panose="02030600000101010101" pitchFamily="18" charset="-127"/>
                <a:ea typeface="HY그래픽M" panose="02030600000101010101" pitchFamily="18" charset="-127"/>
              </a:endParaRPr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1237233" y="8844585"/>
              <a:ext cx="2224124" cy="7186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altLang="ko-KR" sz="1050" dirty="0" smtClean="0">
                  <a:latin typeface="HY그래픽M" panose="02030600000101010101" pitchFamily="18" charset="-127"/>
                  <a:ea typeface="HY그래픽M" panose="02030600000101010101" pitchFamily="18" charset="-127"/>
                </a:rPr>
                <a:t>Long hair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altLang="ko-KR" sz="1050" dirty="0" smtClean="0">
                  <a:latin typeface="HY그래픽M" panose="02030600000101010101" pitchFamily="18" charset="-127"/>
                  <a:ea typeface="HY그래픽M" panose="02030600000101010101" pitchFamily="18" charset="-127"/>
                </a:rPr>
                <a:t>Wears a bow</a:t>
              </a:r>
              <a:endParaRPr lang="ko-KR" altLang="en-US" sz="1050" dirty="0">
                <a:latin typeface="HY그래픽M" panose="02030600000101010101" pitchFamily="18" charset="-127"/>
                <a:ea typeface="HY그래픽M" panose="02030600000101010101" pitchFamily="18" charset="-127"/>
              </a:endParaRPr>
            </a:p>
          </p:txBody>
        </p:sp>
        <p:pic>
          <p:nvPicPr>
            <p:cNvPr id="107" name="Picture 4" descr="Image result for classified 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54963" y="5610435"/>
              <a:ext cx="1185321" cy="90780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08" name="Group 107"/>
            <p:cNvGrpSpPr/>
            <p:nvPr/>
          </p:nvGrpSpPr>
          <p:grpSpPr>
            <a:xfrm rot="715263">
              <a:off x="3610008" y="6392203"/>
              <a:ext cx="2256311" cy="2752271"/>
              <a:chOff x="3610008" y="1439930"/>
              <a:chExt cx="2256311" cy="2752271"/>
            </a:xfrm>
          </p:grpSpPr>
          <p:sp>
            <p:nvSpPr>
              <p:cNvPr id="110" name="Rectangle 109"/>
              <p:cNvSpPr/>
              <p:nvPr/>
            </p:nvSpPr>
            <p:spPr>
              <a:xfrm>
                <a:off x="3610008" y="1439930"/>
                <a:ext cx="2256311" cy="275227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050"/>
              </a:p>
            </p:txBody>
          </p:sp>
          <p:sp>
            <p:nvSpPr>
              <p:cNvPr id="111" name="Rectangle 110"/>
              <p:cNvSpPr/>
              <p:nvPr/>
            </p:nvSpPr>
            <p:spPr>
              <a:xfrm>
                <a:off x="3829220" y="1712020"/>
                <a:ext cx="1795228" cy="2208092"/>
              </a:xfrm>
              <a:prstGeom prst="rect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sz="1050"/>
              </a:p>
            </p:txBody>
          </p:sp>
        </p:grpSp>
        <p:pic>
          <p:nvPicPr>
            <p:cNvPr id="109" name="Picture 108"/>
            <p:cNvPicPr>
              <a:picLocks noChangeAspect="1"/>
            </p:cNvPicPr>
            <p:nvPr/>
          </p:nvPicPr>
          <p:blipFill rotWithShape="1">
            <a:blip r:embed="rId9"/>
            <a:srcRect l="8052" t="8276" r="40656" b="54624"/>
            <a:stretch/>
          </p:blipFill>
          <p:spPr>
            <a:xfrm rot="743266">
              <a:off x="3501540" y="7177362"/>
              <a:ext cx="2068219" cy="1666979"/>
            </a:xfrm>
            <a:prstGeom prst="rect">
              <a:avLst/>
            </a:prstGeom>
            <a:ln>
              <a:noFill/>
            </a:ln>
            <a:effectLst/>
          </p:spPr>
        </p:pic>
      </p:grpSp>
    </p:spTree>
    <p:extLst>
      <p:ext uri="{BB962C8B-B14F-4D97-AF65-F5344CB8AC3E}">
        <p14:creationId xmlns:p14="http://schemas.microsoft.com/office/powerpoint/2010/main" val="1867218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" descr="Image result for folder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933" y="4310011"/>
            <a:ext cx="6146679" cy="61466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Image result for folder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934" y="-612777"/>
            <a:ext cx="6146679" cy="61466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785756" y="142504"/>
            <a:ext cx="1059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SASSY</a:t>
            </a:r>
            <a:endParaRPr lang="ko-KR" altLang="en-US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44930" y="1708070"/>
            <a:ext cx="7521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ko-KR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Age:</a:t>
            </a:r>
            <a:endParaRPr lang="ko-KR" altLang="en-US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94860" y="2077402"/>
            <a:ext cx="1002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ko-KR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Breed:</a:t>
            </a:r>
            <a:endParaRPr lang="ko-KR" altLang="en-US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08297" y="2446734"/>
            <a:ext cx="1088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ko-KR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Height:</a:t>
            </a:r>
            <a:endParaRPr lang="ko-KR" altLang="en-US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60206" y="2820184"/>
            <a:ext cx="1136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ko-KR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Weight:</a:t>
            </a:r>
            <a:endParaRPr lang="ko-KR" altLang="en-US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40993" y="3185398"/>
            <a:ext cx="13580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ko-KR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Features:</a:t>
            </a:r>
            <a:endParaRPr lang="ko-KR" altLang="en-US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997056" y="1708070"/>
            <a:ext cx="9637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latin typeface="HY그래픽M" panose="02030600000101010101" pitchFamily="18" charset="-127"/>
                <a:ea typeface="HY그래픽M" panose="02030600000101010101" pitchFamily="18" charset="-127"/>
              </a:rPr>
              <a:t>4 years</a:t>
            </a:r>
            <a:endParaRPr lang="ko-KR" altLang="en-US" dirty="0">
              <a:latin typeface="HY그래픽M" panose="02030600000101010101" pitchFamily="18" charset="-127"/>
              <a:ea typeface="HY그래픽M" panose="02030600000101010101" pitchFamily="18" charset="-127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997056" y="2077402"/>
            <a:ext cx="99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latin typeface="HY그래픽M" panose="02030600000101010101" pitchFamily="18" charset="-127"/>
                <a:ea typeface="HY그래픽M" panose="02030600000101010101" pitchFamily="18" charset="-127"/>
              </a:rPr>
              <a:t>Ragdoll</a:t>
            </a:r>
            <a:endParaRPr lang="ko-KR" altLang="en-US" dirty="0">
              <a:latin typeface="HY그래픽M" panose="02030600000101010101" pitchFamily="18" charset="-127"/>
              <a:ea typeface="HY그래픽M" panose="02030600000101010101" pitchFamily="18" charset="-127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997056" y="2446734"/>
            <a:ext cx="7713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latin typeface="HY그래픽M" panose="02030600000101010101" pitchFamily="18" charset="-127"/>
                <a:ea typeface="HY그래픽M" panose="02030600000101010101" pitchFamily="18" charset="-127"/>
              </a:rPr>
              <a:t>43cm</a:t>
            </a:r>
            <a:endParaRPr lang="ko-KR" altLang="en-US" dirty="0">
              <a:latin typeface="HY그래픽M" panose="02030600000101010101" pitchFamily="18" charset="-127"/>
              <a:ea typeface="HY그래픽M" panose="02030600000101010101" pitchFamily="18" charset="-127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997056" y="2820184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latin typeface="HY그래픽M" panose="02030600000101010101" pitchFamily="18" charset="-127"/>
                <a:ea typeface="HY그래픽M" panose="02030600000101010101" pitchFamily="18" charset="-127"/>
              </a:rPr>
              <a:t>6.8kg</a:t>
            </a:r>
            <a:endParaRPr lang="ko-KR" altLang="en-US" dirty="0">
              <a:latin typeface="HY그래픽M" panose="02030600000101010101" pitchFamily="18" charset="-127"/>
              <a:ea typeface="HY그래픽M" panose="02030600000101010101" pitchFamily="18" charset="-127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237232" y="3554730"/>
            <a:ext cx="17235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dirty="0" smtClean="0">
                <a:latin typeface="HY그래픽M" panose="02030600000101010101" pitchFamily="18" charset="-127"/>
                <a:ea typeface="HY그래픽M" panose="02030600000101010101" pitchFamily="18" charset="-127"/>
              </a:rPr>
              <a:t>Long hair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dirty="0" smtClean="0">
                <a:latin typeface="HY그래픽M" panose="02030600000101010101" pitchFamily="18" charset="-127"/>
                <a:ea typeface="HY그래픽M" panose="02030600000101010101" pitchFamily="18" charset="-127"/>
              </a:rPr>
              <a:t>White paws</a:t>
            </a:r>
            <a:endParaRPr lang="ko-KR" altLang="en-US" dirty="0">
              <a:latin typeface="HY그래픽M" panose="02030600000101010101" pitchFamily="18" charset="-127"/>
              <a:ea typeface="HY그래픽M" panose="02030600000101010101" pitchFamily="18" charset="-127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641486" y="5064233"/>
            <a:ext cx="13484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TOM CAT</a:t>
            </a:r>
            <a:endParaRPr lang="ko-KR" altLang="en-US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244930" y="6629799"/>
            <a:ext cx="7521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ko-KR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Age:</a:t>
            </a:r>
            <a:endParaRPr lang="ko-KR" altLang="en-US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94860" y="6999131"/>
            <a:ext cx="1002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ko-KR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Breed:</a:t>
            </a:r>
            <a:endParaRPr lang="ko-KR" altLang="en-US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08297" y="7368463"/>
            <a:ext cx="1088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ko-KR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Height:</a:t>
            </a:r>
            <a:endParaRPr lang="ko-KR" altLang="en-US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60206" y="7741913"/>
            <a:ext cx="1136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ko-KR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Weight:</a:t>
            </a:r>
            <a:endParaRPr lang="ko-KR" altLang="en-US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40993" y="8107127"/>
            <a:ext cx="13580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ko-KR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Features:</a:t>
            </a:r>
            <a:endParaRPr lang="ko-KR" altLang="en-US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997056" y="6629799"/>
            <a:ext cx="9637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latin typeface="HY그래픽M" panose="02030600000101010101" pitchFamily="18" charset="-127"/>
                <a:ea typeface="HY그래픽M" panose="02030600000101010101" pitchFamily="18" charset="-127"/>
              </a:rPr>
              <a:t>7 years</a:t>
            </a:r>
            <a:endParaRPr lang="ko-KR" altLang="en-US" dirty="0">
              <a:latin typeface="HY그래픽M" panose="02030600000101010101" pitchFamily="18" charset="-127"/>
              <a:ea typeface="HY그래픽M" panose="02030600000101010101" pitchFamily="18" charset="-127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997056" y="6999131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latin typeface="HY그래픽M" panose="02030600000101010101" pitchFamily="18" charset="-127"/>
                <a:ea typeface="HY그래픽M" panose="02030600000101010101" pitchFamily="18" charset="-127"/>
              </a:rPr>
              <a:t>Siamese</a:t>
            </a:r>
            <a:endParaRPr lang="ko-KR" altLang="en-US" dirty="0">
              <a:latin typeface="HY그래픽M" panose="02030600000101010101" pitchFamily="18" charset="-127"/>
              <a:ea typeface="HY그래픽M" panose="02030600000101010101" pitchFamily="18" charset="-127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997056" y="7368463"/>
            <a:ext cx="7713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latin typeface="HY그래픽M" panose="02030600000101010101" pitchFamily="18" charset="-127"/>
                <a:ea typeface="HY그래픽M" panose="02030600000101010101" pitchFamily="18" charset="-127"/>
              </a:rPr>
              <a:t>40cm</a:t>
            </a:r>
            <a:endParaRPr lang="ko-KR" altLang="en-US" dirty="0">
              <a:latin typeface="HY그래픽M" panose="02030600000101010101" pitchFamily="18" charset="-127"/>
              <a:ea typeface="HY그래픽M" panose="02030600000101010101" pitchFamily="18" charset="-127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997056" y="7741913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latin typeface="HY그래픽M" panose="02030600000101010101" pitchFamily="18" charset="-127"/>
                <a:ea typeface="HY그래픽M" panose="02030600000101010101" pitchFamily="18" charset="-127"/>
              </a:rPr>
              <a:t>4.5kg</a:t>
            </a:r>
            <a:endParaRPr lang="ko-KR" altLang="en-US" dirty="0">
              <a:latin typeface="HY그래픽M" panose="02030600000101010101" pitchFamily="18" charset="-127"/>
              <a:ea typeface="HY그래픽M" panose="02030600000101010101" pitchFamily="18" charset="-127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237232" y="8476459"/>
            <a:ext cx="18678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dirty="0" smtClean="0">
                <a:latin typeface="HY그래픽M" panose="02030600000101010101" pitchFamily="18" charset="-127"/>
                <a:ea typeface="HY그래픽M" panose="02030600000101010101" pitchFamily="18" charset="-127"/>
              </a:rPr>
              <a:t>Blue eyes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dirty="0" smtClean="0">
                <a:latin typeface="HY그래픽M" panose="02030600000101010101" pitchFamily="18" charset="-127"/>
                <a:ea typeface="HY그래픽M" panose="02030600000101010101" pitchFamily="18" charset="-127"/>
              </a:rPr>
              <a:t>Wears a bow</a:t>
            </a:r>
            <a:endParaRPr lang="ko-KR" altLang="en-US" dirty="0">
              <a:latin typeface="HY그래픽M" panose="02030600000101010101" pitchFamily="18" charset="-127"/>
              <a:ea typeface="HY그래픽M" panose="02030600000101010101" pitchFamily="18" charset="-127"/>
            </a:endParaRPr>
          </a:p>
        </p:txBody>
      </p:sp>
      <p:pic>
        <p:nvPicPr>
          <p:cNvPr id="1028" name="Picture 4" descr="Image result for classified 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4963" y="691315"/>
            <a:ext cx="1185321" cy="907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4" descr="Image result for classified 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4963" y="5610435"/>
            <a:ext cx="1185321" cy="907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Rectangle 29"/>
          <p:cNvSpPr/>
          <p:nvPr/>
        </p:nvSpPr>
        <p:spPr>
          <a:xfrm rot="715263">
            <a:off x="3610008" y="1439930"/>
            <a:ext cx="2256311" cy="275227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6" name="Rectangle 35"/>
          <p:cNvSpPr/>
          <p:nvPr/>
        </p:nvSpPr>
        <p:spPr>
          <a:xfrm rot="715263">
            <a:off x="3829464" y="1709680"/>
            <a:ext cx="1795228" cy="2208092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32" name="Picture 31"/>
          <p:cNvPicPr>
            <a:picLocks noChangeAspect="1"/>
          </p:cNvPicPr>
          <p:nvPr/>
        </p:nvPicPr>
        <p:blipFill rotWithShape="1">
          <a:blip r:embed="rId4"/>
          <a:srcRect l="13583" t="4704" r="8197" b="47901"/>
          <a:stretch/>
        </p:blipFill>
        <p:spPr>
          <a:xfrm rot="711696">
            <a:off x="3240223" y="2066787"/>
            <a:ext cx="2832890" cy="1837084"/>
          </a:xfrm>
          <a:prstGeom prst="rect">
            <a:avLst/>
          </a:prstGeom>
          <a:ln>
            <a:noFill/>
          </a:ln>
          <a:effectLst/>
        </p:spPr>
      </p:pic>
      <p:grpSp>
        <p:nvGrpSpPr>
          <p:cNvPr id="39" name="Group 38"/>
          <p:cNvGrpSpPr/>
          <p:nvPr/>
        </p:nvGrpSpPr>
        <p:grpSpPr>
          <a:xfrm rot="715263">
            <a:off x="3598922" y="6405932"/>
            <a:ext cx="2256311" cy="2752271"/>
            <a:chOff x="3610008" y="1439930"/>
            <a:chExt cx="2256311" cy="2752271"/>
          </a:xfrm>
        </p:grpSpPr>
        <p:sp>
          <p:nvSpPr>
            <p:cNvPr id="40" name="Rectangle 39"/>
            <p:cNvSpPr/>
            <p:nvPr/>
          </p:nvSpPr>
          <p:spPr>
            <a:xfrm>
              <a:off x="3610008" y="1439930"/>
              <a:ext cx="2256311" cy="275227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3829220" y="1712020"/>
              <a:ext cx="1795228" cy="2208092"/>
            </a:xfrm>
            <a:prstGeom prst="rect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pic>
        <p:nvPicPr>
          <p:cNvPr id="33" name="Picture 32"/>
          <p:cNvPicPr>
            <a:picLocks noChangeAspect="1"/>
          </p:cNvPicPr>
          <p:nvPr/>
        </p:nvPicPr>
        <p:blipFill rotWithShape="1">
          <a:blip r:embed="rId5"/>
          <a:srcRect l="7730" t="1862" r="49724" b="56266"/>
          <a:stretch/>
        </p:blipFill>
        <p:spPr>
          <a:xfrm rot="716659">
            <a:off x="3815766" y="6767223"/>
            <a:ext cx="1791641" cy="2123791"/>
          </a:xfrm>
          <a:prstGeom prst="rect">
            <a:avLst/>
          </a:prstGeom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1332484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10000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decel="100000" fill="hold" nodeType="withEffect">
                                  <p:stCondLst>
                                    <p:cond delay="11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366934" y="-612777"/>
            <a:ext cx="6146679" cy="6146679"/>
            <a:chOff x="366934" y="-612777"/>
            <a:chExt cx="6146679" cy="6146679"/>
          </a:xfrm>
        </p:grpSpPr>
        <p:pic>
          <p:nvPicPr>
            <p:cNvPr id="1026" name="Picture 2" descr="Image result for folder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6934" y="-612777"/>
              <a:ext cx="6146679" cy="61466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TextBox 5"/>
            <p:cNvSpPr txBox="1"/>
            <p:nvPr/>
          </p:nvSpPr>
          <p:spPr>
            <a:xfrm>
              <a:off x="4417624" y="142504"/>
              <a:ext cx="186781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dirty="0" smtClean="0">
                  <a:latin typeface="HY견고딕" panose="02030600000101010101" pitchFamily="18" charset="-127"/>
                  <a:ea typeface="HY견고딕" panose="02030600000101010101" pitchFamily="18" charset="-127"/>
                </a:rPr>
                <a:t>MR. MITTENS</a:t>
              </a:r>
              <a:endParaRPr lang="ko-KR" altLang="en-US" dirty="0">
                <a:latin typeface="HY견고딕" panose="02030600000101010101" pitchFamily="18" charset="-127"/>
                <a:ea typeface="HY견고딕" panose="02030600000101010101" pitchFamily="18" charset="-127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244930" y="1708070"/>
              <a:ext cx="75212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ko-KR" dirty="0" smtClean="0">
                  <a:latin typeface="HY견고딕" panose="02030600000101010101" pitchFamily="18" charset="-127"/>
                  <a:ea typeface="HY견고딕" panose="02030600000101010101" pitchFamily="18" charset="-127"/>
                </a:rPr>
                <a:t>Age:</a:t>
              </a:r>
              <a:endParaRPr lang="ko-KR" altLang="en-US" dirty="0">
                <a:latin typeface="HY견고딕" panose="02030600000101010101" pitchFamily="18" charset="-127"/>
                <a:ea typeface="HY견고딕" panose="02030600000101010101" pitchFamily="18" charset="-127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994860" y="2077402"/>
              <a:ext cx="1002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ko-KR" dirty="0" smtClean="0">
                  <a:latin typeface="HY견고딕" panose="02030600000101010101" pitchFamily="18" charset="-127"/>
                  <a:ea typeface="HY견고딕" panose="02030600000101010101" pitchFamily="18" charset="-127"/>
                </a:rPr>
                <a:t>Breed:</a:t>
              </a:r>
              <a:endParaRPr lang="ko-KR" altLang="en-US" dirty="0">
                <a:latin typeface="HY견고딕" panose="02030600000101010101" pitchFamily="18" charset="-127"/>
                <a:ea typeface="HY견고딕" panose="02030600000101010101" pitchFamily="18" charset="-127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908297" y="2446734"/>
              <a:ext cx="10887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ko-KR" dirty="0" smtClean="0">
                  <a:latin typeface="HY견고딕" panose="02030600000101010101" pitchFamily="18" charset="-127"/>
                  <a:ea typeface="HY견고딕" panose="02030600000101010101" pitchFamily="18" charset="-127"/>
                </a:rPr>
                <a:t>Height:</a:t>
              </a:r>
              <a:endParaRPr lang="ko-KR" altLang="en-US" dirty="0">
                <a:latin typeface="HY견고딕" panose="02030600000101010101" pitchFamily="18" charset="-127"/>
                <a:ea typeface="HY견고딕" panose="02030600000101010101" pitchFamily="18" charset="-127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860206" y="2820184"/>
              <a:ext cx="11368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ko-KR" dirty="0" smtClean="0">
                  <a:latin typeface="HY견고딕" panose="02030600000101010101" pitchFamily="18" charset="-127"/>
                  <a:ea typeface="HY견고딕" panose="02030600000101010101" pitchFamily="18" charset="-127"/>
                </a:rPr>
                <a:t>Weight:</a:t>
              </a:r>
              <a:endParaRPr lang="ko-KR" altLang="en-US" dirty="0">
                <a:latin typeface="HY견고딕" panose="02030600000101010101" pitchFamily="18" charset="-127"/>
                <a:ea typeface="HY견고딕" panose="02030600000101010101" pitchFamily="18" charset="-127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40993" y="3185398"/>
              <a:ext cx="135806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ko-KR" dirty="0" smtClean="0">
                  <a:latin typeface="HY견고딕" panose="02030600000101010101" pitchFamily="18" charset="-127"/>
                  <a:ea typeface="HY견고딕" panose="02030600000101010101" pitchFamily="18" charset="-127"/>
                </a:rPr>
                <a:t>Features:</a:t>
              </a:r>
              <a:endParaRPr lang="ko-KR" altLang="en-US" dirty="0">
                <a:latin typeface="HY견고딕" panose="02030600000101010101" pitchFamily="18" charset="-127"/>
                <a:ea typeface="HY견고딕" panose="02030600000101010101" pitchFamily="18" charset="-127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997056" y="1708070"/>
              <a:ext cx="96372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dirty="0" smtClean="0">
                  <a:latin typeface="HY그래픽M" panose="02030600000101010101" pitchFamily="18" charset="-127"/>
                  <a:ea typeface="HY그래픽M" panose="02030600000101010101" pitchFamily="18" charset="-127"/>
                </a:rPr>
                <a:t>5 years</a:t>
              </a:r>
              <a:endParaRPr lang="ko-KR" altLang="en-US" dirty="0">
                <a:latin typeface="HY그래픽M" panose="02030600000101010101" pitchFamily="18" charset="-127"/>
                <a:ea typeface="HY그래픽M" panose="02030600000101010101" pitchFamily="18" charset="-127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997056" y="2077402"/>
              <a:ext cx="14446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dirty="0" smtClean="0">
                  <a:latin typeface="HY그래픽M" panose="02030600000101010101" pitchFamily="18" charset="-127"/>
                  <a:ea typeface="HY그래픽M" panose="02030600000101010101" pitchFamily="18" charset="-127"/>
                </a:rPr>
                <a:t>Tuxedo Cat</a:t>
              </a:r>
              <a:endParaRPr lang="ko-KR" altLang="en-US" dirty="0">
                <a:latin typeface="HY그래픽M" panose="02030600000101010101" pitchFamily="18" charset="-127"/>
                <a:ea typeface="HY그래픽M" panose="02030600000101010101" pitchFamily="18" charset="-127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997056" y="2446734"/>
              <a:ext cx="77136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dirty="0" smtClean="0">
                  <a:latin typeface="HY그래픽M" panose="02030600000101010101" pitchFamily="18" charset="-127"/>
                  <a:ea typeface="HY그래픽M" panose="02030600000101010101" pitchFamily="18" charset="-127"/>
                </a:rPr>
                <a:t>40cm</a:t>
              </a:r>
              <a:endParaRPr lang="ko-KR" altLang="en-US" dirty="0">
                <a:latin typeface="HY그래픽M" panose="02030600000101010101" pitchFamily="18" charset="-127"/>
                <a:ea typeface="HY그래픽M" panose="02030600000101010101" pitchFamily="18" charset="-127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997056" y="2820184"/>
              <a:ext cx="76174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dirty="0" smtClean="0">
                  <a:latin typeface="HY그래픽M" panose="02030600000101010101" pitchFamily="18" charset="-127"/>
                  <a:ea typeface="HY그래픽M" panose="02030600000101010101" pitchFamily="18" charset="-127"/>
                </a:rPr>
                <a:t>5.0kg</a:t>
              </a:r>
              <a:endParaRPr lang="ko-KR" altLang="en-US" dirty="0">
                <a:latin typeface="HY그래픽M" panose="02030600000101010101" pitchFamily="18" charset="-127"/>
                <a:ea typeface="HY그래픽M" panose="02030600000101010101" pitchFamily="18" charset="-127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237232" y="3554730"/>
              <a:ext cx="191590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altLang="ko-KR" dirty="0" smtClean="0">
                  <a:latin typeface="HY그래픽M" panose="02030600000101010101" pitchFamily="18" charset="-127"/>
                  <a:ea typeface="HY그래픽M" panose="02030600000101010101" pitchFamily="18" charset="-127"/>
                </a:rPr>
                <a:t>White paws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altLang="ko-KR" dirty="0" smtClean="0">
                  <a:latin typeface="HY그래픽M" panose="02030600000101010101" pitchFamily="18" charset="-127"/>
                  <a:ea typeface="HY그래픽M" panose="02030600000101010101" pitchFamily="18" charset="-127"/>
                </a:rPr>
                <a:t>Bell on collar</a:t>
              </a:r>
              <a:endParaRPr lang="ko-KR" altLang="en-US" dirty="0">
                <a:latin typeface="HY그래픽M" panose="02030600000101010101" pitchFamily="18" charset="-127"/>
                <a:ea typeface="HY그래픽M" panose="02030600000101010101" pitchFamily="18" charset="-127"/>
              </a:endParaRPr>
            </a:p>
          </p:txBody>
        </p:sp>
        <p:pic>
          <p:nvPicPr>
            <p:cNvPr id="30" name="Picture 4" descr="Image result for classified 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54963" y="691315"/>
              <a:ext cx="1185321" cy="90780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36" name="Group 35"/>
            <p:cNvGrpSpPr/>
            <p:nvPr/>
          </p:nvGrpSpPr>
          <p:grpSpPr>
            <a:xfrm rot="715263">
              <a:off x="3610008" y="1439930"/>
              <a:ext cx="2256311" cy="2752271"/>
              <a:chOff x="3610008" y="1439930"/>
              <a:chExt cx="2256311" cy="2752271"/>
            </a:xfrm>
          </p:grpSpPr>
          <p:sp>
            <p:nvSpPr>
              <p:cNvPr id="37" name="Rectangle 36"/>
              <p:cNvSpPr/>
              <p:nvPr/>
            </p:nvSpPr>
            <p:spPr>
              <a:xfrm>
                <a:off x="3610008" y="1439930"/>
                <a:ext cx="2256311" cy="275227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8" name="Rectangle 37"/>
              <p:cNvSpPr/>
              <p:nvPr/>
            </p:nvSpPr>
            <p:spPr>
              <a:xfrm>
                <a:off x="3829220" y="1712020"/>
                <a:ext cx="1795228" cy="2208092"/>
              </a:xfrm>
              <a:prstGeom prst="rect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pic>
          <p:nvPicPr>
            <p:cNvPr id="34" name="Picture 33"/>
            <p:cNvPicPr>
              <a:picLocks noChangeAspect="1"/>
            </p:cNvPicPr>
            <p:nvPr/>
          </p:nvPicPr>
          <p:blipFill rotWithShape="1">
            <a:blip r:embed="rId4"/>
            <a:srcRect l="49751" t="6805" r="19552" b="62321"/>
            <a:stretch/>
          </p:blipFill>
          <p:spPr>
            <a:xfrm rot="723855">
              <a:off x="4004497" y="1893479"/>
              <a:ext cx="1796983" cy="2059111"/>
            </a:xfrm>
            <a:prstGeom prst="rect">
              <a:avLst/>
            </a:prstGeom>
            <a:ln>
              <a:noFill/>
            </a:ln>
            <a:effectLst/>
          </p:spPr>
        </p:pic>
      </p:grpSp>
      <p:grpSp>
        <p:nvGrpSpPr>
          <p:cNvPr id="3" name="Group 2"/>
          <p:cNvGrpSpPr/>
          <p:nvPr/>
        </p:nvGrpSpPr>
        <p:grpSpPr>
          <a:xfrm>
            <a:off x="366933" y="4310011"/>
            <a:ext cx="6146679" cy="6146679"/>
            <a:chOff x="366933" y="4310011"/>
            <a:chExt cx="6146679" cy="6146679"/>
          </a:xfrm>
        </p:grpSpPr>
        <p:pic>
          <p:nvPicPr>
            <p:cNvPr id="29" name="Picture 2" descr="Image result for folder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6933" y="4310011"/>
              <a:ext cx="6146679" cy="61466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" name="TextBox 17"/>
            <p:cNvSpPr txBox="1"/>
            <p:nvPr/>
          </p:nvSpPr>
          <p:spPr>
            <a:xfrm>
              <a:off x="4603016" y="5064233"/>
              <a:ext cx="142539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dirty="0" smtClean="0">
                  <a:latin typeface="HY견고딕" panose="02030600000101010101" pitchFamily="18" charset="-127"/>
                  <a:ea typeface="HY견고딕" panose="02030600000101010101" pitchFamily="18" charset="-127"/>
                </a:rPr>
                <a:t>DUCHESS</a:t>
              </a:r>
              <a:endParaRPr lang="ko-KR" altLang="en-US" dirty="0">
                <a:latin typeface="HY견고딕" panose="02030600000101010101" pitchFamily="18" charset="-127"/>
                <a:ea typeface="HY견고딕" panose="02030600000101010101" pitchFamily="18" charset="-127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244930" y="6629799"/>
              <a:ext cx="75212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ko-KR" dirty="0" smtClean="0">
                  <a:latin typeface="HY견고딕" panose="02030600000101010101" pitchFamily="18" charset="-127"/>
                  <a:ea typeface="HY견고딕" panose="02030600000101010101" pitchFamily="18" charset="-127"/>
                </a:rPr>
                <a:t>Age:</a:t>
              </a:r>
              <a:endParaRPr lang="ko-KR" altLang="en-US" dirty="0">
                <a:latin typeface="HY견고딕" panose="02030600000101010101" pitchFamily="18" charset="-127"/>
                <a:ea typeface="HY견고딕" panose="02030600000101010101" pitchFamily="18" charset="-127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994860" y="6999131"/>
              <a:ext cx="1002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ko-KR" dirty="0" smtClean="0">
                  <a:latin typeface="HY견고딕" panose="02030600000101010101" pitchFamily="18" charset="-127"/>
                  <a:ea typeface="HY견고딕" panose="02030600000101010101" pitchFamily="18" charset="-127"/>
                </a:rPr>
                <a:t>Breed:</a:t>
              </a:r>
              <a:endParaRPr lang="ko-KR" altLang="en-US" dirty="0">
                <a:latin typeface="HY견고딕" panose="02030600000101010101" pitchFamily="18" charset="-127"/>
                <a:ea typeface="HY견고딕" panose="02030600000101010101" pitchFamily="18" charset="-127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908297" y="7736588"/>
              <a:ext cx="10887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ko-KR" dirty="0" smtClean="0">
                  <a:latin typeface="HY견고딕" panose="02030600000101010101" pitchFamily="18" charset="-127"/>
                  <a:ea typeface="HY견고딕" panose="02030600000101010101" pitchFamily="18" charset="-127"/>
                </a:rPr>
                <a:t>Height:</a:t>
              </a:r>
              <a:endParaRPr lang="ko-KR" altLang="en-US" dirty="0">
                <a:latin typeface="HY견고딕" panose="02030600000101010101" pitchFamily="18" charset="-127"/>
                <a:ea typeface="HY견고딕" panose="02030600000101010101" pitchFamily="18" charset="-127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860206" y="8110038"/>
              <a:ext cx="11368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ko-KR" dirty="0" smtClean="0">
                  <a:latin typeface="HY견고딕" panose="02030600000101010101" pitchFamily="18" charset="-127"/>
                  <a:ea typeface="HY견고딕" panose="02030600000101010101" pitchFamily="18" charset="-127"/>
                </a:rPr>
                <a:t>Weight:</a:t>
              </a:r>
              <a:endParaRPr lang="ko-KR" altLang="en-US" dirty="0">
                <a:latin typeface="HY견고딕" panose="02030600000101010101" pitchFamily="18" charset="-127"/>
                <a:ea typeface="HY견고딕" panose="02030600000101010101" pitchFamily="18" charset="-127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40993" y="8475252"/>
              <a:ext cx="135806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ko-KR" dirty="0" smtClean="0">
                  <a:latin typeface="HY견고딕" panose="02030600000101010101" pitchFamily="18" charset="-127"/>
                  <a:ea typeface="HY견고딕" panose="02030600000101010101" pitchFamily="18" charset="-127"/>
                </a:rPr>
                <a:t>Features:</a:t>
              </a:r>
              <a:endParaRPr lang="ko-KR" altLang="en-US" dirty="0">
                <a:latin typeface="HY견고딕" panose="02030600000101010101" pitchFamily="18" charset="-127"/>
                <a:ea typeface="HY견고딕" panose="02030600000101010101" pitchFamily="18" charset="-127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997056" y="6629799"/>
              <a:ext cx="10983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dirty="0" smtClean="0">
                  <a:latin typeface="HY그래픽M" panose="02030600000101010101" pitchFamily="18" charset="-127"/>
                  <a:ea typeface="HY그래픽M" panose="02030600000101010101" pitchFamily="18" charset="-127"/>
                </a:rPr>
                <a:t>13 years</a:t>
              </a:r>
              <a:endParaRPr lang="ko-KR" altLang="en-US" dirty="0">
                <a:latin typeface="HY그래픽M" panose="02030600000101010101" pitchFamily="18" charset="-127"/>
                <a:ea typeface="HY그래픽M" panose="02030600000101010101" pitchFamily="18" charset="-127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997056" y="6999131"/>
              <a:ext cx="157927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dirty="0" smtClean="0">
                  <a:latin typeface="HY그래픽M" panose="02030600000101010101" pitchFamily="18" charset="-127"/>
                  <a:ea typeface="HY그래픽M" panose="02030600000101010101" pitchFamily="18" charset="-127"/>
                </a:rPr>
                <a:t>Long-haired </a:t>
              </a:r>
              <a:br>
                <a:rPr lang="en-US" altLang="ko-KR" dirty="0" smtClean="0">
                  <a:latin typeface="HY그래픽M" panose="02030600000101010101" pitchFamily="18" charset="-127"/>
                  <a:ea typeface="HY그래픽M" panose="02030600000101010101" pitchFamily="18" charset="-127"/>
                </a:rPr>
              </a:br>
              <a:r>
                <a:rPr lang="en-US" altLang="ko-KR" dirty="0" smtClean="0">
                  <a:latin typeface="HY그래픽M" panose="02030600000101010101" pitchFamily="18" charset="-127"/>
                  <a:ea typeface="HY그래픽M" panose="02030600000101010101" pitchFamily="18" charset="-127"/>
                </a:rPr>
                <a:t>Persian</a:t>
              </a:r>
              <a:endParaRPr lang="ko-KR" altLang="en-US" dirty="0">
                <a:latin typeface="HY그래픽M" panose="02030600000101010101" pitchFamily="18" charset="-127"/>
                <a:ea typeface="HY그래픽M" panose="02030600000101010101" pitchFamily="18" charset="-127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997056" y="7748476"/>
              <a:ext cx="77136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dirty="0" smtClean="0">
                  <a:latin typeface="HY그래픽M" panose="02030600000101010101" pitchFamily="18" charset="-127"/>
                  <a:ea typeface="HY그래픽M" panose="02030600000101010101" pitchFamily="18" charset="-127"/>
                </a:rPr>
                <a:t>35cm</a:t>
              </a:r>
              <a:endParaRPr lang="ko-KR" altLang="en-US" dirty="0">
                <a:latin typeface="HY그래픽M" panose="02030600000101010101" pitchFamily="18" charset="-127"/>
                <a:ea typeface="HY그래픽M" panose="02030600000101010101" pitchFamily="18" charset="-127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997056" y="8121926"/>
              <a:ext cx="76174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dirty="0" smtClean="0">
                  <a:latin typeface="HY그래픽M" panose="02030600000101010101" pitchFamily="18" charset="-127"/>
                  <a:ea typeface="HY그래픽M" panose="02030600000101010101" pitchFamily="18" charset="-127"/>
                </a:rPr>
                <a:t>6.8kg</a:t>
              </a:r>
              <a:endParaRPr lang="ko-KR" altLang="en-US" dirty="0">
                <a:latin typeface="HY그래픽M" panose="02030600000101010101" pitchFamily="18" charset="-127"/>
                <a:ea typeface="HY그래픽M" panose="02030600000101010101" pitchFamily="18" charset="-127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1237232" y="8844584"/>
              <a:ext cx="186781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altLang="ko-KR" dirty="0" smtClean="0">
                  <a:latin typeface="HY그래픽M" panose="02030600000101010101" pitchFamily="18" charset="-127"/>
                  <a:ea typeface="HY그래픽M" panose="02030600000101010101" pitchFamily="18" charset="-127"/>
                </a:rPr>
                <a:t>Long hair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altLang="ko-KR" dirty="0" smtClean="0">
                  <a:latin typeface="HY그래픽M" panose="02030600000101010101" pitchFamily="18" charset="-127"/>
                  <a:ea typeface="HY그래픽M" panose="02030600000101010101" pitchFamily="18" charset="-127"/>
                </a:rPr>
                <a:t>Wears a bow</a:t>
              </a:r>
              <a:endParaRPr lang="ko-KR" altLang="en-US" dirty="0">
                <a:latin typeface="HY그래픽M" panose="02030600000101010101" pitchFamily="18" charset="-127"/>
                <a:ea typeface="HY그래픽M" panose="02030600000101010101" pitchFamily="18" charset="-127"/>
              </a:endParaRPr>
            </a:p>
          </p:txBody>
        </p:sp>
        <p:pic>
          <p:nvPicPr>
            <p:cNvPr id="31" name="Picture 4" descr="Image result for classified 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54963" y="5610435"/>
              <a:ext cx="1185321" cy="90780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39" name="Group 38"/>
            <p:cNvGrpSpPr/>
            <p:nvPr/>
          </p:nvGrpSpPr>
          <p:grpSpPr>
            <a:xfrm rot="715263">
              <a:off x="3610008" y="6392203"/>
              <a:ext cx="2256311" cy="2752271"/>
              <a:chOff x="3610008" y="1439930"/>
              <a:chExt cx="2256311" cy="2752271"/>
            </a:xfrm>
          </p:grpSpPr>
          <p:sp>
            <p:nvSpPr>
              <p:cNvPr id="40" name="Rectangle 39"/>
              <p:cNvSpPr/>
              <p:nvPr/>
            </p:nvSpPr>
            <p:spPr>
              <a:xfrm>
                <a:off x="3610008" y="1439930"/>
                <a:ext cx="2256311" cy="275227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1" name="Rectangle 40"/>
              <p:cNvSpPr/>
              <p:nvPr/>
            </p:nvSpPr>
            <p:spPr>
              <a:xfrm>
                <a:off x="3829220" y="1712020"/>
                <a:ext cx="1795228" cy="2208092"/>
              </a:xfrm>
              <a:prstGeom prst="rect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pic>
          <p:nvPicPr>
            <p:cNvPr id="35" name="Picture 34"/>
            <p:cNvPicPr>
              <a:picLocks noChangeAspect="1"/>
            </p:cNvPicPr>
            <p:nvPr/>
          </p:nvPicPr>
          <p:blipFill rotWithShape="1">
            <a:blip r:embed="rId5"/>
            <a:srcRect l="8052" t="8276" r="40656" b="54624"/>
            <a:stretch/>
          </p:blipFill>
          <p:spPr>
            <a:xfrm rot="743266">
              <a:off x="3501540" y="7177362"/>
              <a:ext cx="2068219" cy="1666979"/>
            </a:xfrm>
            <a:prstGeom prst="rect">
              <a:avLst/>
            </a:prstGeom>
            <a:ln>
              <a:noFill/>
            </a:ln>
            <a:effectLst/>
          </p:spPr>
        </p:pic>
      </p:grpSp>
    </p:spTree>
    <p:extLst>
      <p:ext uri="{BB962C8B-B14F-4D97-AF65-F5344CB8AC3E}">
        <p14:creationId xmlns:p14="http://schemas.microsoft.com/office/powerpoint/2010/main" val="2395661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366933" y="4310011"/>
            <a:ext cx="6146679" cy="6146679"/>
            <a:chOff x="366933" y="4310011"/>
            <a:chExt cx="6146679" cy="6146679"/>
          </a:xfrm>
        </p:grpSpPr>
        <p:pic>
          <p:nvPicPr>
            <p:cNvPr id="29" name="Picture 2" descr="Image result for folder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6933" y="4310011"/>
              <a:ext cx="6146679" cy="61466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" name="TextBox 17"/>
            <p:cNvSpPr txBox="1"/>
            <p:nvPr/>
          </p:nvSpPr>
          <p:spPr>
            <a:xfrm>
              <a:off x="4434700" y="5064233"/>
              <a:ext cx="17620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dirty="0" smtClean="0">
                  <a:latin typeface="HY견고딕" panose="02030600000101010101" pitchFamily="18" charset="-127"/>
                  <a:ea typeface="HY견고딕" panose="02030600000101010101" pitchFamily="18" charset="-127"/>
                </a:rPr>
                <a:t>PIP SQUEAK</a:t>
              </a:r>
              <a:endParaRPr lang="ko-KR" altLang="en-US" dirty="0">
                <a:latin typeface="HY견고딕" panose="02030600000101010101" pitchFamily="18" charset="-127"/>
                <a:ea typeface="HY견고딕" panose="02030600000101010101" pitchFamily="18" charset="-127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244930" y="6629799"/>
              <a:ext cx="75212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ko-KR" dirty="0" smtClean="0">
                  <a:latin typeface="HY견고딕" panose="02030600000101010101" pitchFamily="18" charset="-127"/>
                  <a:ea typeface="HY견고딕" panose="02030600000101010101" pitchFamily="18" charset="-127"/>
                </a:rPr>
                <a:t>Age:</a:t>
              </a:r>
              <a:endParaRPr lang="ko-KR" altLang="en-US" dirty="0">
                <a:latin typeface="HY견고딕" panose="02030600000101010101" pitchFamily="18" charset="-127"/>
                <a:ea typeface="HY견고딕" panose="02030600000101010101" pitchFamily="18" charset="-127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994860" y="6999131"/>
              <a:ext cx="1002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ko-KR" dirty="0" smtClean="0">
                  <a:latin typeface="HY견고딕" panose="02030600000101010101" pitchFamily="18" charset="-127"/>
                  <a:ea typeface="HY견고딕" panose="02030600000101010101" pitchFamily="18" charset="-127"/>
                </a:rPr>
                <a:t>Breed:</a:t>
              </a:r>
              <a:endParaRPr lang="ko-KR" altLang="en-US" dirty="0">
                <a:latin typeface="HY견고딕" panose="02030600000101010101" pitchFamily="18" charset="-127"/>
                <a:ea typeface="HY견고딕" panose="02030600000101010101" pitchFamily="18" charset="-127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908297" y="7368463"/>
              <a:ext cx="10887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ko-KR" dirty="0" smtClean="0">
                  <a:latin typeface="HY견고딕" panose="02030600000101010101" pitchFamily="18" charset="-127"/>
                  <a:ea typeface="HY견고딕" panose="02030600000101010101" pitchFamily="18" charset="-127"/>
                </a:rPr>
                <a:t>Height:</a:t>
              </a:r>
              <a:endParaRPr lang="ko-KR" altLang="en-US" dirty="0">
                <a:latin typeface="HY견고딕" panose="02030600000101010101" pitchFamily="18" charset="-127"/>
                <a:ea typeface="HY견고딕" panose="02030600000101010101" pitchFamily="18" charset="-127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860206" y="7741913"/>
              <a:ext cx="11368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ko-KR" dirty="0" smtClean="0">
                  <a:latin typeface="HY견고딕" panose="02030600000101010101" pitchFamily="18" charset="-127"/>
                  <a:ea typeface="HY견고딕" panose="02030600000101010101" pitchFamily="18" charset="-127"/>
                </a:rPr>
                <a:t>Weight:</a:t>
              </a:r>
              <a:endParaRPr lang="ko-KR" altLang="en-US" dirty="0">
                <a:latin typeface="HY견고딕" panose="02030600000101010101" pitchFamily="18" charset="-127"/>
                <a:ea typeface="HY견고딕" panose="02030600000101010101" pitchFamily="18" charset="-127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40993" y="8107127"/>
              <a:ext cx="135806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ko-KR" dirty="0" smtClean="0">
                  <a:latin typeface="HY견고딕" panose="02030600000101010101" pitchFamily="18" charset="-127"/>
                  <a:ea typeface="HY견고딕" panose="02030600000101010101" pitchFamily="18" charset="-127"/>
                </a:rPr>
                <a:t>Features:</a:t>
              </a:r>
              <a:endParaRPr lang="ko-KR" altLang="en-US" dirty="0">
                <a:latin typeface="HY견고딕" panose="02030600000101010101" pitchFamily="18" charset="-127"/>
                <a:ea typeface="HY견고딕" panose="02030600000101010101" pitchFamily="18" charset="-127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997056" y="6629799"/>
              <a:ext cx="12137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dirty="0" smtClean="0">
                  <a:latin typeface="HY그래픽M" panose="02030600000101010101" pitchFamily="18" charset="-127"/>
                  <a:ea typeface="HY그래픽M" panose="02030600000101010101" pitchFamily="18" charset="-127"/>
                </a:rPr>
                <a:t>16 weeks</a:t>
              </a:r>
              <a:endParaRPr lang="ko-KR" altLang="en-US" dirty="0">
                <a:latin typeface="HY그래픽M" panose="02030600000101010101" pitchFamily="18" charset="-127"/>
                <a:ea typeface="HY그래픽M" panose="02030600000101010101" pitchFamily="18" charset="-127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997056" y="6999131"/>
              <a:ext cx="92525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dirty="0" err="1" smtClean="0">
                  <a:latin typeface="HY그래픽M" panose="02030600000101010101" pitchFamily="18" charset="-127"/>
                  <a:ea typeface="HY그래픽M" panose="02030600000101010101" pitchFamily="18" charset="-127"/>
                </a:rPr>
                <a:t>Toyger</a:t>
              </a:r>
              <a:endParaRPr lang="ko-KR" altLang="en-US" dirty="0">
                <a:latin typeface="HY그래픽M" panose="02030600000101010101" pitchFamily="18" charset="-127"/>
                <a:ea typeface="HY그래픽M" panose="02030600000101010101" pitchFamily="18" charset="-127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997056" y="7368463"/>
              <a:ext cx="77136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dirty="0" smtClean="0">
                  <a:latin typeface="HY그래픽M" panose="02030600000101010101" pitchFamily="18" charset="-127"/>
                  <a:ea typeface="HY그래픽M" panose="02030600000101010101" pitchFamily="18" charset="-127"/>
                </a:rPr>
                <a:t>20cm</a:t>
              </a:r>
              <a:endParaRPr lang="ko-KR" altLang="en-US" dirty="0">
                <a:latin typeface="HY그래픽M" panose="02030600000101010101" pitchFamily="18" charset="-127"/>
                <a:ea typeface="HY그래픽M" panose="02030600000101010101" pitchFamily="18" charset="-127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997056" y="7741913"/>
              <a:ext cx="76174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dirty="0" smtClean="0">
                  <a:latin typeface="HY그래픽M" panose="02030600000101010101" pitchFamily="18" charset="-127"/>
                  <a:ea typeface="HY그래픽M" panose="02030600000101010101" pitchFamily="18" charset="-127"/>
                </a:rPr>
                <a:t>1.4kg</a:t>
              </a:r>
              <a:endParaRPr lang="ko-KR" altLang="en-US" dirty="0">
                <a:latin typeface="HY그래픽M" panose="02030600000101010101" pitchFamily="18" charset="-127"/>
                <a:ea typeface="HY그래픽M" panose="02030600000101010101" pitchFamily="18" charset="-127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1237232" y="8476459"/>
              <a:ext cx="191590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altLang="ko-KR" dirty="0" smtClean="0">
                  <a:latin typeface="HY그래픽M" panose="02030600000101010101" pitchFamily="18" charset="-127"/>
                  <a:ea typeface="HY그래픽M" panose="02030600000101010101" pitchFamily="18" charset="-127"/>
                </a:rPr>
                <a:t>Bell on collar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altLang="ko-KR" dirty="0" smtClean="0">
                  <a:latin typeface="HY그래픽M" panose="02030600000101010101" pitchFamily="18" charset="-127"/>
                  <a:ea typeface="HY그래픽M" panose="02030600000101010101" pitchFamily="18" charset="-127"/>
                </a:rPr>
                <a:t>Striped coat</a:t>
              </a:r>
              <a:endParaRPr lang="ko-KR" altLang="en-US" dirty="0">
                <a:latin typeface="HY그래픽M" panose="02030600000101010101" pitchFamily="18" charset="-127"/>
                <a:ea typeface="HY그래픽M" panose="02030600000101010101" pitchFamily="18" charset="-127"/>
              </a:endParaRPr>
            </a:p>
          </p:txBody>
        </p:sp>
        <p:pic>
          <p:nvPicPr>
            <p:cNvPr id="31" name="Picture 4" descr="Image result for classified 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54963" y="5610435"/>
              <a:ext cx="1185321" cy="90780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41" name="Group 40"/>
            <p:cNvGrpSpPr/>
            <p:nvPr/>
          </p:nvGrpSpPr>
          <p:grpSpPr>
            <a:xfrm rot="715263">
              <a:off x="3610008" y="6405933"/>
              <a:ext cx="2256311" cy="2752271"/>
              <a:chOff x="3610008" y="1439930"/>
              <a:chExt cx="2256311" cy="2752271"/>
            </a:xfrm>
          </p:grpSpPr>
          <p:sp>
            <p:nvSpPr>
              <p:cNvPr id="42" name="Rectangle 41"/>
              <p:cNvSpPr/>
              <p:nvPr/>
            </p:nvSpPr>
            <p:spPr>
              <a:xfrm>
                <a:off x="3610008" y="1439930"/>
                <a:ext cx="2256311" cy="275227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3" name="Rectangle 42"/>
              <p:cNvSpPr/>
              <p:nvPr/>
            </p:nvSpPr>
            <p:spPr>
              <a:xfrm>
                <a:off x="3829220" y="1712020"/>
                <a:ext cx="1795228" cy="2208092"/>
              </a:xfrm>
              <a:prstGeom prst="rect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pic>
          <p:nvPicPr>
            <p:cNvPr id="36" name="Picture 35"/>
            <p:cNvPicPr>
              <a:picLocks noChangeAspect="1"/>
            </p:cNvPicPr>
            <p:nvPr/>
          </p:nvPicPr>
          <p:blipFill rotWithShape="1">
            <a:blip r:embed="rId4"/>
            <a:srcRect l="12857" t="4986" r="13674" b="49530"/>
            <a:stretch/>
          </p:blipFill>
          <p:spPr>
            <a:xfrm rot="726009">
              <a:off x="3639593" y="6705783"/>
              <a:ext cx="2327259" cy="2181743"/>
            </a:xfrm>
            <a:prstGeom prst="rect">
              <a:avLst/>
            </a:prstGeom>
            <a:ln>
              <a:noFill/>
            </a:ln>
            <a:effectLst/>
          </p:spPr>
        </p:pic>
      </p:grpSp>
      <p:grpSp>
        <p:nvGrpSpPr>
          <p:cNvPr id="2" name="Group 1"/>
          <p:cNvGrpSpPr/>
          <p:nvPr/>
        </p:nvGrpSpPr>
        <p:grpSpPr>
          <a:xfrm>
            <a:off x="366934" y="-612777"/>
            <a:ext cx="6146679" cy="6146679"/>
            <a:chOff x="366934" y="-612777"/>
            <a:chExt cx="6146679" cy="6146679"/>
          </a:xfrm>
        </p:grpSpPr>
        <p:pic>
          <p:nvPicPr>
            <p:cNvPr id="1026" name="Picture 2" descr="Image result for folder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6934" y="-612777"/>
              <a:ext cx="6146679" cy="61466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TextBox 5"/>
            <p:cNvSpPr txBox="1"/>
            <p:nvPr/>
          </p:nvSpPr>
          <p:spPr>
            <a:xfrm>
              <a:off x="4785756" y="142504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dirty="0" smtClean="0">
                  <a:latin typeface="HY견고딕" panose="02030600000101010101" pitchFamily="18" charset="-127"/>
                  <a:ea typeface="HY견고딕" panose="02030600000101010101" pitchFamily="18" charset="-127"/>
                </a:rPr>
                <a:t>GINGER</a:t>
              </a:r>
              <a:endParaRPr lang="ko-KR" altLang="en-US" dirty="0">
                <a:latin typeface="HY견고딕" panose="02030600000101010101" pitchFamily="18" charset="-127"/>
                <a:ea typeface="HY견고딕" panose="02030600000101010101" pitchFamily="18" charset="-127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244930" y="1708070"/>
              <a:ext cx="75212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ko-KR" dirty="0" smtClean="0">
                  <a:latin typeface="HY견고딕" panose="02030600000101010101" pitchFamily="18" charset="-127"/>
                  <a:ea typeface="HY견고딕" panose="02030600000101010101" pitchFamily="18" charset="-127"/>
                </a:rPr>
                <a:t>Age:</a:t>
              </a:r>
              <a:endParaRPr lang="ko-KR" altLang="en-US" dirty="0">
                <a:latin typeface="HY견고딕" panose="02030600000101010101" pitchFamily="18" charset="-127"/>
                <a:ea typeface="HY견고딕" panose="02030600000101010101" pitchFamily="18" charset="-127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994860" y="2077402"/>
              <a:ext cx="1002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ko-KR" dirty="0" smtClean="0">
                  <a:latin typeface="HY견고딕" panose="02030600000101010101" pitchFamily="18" charset="-127"/>
                  <a:ea typeface="HY견고딕" panose="02030600000101010101" pitchFamily="18" charset="-127"/>
                </a:rPr>
                <a:t>Breed:</a:t>
              </a:r>
              <a:endParaRPr lang="ko-KR" altLang="en-US" dirty="0">
                <a:latin typeface="HY견고딕" panose="02030600000101010101" pitchFamily="18" charset="-127"/>
                <a:ea typeface="HY견고딕" panose="02030600000101010101" pitchFamily="18" charset="-127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908297" y="2446734"/>
              <a:ext cx="10887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ko-KR" dirty="0" smtClean="0">
                  <a:latin typeface="HY견고딕" panose="02030600000101010101" pitchFamily="18" charset="-127"/>
                  <a:ea typeface="HY견고딕" panose="02030600000101010101" pitchFamily="18" charset="-127"/>
                </a:rPr>
                <a:t>Height:</a:t>
              </a:r>
              <a:endParaRPr lang="ko-KR" altLang="en-US" dirty="0">
                <a:latin typeface="HY견고딕" panose="02030600000101010101" pitchFamily="18" charset="-127"/>
                <a:ea typeface="HY견고딕" panose="02030600000101010101" pitchFamily="18" charset="-127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860206" y="2820184"/>
              <a:ext cx="11368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ko-KR" dirty="0" smtClean="0">
                  <a:latin typeface="HY견고딕" panose="02030600000101010101" pitchFamily="18" charset="-127"/>
                  <a:ea typeface="HY견고딕" panose="02030600000101010101" pitchFamily="18" charset="-127"/>
                </a:rPr>
                <a:t>Weight:</a:t>
              </a:r>
              <a:endParaRPr lang="ko-KR" altLang="en-US" dirty="0">
                <a:latin typeface="HY견고딕" panose="02030600000101010101" pitchFamily="18" charset="-127"/>
                <a:ea typeface="HY견고딕" panose="02030600000101010101" pitchFamily="18" charset="-127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40993" y="3185398"/>
              <a:ext cx="135806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ko-KR" dirty="0" smtClean="0">
                  <a:latin typeface="HY견고딕" panose="02030600000101010101" pitchFamily="18" charset="-127"/>
                  <a:ea typeface="HY견고딕" panose="02030600000101010101" pitchFamily="18" charset="-127"/>
                </a:rPr>
                <a:t>Features:</a:t>
              </a:r>
              <a:endParaRPr lang="ko-KR" altLang="en-US" dirty="0">
                <a:latin typeface="HY견고딕" panose="02030600000101010101" pitchFamily="18" charset="-127"/>
                <a:ea typeface="HY견고딕" panose="02030600000101010101" pitchFamily="18" charset="-127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997056" y="1708070"/>
              <a:ext cx="96372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dirty="0" smtClean="0">
                  <a:latin typeface="HY그래픽M" panose="02030600000101010101" pitchFamily="18" charset="-127"/>
                  <a:ea typeface="HY그래픽M" panose="02030600000101010101" pitchFamily="18" charset="-127"/>
                </a:rPr>
                <a:t>8 years</a:t>
              </a:r>
              <a:endParaRPr lang="ko-KR" altLang="en-US" dirty="0">
                <a:latin typeface="HY그래픽M" panose="02030600000101010101" pitchFamily="18" charset="-127"/>
                <a:ea typeface="HY그래픽M" panose="02030600000101010101" pitchFamily="18" charset="-127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997056" y="2077402"/>
              <a:ext cx="83869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dirty="0" smtClean="0">
                  <a:latin typeface="HY그래픽M" panose="02030600000101010101" pitchFamily="18" charset="-127"/>
                  <a:ea typeface="HY그래픽M" panose="02030600000101010101" pitchFamily="18" charset="-127"/>
                </a:rPr>
                <a:t>Tabby</a:t>
              </a:r>
              <a:endParaRPr lang="ko-KR" altLang="en-US" dirty="0">
                <a:latin typeface="HY그래픽M" panose="02030600000101010101" pitchFamily="18" charset="-127"/>
                <a:ea typeface="HY그래픽M" panose="02030600000101010101" pitchFamily="18" charset="-127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997056" y="2446734"/>
              <a:ext cx="77136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dirty="0" smtClean="0">
                  <a:latin typeface="HY그래픽M" panose="02030600000101010101" pitchFamily="18" charset="-127"/>
                  <a:ea typeface="HY그래픽M" panose="02030600000101010101" pitchFamily="18" charset="-127"/>
                </a:rPr>
                <a:t>35cm</a:t>
              </a:r>
              <a:endParaRPr lang="ko-KR" altLang="en-US" dirty="0">
                <a:latin typeface="HY그래픽M" panose="02030600000101010101" pitchFamily="18" charset="-127"/>
                <a:ea typeface="HY그래픽M" panose="02030600000101010101" pitchFamily="18" charset="-127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997056" y="2820184"/>
              <a:ext cx="76174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dirty="0" smtClean="0">
                  <a:latin typeface="HY그래픽M" panose="02030600000101010101" pitchFamily="18" charset="-127"/>
                  <a:ea typeface="HY그래픽M" panose="02030600000101010101" pitchFamily="18" charset="-127"/>
                </a:rPr>
                <a:t>3.2kg</a:t>
              </a:r>
              <a:endParaRPr lang="ko-KR" altLang="en-US" dirty="0">
                <a:latin typeface="HY그래픽M" panose="02030600000101010101" pitchFamily="18" charset="-127"/>
                <a:ea typeface="HY그래픽M" panose="02030600000101010101" pitchFamily="18" charset="-127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237232" y="3554730"/>
              <a:ext cx="181972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altLang="ko-KR" dirty="0" smtClean="0">
                  <a:latin typeface="HY그래픽M" panose="02030600000101010101" pitchFamily="18" charset="-127"/>
                  <a:ea typeface="HY그래픽M" panose="02030600000101010101" pitchFamily="18" charset="-127"/>
                </a:rPr>
                <a:t>Striped coat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altLang="ko-KR" dirty="0" smtClean="0">
                  <a:latin typeface="HY그래픽M" panose="02030600000101010101" pitchFamily="18" charset="-127"/>
                  <a:ea typeface="HY그래픽M" panose="02030600000101010101" pitchFamily="18" charset="-127"/>
                </a:rPr>
                <a:t>Blue eyes</a:t>
              </a:r>
              <a:endParaRPr lang="ko-KR" altLang="en-US" dirty="0">
                <a:latin typeface="HY그래픽M" panose="02030600000101010101" pitchFamily="18" charset="-127"/>
                <a:ea typeface="HY그래픽M" panose="02030600000101010101" pitchFamily="18" charset="-127"/>
              </a:endParaRPr>
            </a:p>
          </p:txBody>
        </p:sp>
        <p:pic>
          <p:nvPicPr>
            <p:cNvPr id="30" name="Picture 4" descr="Image result for classified 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54963" y="691315"/>
              <a:ext cx="1185321" cy="90780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38" name="Group 37"/>
            <p:cNvGrpSpPr/>
            <p:nvPr/>
          </p:nvGrpSpPr>
          <p:grpSpPr>
            <a:xfrm rot="715263">
              <a:off x="3610008" y="1439930"/>
              <a:ext cx="2256311" cy="2752271"/>
              <a:chOff x="3610008" y="1439930"/>
              <a:chExt cx="2256311" cy="2752271"/>
            </a:xfrm>
          </p:grpSpPr>
          <p:sp>
            <p:nvSpPr>
              <p:cNvPr id="39" name="Rectangle 38"/>
              <p:cNvSpPr/>
              <p:nvPr/>
            </p:nvSpPr>
            <p:spPr>
              <a:xfrm>
                <a:off x="3610008" y="1439930"/>
                <a:ext cx="2256311" cy="275227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0" name="Rectangle 39"/>
              <p:cNvSpPr/>
              <p:nvPr/>
            </p:nvSpPr>
            <p:spPr>
              <a:xfrm>
                <a:off x="3829220" y="1712020"/>
                <a:ext cx="1795228" cy="2208092"/>
              </a:xfrm>
              <a:prstGeom prst="rect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pic>
          <p:nvPicPr>
            <p:cNvPr id="37" name="Picture 36"/>
            <p:cNvPicPr>
              <a:picLocks noChangeAspect="1"/>
            </p:cNvPicPr>
            <p:nvPr/>
          </p:nvPicPr>
          <p:blipFill rotWithShape="1">
            <a:blip r:embed="rId5"/>
            <a:srcRect l="24791" t="30460" r="29551" b="19655"/>
            <a:stretch/>
          </p:blipFill>
          <p:spPr>
            <a:xfrm rot="899459">
              <a:off x="3936711" y="1895338"/>
              <a:ext cx="1580733" cy="2104412"/>
            </a:xfrm>
            <a:prstGeom prst="rect">
              <a:avLst/>
            </a:prstGeom>
            <a:ln>
              <a:noFill/>
            </a:ln>
            <a:effectLst/>
          </p:spPr>
        </p:pic>
      </p:grpSp>
    </p:spTree>
    <p:extLst>
      <p:ext uri="{BB962C8B-B14F-4D97-AF65-F5344CB8AC3E}">
        <p14:creationId xmlns:p14="http://schemas.microsoft.com/office/powerpoint/2010/main" val="1089513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</TotalTime>
  <Words>258</Words>
  <Application>Microsoft Office PowerPoint</Application>
  <PresentationFormat>A4 Paper (210x297 mm)</PresentationFormat>
  <Paragraphs>144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HY견고딕</vt:lpstr>
      <vt:lpstr>HY그래픽M</vt:lpstr>
      <vt:lpstr>맑은 고딕</vt:lpstr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공주교대컴퓨터과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7</cp:revision>
  <cp:lastPrinted>2020-02-14T08:00:25Z</cp:lastPrinted>
  <dcterms:created xsi:type="dcterms:W3CDTF">2020-02-14T07:33:59Z</dcterms:created>
  <dcterms:modified xsi:type="dcterms:W3CDTF">2020-02-17T00:03:44Z</dcterms:modified>
</cp:coreProperties>
</file>