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6"/>
  </p:notesMasterIdLst>
  <p:sldIdLst>
    <p:sldId id="256" r:id="rId2"/>
    <p:sldId id="364" r:id="rId3"/>
    <p:sldId id="389" r:id="rId4"/>
    <p:sldId id="365" r:id="rId5"/>
    <p:sldId id="366" r:id="rId6"/>
    <p:sldId id="257" r:id="rId7"/>
    <p:sldId id="367" r:id="rId8"/>
    <p:sldId id="368" r:id="rId9"/>
    <p:sldId id="369" r:id="rId10"/>
    <p:sldId id="370" r:id="rId11"/>
    <p:sldId id="371" r:id="rId12"/>
    <p:sldId id="372" r:id="rId13"/>
    <p:sldId id="373" r:id="rId14"/>
    <p:sldId id="374" r:id="rId15"/>
    <p:sldId id="271" r:id="rId16"/>
    <p:sldId id="375" r:id="rId17"/>
    <p:sldId id="376" r:id="rId18"/>
    <p:sldId id="377" r:id="rId19"/>
    <p:sldId id="378" r:id="rId20"/>
    <p:sldId id="379" r:id="rId21"/>
    <p:sldId id="380" r:id="rId22"/>
    <p:sldId id="381" r:id="rId23"/>
    <p:sldId id="382" r:id="rId24"/>
    <p:sldId id="383" r:id="rId25"/>
    <p:sldId id="384" r:id="rId26"/>
    <p:sldId id="385" r:id="rId27"/>
    <p:sldId id="386" r:id="rId28"/>
    <p:sldId id="387" r:id="rId29"/>
    <p:sldId id="388" r:id="rId30"/>
    <p:sldId id="395" r:id="rId31"/>
    <p:sldId id="390" r:id="rId32"/>
    <p:sldId id="391" r:id="rId33"/>
    <p:sldId id="392" r:id="rId34"/>
    <p:sldId id="393" r:id="rId35"/>
    <p:sldId id="394" r:id="rId36"/>
    <p:sldId id="345" r:id="rId37"/>
    <p:sldId id="322" r:id="rId38"/>
    <p:sldId id="334" r:id="rId39"/>
    <p:sldId id="333" r:id="rId40"/>
    <p:sldId id="337" r:id="rId41"/>
    <p:sldId id="336" r:id="rId42"/>
    <p:sldId id="338" r:id="rId43"/>
    <p:sldId id="335" r:id="rId44"/>
    <p:sldId id="344" r:id="rId45"/>
    <p:sldId id="330" r:id="rId46"/>
    <p:sldId id="331" r:id="rId47"/>
    <p:sldId id="332" r:id="rId48"/>
    <p:sldId id="329" r:id="rId49"/>
    <p:sldId id="293" r:id="rId50"/>
    <p:sldId id="323" r:id="rId51"/>
    <p:sldId id="339" r:id="rId52"/>
    <p:sldId id="340" r:id="rId53"/>
    <p:sldId id="341" r:id="rId54"/>
    <p:sldId id="342" r:id="rId55"/>
    <p:sldId id="343" r:id="rId56"/>
    <p:sldId id="346" r:id="rId57"/>
    <p:sldId id="347" r:id="rId58"/>
    <p:sldId id="260" r:id="rId59"/>
    <p:sldId id="258" r:id="rId60"/>
    <p:sldId id="259" r:id="rId61"/>
    <p:sldId id="261" r:id="rId62"/>
    <p:sldId id="281" r:id="rId63"/>
    <p:sldId id="262" r:id="rId64"/>
    <p:sldId id="263" r:id="rId65"/>
    <p:sldId id="264" r:id="rId66"/>
    <p:sldId id="265" r:id="rId67"/>
    <p:sldId id="266" r:id="rId68"/>
    <p:sldId id="267" r:id="rId69"/>
    <p:sldId id="268" r:id="rId70"/>
    <p:sldId id="269" r:id="rId71"/>
    <p:sldId id="270" r:id="rId72"/>
    <p:sldId id="272" r:id="rId73"/>
    <p:sldId id="273" r:id="rId74"/>
    <p:sldId id="274" r:id="rId75"/>
    <p:sldId id="275" r:id="rId76"/>
    <p:sldId id="326" r:id="rId77"/>
    <p:sldId id="362" r:id="rId78"/>
    <p:sldId id="324" r:id="rId79"/>
    <p:sldId id="325" r:id="rId80"/>
    <p:sldId id="277" r:id="rId81"/>
    <p:sldId id="278" r:id="rId82"/>
    <p:sldId id="279" r:id="rId83"/>
    <p:sldId id="280" r:id="rId84"/>
    <p:sldId id="327" r:id="rId85"/>
    <p:sldId id="282" r:id="rId86"/>
    <p:sldId id="283" r:id="rId87"/>
    <p:sldId id="284" r:id="rId88"/>
    <p:sldId id="285" r:id="rId89"/>
    <p:sldId id="286" r:id="rId90"/>
    <p:sldId id="328" r:id="rId91"/>
    <p:sldId id="287" r:id="rId92"/>
    <p:sldId id="288" r:id="rId93"/>
    <p:sldId id="289" r:id="rId94"/>
    <p:sldId id="290" r:id="rId95"/>
    <p:sldId id="291" r:id="rId96"/>
    <p:sldId id="292" r:id="rId97"/>
    <p:sldId id="294" r:id="rId98"/>
    <p:sldId id="295" r:id="rId99"/>
    <p:sldId id="296" r:id="rId100"/>
    <p:sldId id="298" r:id="rId101"/>
    <p:sldId id="299" r:id="rId102"/>
    <p:sldId id="300" r:id="rId103"/>
    <p:sldId id="297" r:id="rId104"/>
    <p:sldId id="301" r:id="rId105"/>
    <p:sldId id="302" r:id="rId106"/>
    <p:sldId id="303" r:id="rId107"/>
    <p:sldId id="304" r:id="rId108"/>
    <p:sldId id="305" r:id="rId109"/>
    <p:sldId id="358" r:id="rId110"/>
    <p:sldId id="359" r:id="rId111"/>
    <p:sldId id="360" r:id="rId112"/>
    <p:sldId id="306" r:id="rId113"/>
    <p:sldId id="307" r:id="rId114"/>
    <p:sldId id="309" r:id="rId115"/>
    <p:sldId id="311" r:id="rId116"/>
    <p:sldId id="312" r:id="rId117"/>
    <p:sldId id="313" r:id="rId118"/>
    <p:sldId id="314" r:id="rId119"/>
    <p:sldId id="315" r:id="rId120"/>
    <p:sldId id="317" r:id="rId121"/>
    <p:sldId id="318" r:id="rId122"/>
    <p:sldId id="319" r:id="rId123"/>
    <p:sldId id="320" r:id="rId124"/>
    <p:sldId id="310" r:id="rId1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0F0"/>
    <a:srgbClr val="D9E5F2"/>
    <a:srgbClr val="1F4E79"/>
    <a:srgbClr val="000000"/>
    <a:srgbClr val="6E728B"/>
    <a:srgbClr val="E0D8B1"/>
    <a:srgbClr val="BCD3FF"/>
    <a:srgbClr val="F8F8F8"/>
    <a:srgbClr val="1A6AA7"/>
    <a:srgbClr val="C6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105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F3998-ADF0-4805-B219-3EFDCCC4B107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9265B-42B5-4090-B55F-286259BCE4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06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Strebe</a:t>
            </a:r>
            <a:r>
              <a:rPr lang="en-US" dirty="0"/>
              <a:t> - Own work, CC BY-SA 3.0, https://commons.wikimedia.org/w/index.php?curid=17700069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51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Strebe</a:t>
            </a:r>
            <a:r>
              <a:rPr lang="en-US" dirty="0"/>
              <a:t> - Own work, CC BY-SA 3.0, https://commons.wikimedia.org/w/index.php?curid=16115228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35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Strebe</a:t>
            </a:r>
            <a:r>
              <a:rPr lang="en-US" dirty="0"/>
              <a:t> - Own work, CC BY-SA 3.0, https://commons.wikimedia.org/w/index.php?curid=16115242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5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Justin </a:t>
            </a:r>
            <a:r>
              <a:rPr lang="en-US" dirty="0" err="1"/>
              <a:t>Kunimune</a:t>
            </a:r>
            <a:r>
              <a:rPr lang="en-US" dirty="0"/>
              <a:t> - Own work, CC BY-SA 4.0, https://commons.wikimedia.org/w/index.php?curid=65694588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3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Strebe</a:t>
            </a:r>
            <a:r>
              <a:rPr lang="en-US" dirty="0"/>
              <a:t> - Own work, CC BY-SA 3.0, https://commons.wikimedia.org/w/index.php?curid=16115269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75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Strebe</a:t>
            </a:r>
            <a:r>
              <a:rPr lang="en-US" dirty="0"/>
              <a:t> - Own work, CC BY-SA 3.0, https://commons.wikimedia.org/w/index.php?curid=16115337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83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710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53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384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95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631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356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880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007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58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549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57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038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5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34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09E94-7CA9-4C9D-A4B7-63AAF8042C23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99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14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14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15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16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57.xml"/><Relationship Id="rId4" Type="http://schemas.openxmlformats.org/officeDocument/2006/relationships/image" Target="../media/image16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1.png"/><Relationship Id="rId5" Type="http://schemas.microsoft.com/office/2007/relationships/hdphoto" Target="../media/hdphoto5.wdp"/><Relationship Id="rId4" Type="http://schemas.openxmlformats.org/officeDocument/2006/relationships/image" Target="../media/image170.png"/><Relationship Id="rId9" Type="http://schemas.openxmlformats.org/officeDocument/2006/relationships/slide" Target="slide5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redpanda.com/funny-terrible-maps/?utm_source=google&amp;utm_medium=organic&amp;utm_campaign=organic" TargetMode="External"/><Relationship Id="rId7" Type="http://schemas.openxmlformats.org/officeDocument/2006/relationships/hyperlink" Target="https://vemaps.com/" TargetMode="External"/><Relationship Id="rId2" Type="http://schemas.openxmlformats.org/officeDocument/2006/relationships/hyperlink" Target="https://www.youtube.com/watch?v=8xM7afTG2Jk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mapchart.net/" TargetMode="External"/><Relationship Id="rId5" Type="http://schemas.openxmlformats.org/officeDocument/2006/relationships/hyperlink" Target="https://ourworldindata.org/" TargetMode="External"/><Relationship Id="rId4" Type="http://schemas.openxmlformats.org/officeDocument/2006/relationships/hyperlink" Target="https://worldmapper.org/maps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thetruesize.com/#?borders=1~!MTU4MDg0MTA.NzMyMjMxNQ*NjcwMzUzNQ(MTg5OTA2NDU~!KR*MA.MTgwMDAwMDA)NQ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slide" Target="slide67.xml"/><Relationship Id="rId18" Type="http://schemas.openxmlformats.org/officeDocument/2006/relationships/slide" Target="slide72.xml"/><Relationship Id="rId26" Type="http://schemas.openxmlformats.org/officeDocument/2006/relationships/slide" Target="slide82.xml"/><Relationship Id="rId39" Type="http://schemas.openxmlformats.org/officeDocument/2006/relationships/slide" Target="slide97.xml"/><Relationship Id="rId21" Type="http://schemas.openxmlformats.org/officeDocument/2006/relationships/slide" Target="slide75.xml"/><Relationship Id="rId34" Type="http://schemas.openxmlformats.org/officeDocument/2006/relationships/slide" Target="slide91.xml"/><Relationship Id="rId42" Type="http://schemas.openxmlformats.org/officeDocument/2006/relationships/slide" Target="slide100.xml"/><Relationship Id="rId47" Type="http://schemas.openxmlformats.org/officeDocument/2006/relationships/slide" Target="slide105.xml"/><Relationship Id="rId50" Type="http://schemas.openxmlformats.org/officeDocument/2006/relationships/slide" Target="slide108.xml"/><Relationship Id="rId55" Type="http://schemas.openxmlformats.org/officeDocument/2006/relationships/slide" Target="slide117.xml"/><Relationship Id="rId7" Type="http://schemas.openxmlformats.org/officeDocument/2006/relationships/slide" Target="slide61.xml"/><Relationship Id="rId2" Type="http://schemas.openxmlformats.org/officeDocument/2006/relationships/image" Target="../media/image55.jpg"/><Relationship Id="rId16" Type="http://schemas.openxmlformats.org/officeDocument/2006/relationships/slide" Target="slide70.xml"/><Relationship Id="rId20" Type="http://schemas.openxmlformats.org/officeDocument/2006/relationships/slide" Target="slide74.xml"/><Relationship Id="rId29" Type="http://schemas.openxmlformats.org/officeDocument/2006/relationships/slide" Target="slide86.xml"/><Relationship Id="rId41" Type="http://schemas.openxmlformats.org/officeDocument/2006/relationships/slide" Target="slide99.xml"/><Relationship Id="rId54" Type="http://schemas.openxmlformats.org/officeDocument/2006/relationships/slide" Target="slide1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0.xml"/><Relationship Id="rId11" Type="http://schemas.openxmlformats.org/officeDocument/2006/relationships/slide" Target="slide65.xml"/><Relationship Id="rId24" Type="http://schemas.openxmlformats.org/officeDocument/2006/relationships/slide" Target="slide80.xml"/><Relationship Id="rId32" Type="http://schemas.openxmlformats.org/officeDocument/2006/relationships/slide" Target="slide89.xml"/><Relationship Id="rId37" Type="http://schemas.openxmlformats.org/officeDocument/2006/relationships/slide" Target="slide94.xml"/><Relationship Id="rId40" Type="http://schemas.openxmlformats.org/officeDocument/2006/relationships/slide" Target="slide98.xml"/><Relationship Id="rId45" Type="http://schemas.openxmlformats.org/officeDocument/2006/relationships/slide" Target="slide103.xml"/><Relationship Id="rId53" Type="http://schemas.openxmlformats.org/officeDocument/2006/relationships/slide" Target="slide115.xml"/><Relationship Id="rId58" Type="http://schemas.openxmlformats.org/officeDocument/2006/relationships/slide" Target="slide120.xml"/><Relationship Id="rId5" Type="http://schemas.openxmlformats.org/officeDocument/2006/relationships/slide" Target="slide59.xml"/><Relationship Id="rId15" Type="http://schemas.openxmlformats.org/officeDocument/2006/relationships/slide" Target="slide69.xml"/><Relationship Id="rId23" Type="http://schemas.openxmlformats.org/officeDocument/2006/relationships/slide" Target="slide78.xml"/><Relationship Id="rId28" Type="http://schemas.openxmlformats.org/officeDocument/2006/relationships/slide" Target="slide85.xml"/><Relationship Id="rId36" Type="http://schemas.openxmlformats.org/officeDocument/2006/relationships/slide" Target="slide93.xml"/><Relationship Id="rId49" Type="http://schemas.openxmlformats.org/officeDocument/2006/relationships/slide" Target="slide107.xml"/><Relationship Id="rId57" Type="http://schemas.openxmlformats.org/officeDocument/2006/relationships/slide" Target="slide119.xml"/><Relationship Id="rId61" Type="http://schemas.openxmlformats.org/officeDocument/2006/relationships/slide" Target="slide123.xml"/><Relationship Id="rId10" Type="http://schemas.openxmlformats.org/officeDocument/2006/relationships/slide" Target="slide64.xml"/><Relationship Id="rId19" Type="http://schemas.openxmlformats.org/officeDocument/2006/relationships/slide" Target="slide73.xml"/><Relationship Id="rId31" Type="http://schemas.openxmlformats.org/officeDocument/2006/relationships/slide" Target="slide88.xml"/><Relationship Id="rId44" Type="http://schemas.openxmlformats.org/officeDocument/2006/relationships/slide" Target="slide102.xml"/><Relationship Id="rId52" Type="http://schemas.openxmlformats.org/officeDocument/2006/relationships/slide" Target="slide114.xml"/><Relationship Id="rId60" Type="http://schemas.openxmlformats.org/officeDocument/2006/relationships/slide" Target="slide122.xml"/><Relationship Id="rId4" Type="http://schemas.openxmlformats.org/officeDocument/2006/relationships/slide" Target="slide58.xml"/><Relationship Id="rId9" Type="http://schemas.openxmlformats.org/officeDocument/2006/relationships/slide" Target="slide63.xml"/><Relationship Id="rId14" Type="http://schemas.openxmlformats.org/officeDocument/2006/relationships/slide" Target="slide68.xml"/><Relationship Id="rId22" Type="http://schemas.openxmlformats.org/officeDocument/2006/relationships/slide" Target="slide76.xml"/><Relationship Id="rId27" Type="http://schemas.openxmlformats.org/officeDocument/2006/relationships/slide" Target="slide83.xml"/><Relationship Id="rId30" Type="http://schemas.openxmlformats.org/officeDocument/2006/relationships/slide" Target="slide87.xml"/><Relationship Id="rId35" Type="http://schemas.openxmlformats.org/officeDocument/2006/relationships/slide" Target="slide92.xml"/><Relationship Id="rId43" Type="http://schemas.openxmlformats.org/officeDocument/2006/relationships/slide" Target="slide101.xml"/><Relationship Id="rId48" Type="http://schemas.openxmlformats.org/officeDocument/2006/relationships/slide" Target="slide106.xml"/><Relationship Id="rId56" Type="http://schemas.openxmlformats.org/officeDocument/2006/relationships/slide" Target="slide118.xml"/><Relationship Id="rId8" Type="http://schemas.openxmlformats.org/officeDocument/2006/relationships/slide" Target="slide62.xml"/><Relationship Id="rId51" Type="http://schemas.openxmlformats.org/officeDocument/2006/relationships/slide" Target="slide112.xml"/><Relationship Id="rId3" Type="http://schemas.openxmlformats.org/officeDocument/2006/relationships/slide" Target="slide57.xml"/><Relationship Id="rId12" Type="http://schemas.openxmlformats.org/officeDocument/2006/relationships/slide" Target="slide66.xml"/><Relationship Id="rId17" Type="http://schemas.openxmlformats.org/officeDocument/2006/relationships/slide" Target="slide71.xml"/><Relationship Id="rId25" Type="http://schemas.openxmlformats.org/officeDocument/2006/relationships/slide" Target="slide81.xml"/><Relationship Id="rId33" Type="http://schemas.openxmlformats.org/officeDocument/2006/relationships/slide" Target="slide90.xml"/><Relationship Id="rId38" Type="http://schemas.openxmlformats.org/officeDocument/2006/relationships/slide" Target="slide96.xml"/><Relationship Id="rId46" Type="http://schemas.openxmlformats.org/officeDocument/2006/relationships/slide" Target="slide104.xml"/><Relationship Id="rId59" Type="http://schemas.openxmlformats.org/officeDocument/2006/relationships/slide" Target="slide1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5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8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8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9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10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11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13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1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1295" y="2200537"/>
            <a:ext cx="9144000" cy="2387600"/>
          </a:xfrm>
        </p:spPr>
        <p:txBody>
          <a:bodyPr anchor="ctr">
            <a:noAutofit/>
          </a:bodyPr>
          <a:lstStyle/>
          <a:p>
            <a:r>
              <a:rPr lang="en-US" sz="1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Explain the map </a:t>
            </a:r>
          </a:p>
        </p:txBody>
      </p:sp>
    </p:spTree>
    <p:extLst>
      <p:ext uri="{BB962C8B-B14F-4D97-AF65-F5344CB8AC3E}">
        <p14:creationId xmlns:p14="http://schemas.microsoft.com/office/powerpoint/2010/main" val="2155830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BB7B345F-A125-4835-9AA3-835D86E60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5" y="0"/>
            <a:ext cx="12230100" cy="917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627034" y="982021"/>
            <a:ext cx="6411851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Indonesia  </a:t>
            </a:r>
          </a:p>
        </p:txBody>
      </p:sp>
    </p:spTree>
    <p:extLst>
      <p:ext uri="{BB962C8B-B14F-4D97-AF65-F5344CB8AC3E}">
        <p14:creationId xmlns:p14="http://schemas.microsoft.com/office/powerpoint/2010/main" val="235357130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5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551"/>
            <a:ext cx="12192000" cy="6554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4076700" y="5624616"/>
            <a:ext cx="6444766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Elephant Range</a:t>
            </a:r>
          </a:p>
        </p:txBody>
      </p:sp>
      <p:pic>
        <p:nvPicPr>
          <p:cNvPr id="19458" name="Picture 2" descr="Cell Biology Chemistry Science NEET · 2018, PNG, 600x600px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66" y="4858534"/>
            <a:ext cx="1905557" cy="13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5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" y="-1442100"/>
            <a:ext cx="10515600" cy="1325563"/>
          </a:xfrm>
        </p:spPr>
        <p:txBody>
          <a:bodyPr/>
          <a:lstStyle/>
          <a:p>
            <a:r>
              <a:rPr lang="en-US" dirty="0"/>
              <a:t>41Gay marriage is legal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18"/>
            <a:ext cx="12192000" cy="624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5104"/>
          <a:stretch/>
        </p:blipFill>
        <p:spPr>
          <a:xfrm>
            <a:off x="57150" y="4686284"/>
            <a:ext cx="6648450" cy="2011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2152650" y="5691828"/>
            <a:ext cx="9854716" cy="905619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Legalized Same-Sex Marriage  </a:t>
            </a:r>
          </a:p>
        </p:txBody>
      </p:sp>
      <p:pic>
        <p:nvPicPr>
          <p:cNvPr id="20482" name="Picture 2" descr="Relationship PNG High Quality Image | PNG 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11" y="3429000"/>
            <a:ext cx="1501183" cy="150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687"/>
            <a:ext cx="12192000" cy="6357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-1520825"/>
            <a:ext cx="10515600" cy="1325563"/>
          </a:xfrm>
        </p:spPr>
        <p:txBody>
          <a:bodyPr/>
          <a:lstStyle/>
          <a:p>
            <a:r>
              <a:rPr lang="en-US" dirty="0"/>
              <a:t>42Profitable export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343650" y="179270"/>
            <a:ext cx="5016016" cy="833333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Top Exports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7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36512"/>
            <a:ext cx="12192000" cy="6894512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400050"/>
            <a:ext cx="12239625" cy="5400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12215883" cy="6184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577975"/>
            <a:ext cx="10515600" cy="854075"/>
          </a:xfrm>
        </p:spPr>
        <p:txBody>
          <a:bodyPr/>
          <a:lstStyle/>
          <a:p>
            <a:r>
              <a:rPr lang="en-US" dirty="0"/>
              <a:t>43Blonde hair distribution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599933" y="5878219"/>
            <a:ext cx="5016016" cy="833333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Blonde Hair</a:t>
            </a:r>
          </a:p>
        </p:txBody>
      </p:sp>
      <p:pic>
        <p:nvPicPr>
          <p:cNvPr id="21506" name="Picture 2" descr="Group People Png - Group Of People Png, Transparent Png ..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5" y="4111582"/>
            <a:ext cx="2273305" cy="260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3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115" y="-1711325"/>
            <a:ext cx="10515600" cy="1325563"/>
          </a:xfrm>
        </p:spPr>
        <p:txBody>
          <a:bodyPr/>
          <a:lstStyle/>
          <a:p>
            <a:r>
              <a:rPr lang="en-US" dirty="0"/>
              <a:t>44Number of internet users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" y="1009651"/>
            <a:ext cx="11165442" cy="5848350"/>
          </a:xfrm>
          <a:prstGeom prst="rect">
            <a:avLst/>
          </a:prstGeom>
        </p:spPr>
      </p:pic>
      <p:sp useBgFill="1">
        <p:nvSpPr>
          <p:cNvPr id="5" name="Rectangle 4"/>
          <p:cNvSpPr/>
          <p:nvPr/>
        </p:nvSpPr>
        <p:spPr>
          <a:xfrm>
            <a:off x="1322" y="1009650"/>
            <a:ext cx="4399227" cy="4762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495550" y="179270"/>
            <a:ext cx="8864116" cy="833333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Number of Internet Users</a:t>
            </a:r>
          </a:p>
        </p:txBody>
      </p:sp>
      <p:sp useBgFill="1">
        <p:nvSpPr>
          <p:cNvPr id="6" name="Rectangle 5"/>
          <p:cNvSpPr/>
          <p:nvPr/>
        </p:nvSpPr>
        <p:spPr>
          <a:xfrm>
            <a:off x="1322" y="4648201"/>
            <a:ext cx="2208478" cy="952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3639872" y="6381751"/>
            <a:ext cx="4399227" cy="4762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 descr="Internet - Internet Icon Png, Transparent Png - kind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18" y="334192"/>
            <a:ext cx="895397" cy="96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8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-1405133"/>
            <a:ext cx="10515600" cy="1325563"/>
          </a:xfrm>
        </p:spPr>
        <p:txBody>
          <a:bodyPr/>
          <a:lstStyle/>
          <a:p>
            <a:r>
              <a:rPr lang="en-US" dirty="0"/>
              <a:t>45  1570 - Old maps first of north America(</a:t>
            </a:r>
            <a:r>
              <a:rPr lang="en-US" dirty="0" err="1"/>
              <a:t>ortelius</a:t>
            </a:r>
            <a:r>
              <a:rPr lang="en-US" dirty="0"/>
              <a:t>)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28" y="-79570"/>
            <a:ext cx="10064172" cy="693757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343150" y="5387028"/>
            <a:ext cx="7556984" cy="905619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Ortelius</a:t>
            </a:r>
            <a:r>
              <a:rPr lang="en-US" sz="6000" dirty="0"/>
              <a:t> Map (1570)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85" y="0"/>
            <a:ext cx="1047022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-1520825"/>
            <a:ext cx="10515600" cy="1325563"/>
          </a:xfrm>
        </p:spPr>
        <p:txBody>
          <a:bodyPr/>
          <a:lstStyle/>
          <a:p>
            <a:r>
              <a:rPr lang="en-US" dirty="0"/>
              <a:t>46Viking conquest </a:t>
            </a:r>
          </a:p>
        </p:txBody>
      </p:sp>
      <p:sp useBgFill="1">
        <p:nvSpPr>
          <p:cNvPr id="4" name="Rectangle 3"/>
          <p:cNvSpPr/>
          <p:nvPr/>
        </p:nvSpPr>
        <p:spPr>
          <a:xfrm>
            <a:off x="819150" y="4019550"/>
            <a:ext cx="3295650" cy="2838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-2933" y="1817891"/>
            <a:ext cx="4939816" cy="166349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Viking Settlements </a:t>
            </a:r>
          </a:p>
        </p:txBody>
      </p:sp>
      <p:pic>
        <p:nvPicPr>
          <p:cNvPr id="23554" name="Picture 2" descr="Large Viking Boat transparent PNG - Stick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2" y="4946372"/>
            <a:ext cx="2140187" cy="159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2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72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he tiger (Panthera tigris) range map | Panthera, Save the tige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39" y="0"/>
            <a:ext cx="89940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66109" y="5209309"/>
            <a:ext cx="1791855" cy="304800"/>
          </a:xfrm>
          <a:prstGeom prst="rect">
            <a:avLst/>
          </a:prstGeom>
          <a:solidFill>
            <a:srgbClr val="BC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/>
        </p:nvSpPr>
        <p:spPr>
          <a:xfrm>
            <a:off x="2101272" y="355599"/>
            <a:ext cx="1796473" cy="845127"/>
          </a:xfrm>
          <a:prstGeom prst="rect">
            <a:avLst/>
          </a:prstGeom>
          <a:solidFill>
            <a:srgbClr val="E0D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-1882775"/>
            <a:ext cx="10515600" cy="1325563"/>
          </a:xfrm>
        </p:spPr>
        <p:txBody>
          <a:bodyPr/>
          <a:lstStyle/>
          <a:p>
            <a:r>
              <a:rPr lang="en-US" dirty="0"/>
              <a:t>47Most popular website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822887" y="310746"/>
            <a:ext cx="5001290" cy="905619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Tiger Range</a:t>
            </a: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5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" grpId="0" animBg="1"/>
      <p:bldP spid="6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-1520825"/>
            <a:ext cx="10515600" cy="1325563"/>
          </a:xfrm>
        </p:spPr>
        <p:txBody>
          <a:bodyPr/>
          <a:lstStyle/>
          <a:p>
            <a:r>
              <a:rPr lang="en-US" dirty="0"/>
              <a:t>48Emerging mega regions </a:t>
            </a:r>
          </a:p>
        </p:txBody>
      </p:sp>
      <p:pic>
        <p:nvPicPr>
          <p:cNvPr id="7" name="Picture 4" descr="Map Reveals the Most Common Surnames in Every Country. – The ...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8" b="6255"/>
          <a:stretch/>
        </p:blipFill>
        <p:spPr bwMode="auto">
          <a:xfrm>
            <a:off x="4467430" y="0"/>
            <a:ext cx="77245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24756" y="302493"/>
            <a:ext cx="5222633" cy="1737672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Common Last Names</a:t>
            </a:r>
          </a:p>
        </p:txBody>
      </p:sp>
    </p:spTree>
    <p:extLst>
      <p:ext uri="{BB962C8B-B14F-4D97-AF65-F5344CB8AC3E}">
        <p14:creationId xmlns:p14="http://schemas.microsoft.com/office/powerpoint/2010/main" val="236866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PPED: These are the most common last names for each country ...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339" y="0"/>
            <a:ext cx="64486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rilliant map reveals most common surnames in every country… can ..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425760" cy="65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199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7FFF98F7-3209-4954-AF20-337DA71B3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0"/>
            <a:ext cx="9794285" cy="734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6289085" y="1862555"/>
            <a:ext cx="4802248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Mexico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401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5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Most Common Last Name in Every Country - NetCredit Blo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770" y="0"/>
            <a:ext cx="64488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06_The-most-common-last-name-in-every-country_SouthAmerica - The ..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25" y="0"/>
            <a:ext cx="64488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97501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World map: The most common Surnames in every country (and their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621" y="0"/>
            <a:ext cx="6450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9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730375"/>
            <a:ext cx="10515600" cy="1325563"/>
          </a:xfrm>
        </p:spPr>
        <p:txBody>
          <a:bodyPr/>
          <a:lstStyle/>
          <a:p>
            <a:r>
              <a:rPr lang="en-US" dirty="0"/>
              <a:t>49Total precipitation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23033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68767" y="205428"/>
            <a:ext cx="7473466" cy="905619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Total Annual Rainfall</a:t>
            </a:r>
          </a:p>
        </p:txBody>
      </p:sp>
      <p:sp useBgFill="1">
        <p:nvSpPr>
          <p:cNvPr id="6" name="Rectangle 5"/>
          <p:cNvSpPr/>
          <p:nvPr/>
        </p:nvSpPr>
        <p:spPr>
          <a:xfrm>
            <a:off x="4476750" y="6172200"/>
            <a:ext cx="428625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0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9441" r="1737" b="19170"/>
          <a:stretch/>
        </p:blipFill>
        <p:spPr>
          <a:xfrm>
            <a:off x="0" y="242320"/>
            <a:ext cx="12192000" cy="642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46" y="218"/>
            <a:ext cx="959160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-1539875"/>
            <a:ext cx="10515600" cy="1325563"/>
          </a:xfrm>
        </p:spPr>
        <p:txBody>
          <a:bodyPr/>
          <a:lstStyle/>
          <a:p>
            <a:r>
              <a:rPr lang="en-US" dirty="0"/>
              <a:t>50Eye color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-1360525" y="-1625855"/>
            <a:ext cx="10104475" cy="1112290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Major Mountain of the Earth</a:t>
            </a:r>
          </a:p>
        </p:txBody>
      </p:sp>
      <p:sp>
        <p:nvSpPr>
          <p:cNvPr id="8" name="Rectangle 7">
            <a:hlinkClick r:id="rId3" action="ppaction://hlinksldjump"/>
          </p:cNvPr>
          <p:cNvSpPr/>
          <p:nvPr/>
        </p:nvSpPr>
        <p:spPr>
          <a:xfrm>
            <a:off x="38099" y="4663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4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0"/>
            <a:ext cx="1031540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3865" y="1495425"/>
            <a:ext cx="10506075" cy="541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950" y="-1520825"/>
            <a:ext cx="10515600" cy="1325563"/>
          </a:xfrm>
        </p:spPr>
        <p:txBody>
          <a:bodyPr/>
          <a:lstStyle/>
          <a:p>
            <a:r>
              <a:rPr lang="en-US" dirty="0"/>
              <a:t>51Countries colonized by Europe </a:t>
            </a:r>
          </a:p>
        </p:txBody>
      </p:sp>
      <p:pic>
        <p:nvPicPr>
          <p:cNvPr id="24578" name="Picture 2" descr="4570book | Colonization Of The New World Clipart Png in pack #6616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1306" y="4843462"/>
            <a:ext cx="2071688" cy="207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2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-1997075"/>
            <a:ext cx="10515600" cy="1325563"/>
          </a:xfrm>
        </p:spPr>
        <p:txBody>
          <a:bodyPr/>
          <a:lstStyle/>
          <a:p>
            <a:r>
              <a:rPr lang="en-US" dirty="0"/>
              <a:t>52Pangea today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79" y="0"/>
            <a:ext cx="6909824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09551" y="1176978"/>
            <a:ext cx="4362450" cy="4118922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Pangaea with Modern Countries 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5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17419"/>
            <a:ext cx="12218227" cy="60405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149475"/>
            <a:ext cx="10515600" cy="1325563"/>
          </a:xfrm>
        </p:spPr>
        <p:txBody>
          <a:bodyPr/>
          <a:lstStyle/>
          <a:p>
            <a:r>
              <a:rPr lang="en-US" dirty="0"/>
              <a:t>53Friendliness towards visitor 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52525" y="-3792"/>
            <a:ext cx="9467850" cy="1147122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Friendliness to Foreigners </a:t>
            </a:r>
          </a:p>
        </p:txBody>
      </p:sp>
      <p:sp useBgFill="1">
        <p:nvSpPr>
          <p:cNvPr id="6" name="Rectangle 5"/>
          <p:cNvSpPr/>
          <p:nvPr/>
        </p:nvSpPr>
        <p:spPr>
          <a:xfrm>
            <a:off x="-2" y="3837710"/>
            <a:ext cx="2143125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968991" y="4658920"/>
            <a:ext cx="1174132" cy="2008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 descr="Waving png 3 » PNG Image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437" y="341194"/>
            <a:ext cx="1132764" cy="113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26226" y="1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orld ai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601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482725"/>
            <a:ext cx="10515600" cy="1325563"/>
          </a:xfrm>
        </p:spPr>
        <p:txBody>
          <a:bodyPr/>
          <a:lstStyle/>
          <a:p>
            <a:r>
              <a:rPr lang="en-US" dirty="0"/>
              <a:t>54Global peace index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62700" y="5548312"/>
            <a:ext cx="5110162" cy="96202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Airplanes</a:t>
            </a:r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9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  <p:bldP spid="6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95350" y="-19018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55Korea from space?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-100013"/>
            <a:ext cx="12163425" cy="70580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791200" y="285750"/>
            <a:ext cx="5110162" cy="180498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Korea From Space (Night)</a:t>
            </a: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-1616075"/>
            <a:ext cx="10515600" cy="1325563"/>
          </a:xfrm>
        </p:spPr>
        <p:txBody>
          <a:bodyPr/>
          <a:lstStyle/>
          <a:p>
            <a:r>
              <a:rPr lang="en-US" dirty="0"/>
              <a:t>56French territories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705"/>
            <a:ext cx="12192000" cy="6096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914650" y="283034"/>
            <a:ext cx="6362700" cy="96202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French Territories 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6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DA9E72D5-2EC9-44EB-BEC0-491A7CE0D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96" y="-1109244"/>
            <a:ext cx="11847808" cy="888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3475744" y="2717800"/>
            <a:ext cx="4642319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Turkey</a:t>
            </a:r>
          </a:p>
        </p:txBody>
      </p:sp>
    </p:spTree>
    <p:extLst>
      <p:ext uri="{BB962C8B-B14F-4D97-AF65-F5344CB8AC3E}">
        <p14:creationId xmlns:p14="http://schemas.microsoft.com/office/powerpoint/2010/main" val="9458077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5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04775" y="-200025"/>
            <a:ext cx="13592231" cy="7058025"/>
            <a:chOff x="-2574697" y="-3438525"/>
            <a:chExt cx="19148879" cy="99434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AADAFF"/>
                </a:clrFrom>
                <a:clrTo>
                  <a:srgbClr val="AADA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574697" y="-3125446"/>
              <a:ext cx="10791825" cy="57626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AADAFF"/>
                </a:clrFrom>
                <a:clrTo>
                  <a:srgbClr val="AADA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00" y="-3438525"/>
              <a:ext cx="12792075" cy="589597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AADAFF"/>
                </a:clrFrom>
                <a:clrTo>
                  <a:srgbClr val="AADA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rcRect t="2091"/>
            <a:stretch/>
          </p:blipFill>
          <p:spPr>
            <a:xfrm>
              <a:off x="4467907" y="381000"/>
              <a:ext cx="12106275" cy="57540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01788" y="666070"/>
              <a:ext cx="10467975" cy="583882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3571" y="-1653163"/>
            <a:ext cx="10515600" cy="1325563"/>
          </a:xfrm>
        </p:spPr>
        <p:txBody>
          <a:bodyPr/>
          <a:lstStyle/>
          <a:p>
            <a:r>
              <a:rPr lang="en-US" dirty="0"/>
              <a:t>57Google street coverage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04776" y="3372835"/>
            <a:ext cx="1019175" cy="3485165"/>
          </a:xfrm>
          <a:prstGeom prst="rect">
            <a:avLst/>
          </a:prstGeom>
          <a:solidFill>
            <a:srgbClr val="AA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894197" y="2511145"/>
            <a:ext cx="240492" cy="277266"/>
          </a:xfrm>
          <a:prstGeom prst="rect">
            <a:avLst/>
          </a:prstGeom>
          <a:solidFill>
            <a:srgbClr val="AA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85955" y="6237722"/>
            <a:ext cx="8606045" cy="620278"/>
          </a:xfrm>
          <a:prstGeom prst="rect">
            <a:avLst/>
          </a:prstGeom>
          <a:solidFill>
            <a:srgbClr val="AA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136090" y="5800008"/>
            <a:ext cx="2551643" cy="620278"/>
          </a:xfrm>
          <a:prstGeom prst="rect">
            <a:avLst/>
          </a:prstGeom>
          <a:solidFill>
            <a:srgbClr val="AA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300996" y="5764698"/>
            <a:ext cx="6881812" cy="96202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Google Street View</a:t>
            </a:r>
          </a:p>
        </p:txBody>
      </p:sp>
      <p:sp>
        <p:nvSpPr>
          <p:cNvPr id="17" name="Rectangle 16">
            <a:hlinkClick r:id="rId9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83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6A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692275"/>
            <a:ext cx="10515600" cy="1325563"/>
          </a:xfrm>
        </p:spPr>
        <p:txBody>
          <a:bodyPr/>
          <a:lstStyle/>
          <a:p>
            <a:r>
              <a:rPr lang="en-US" dirty="0"/>
              <a:t>58what the world would look like if all of the ice melted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814888" y="280987"/>
            <a:ext cx="6958012" cy="96202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If the Poles Melted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7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12" y="-2339975"/>
            <a:ext cx="10515600" cy="1325563"/>
          </a:xfrm>
        </p:spPr>
        <p:txBody>
          <a:bodyPr/>
          <a:lstStyle/>
          <a:p>
            <a:r>
              <a:rPr lang="en-US" dirty="0"/>
              <a:t>59Time Zones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24" y="-1608908"/>
            <a:ext cx="8020076" cy="8466908"/>
          </a:xfrm>
          <a:prstGeom prst="rect">
            <a:avLst/>
          </a:prstGeom>
        </p:spPr>
      </p:pic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7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3.75E-6 0.09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730375"/>
            <a:ext cx="10515600" cy="1325563"/>
          </a:xfrm>
        </p:spPr>
        <p:txBody>
          <a:bodyPr/>
          <a:lstStyle/>
          <a:p>
            <a:r>
              <a:rPr lang="en-US" dirty="0"/>
              <a:t>60Median Age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7969"/>
            <a:ext cx="12192000" cy="5215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5067300" y="252412"/>
            <a:ext cx="5110162" cy="96202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Average Age</a:t>
            </a: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6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97353" y="3323147"/>
            <a:ext cx="497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https://www.youtube.com/watch?v=8xM7afTG2Jk</a:t>
            </a:r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2774" y="2173336"/>
            <a:ext cx="12393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https://www.boredpanda.com/funny-terrible-maps/?utm_source=google&amp;utm_medium=organic&amp;utm_campaign=organic</a:t>
            </a:r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2774" y="1023525"/>
            <a:ext cx="3269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https://worldmapper.org/maps/</a:t>
            </a:r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97353" y="4392193"/>
            <a:ext cx="2874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https://ourworldindata.org/</a:t>
            </a: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8221792" y="5392899"/>
            <a:ext cx="2324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https://mapchart.net/</a:t>
            </a:r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561860"/>
            <a:ext cx="2186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Distorted Maps: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1623689"/>
            <a:ext cx="2944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Terrible (funny) Maps: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2769149"/>
            <a:ext cx="2118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1 Hour of Maps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3884222"/>
            <a:ext cx="4884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Our World in Data (Informative maps)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44927" y="4931234"/>
            <a:ext cx="3078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Your Own Maps: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00790" y="4761525"/>
            <a:ext cx="3415229" cy="11986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249D1C-752A-4AB2-8F25-22F7CF571E48}"/>
              </a:ext>
            </a:extLst>
          </p:cNvPr>
          <p:cNvSpPr txBox="1"/>
          <p:nvPr/>
        </p:nvSpPr>
        <p:spPr>
          <a:xfrm>
            <a:off x="1197353" y="5471502"/>
            <a:ext cx="680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7"/>
              </a:rPr>
              <a:t>https://vemaps.com/</a:t>
            </a:r>
            <a:r>
              <a:rPr lang="ko-KR" alt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E6D7A4-4C84-439C-96DB-D1E4BC1EA324}"/>
              </a:ext>
            </a:extLst>
          </p:cNvPr>
          <p:cNvSpPr txBox="1"/>
          <p:nvPr/>
        </p:nvSpPr>
        <p:spPr>
          <a:xfrm>
            <a:off x="838200" y="4999295"/>
            <a:ext cx="1278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err="1">
                <a:solidFill>
                  <a:schemeClr val="bg1"/>
                </a:solidFill>
              </a:rPr>
              <a:t>Vermaps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8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4859867" y="3689528"/>
            <a:ext cx="6056252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Argentina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8D00F810-FC68-4A0F-B639-0D9C36DAB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34529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4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513884" y="3452089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Spain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8D06E1A2-0102-45A6-9C26-18D526BE5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964" r="9445" b="40369"/>
          <a:stretch/>
        </p:blipFill>
        <p:spPr bwMode="auto">
          <a:xfrm>
            <a:off x="3924299" y="698500"/>
            <a:ext cx="8373533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26313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4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F3A154E6-819C-4FA8-8E2D-7FC96B9DF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70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512950" y="3545925"/>
            <a:ext cx="5318715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Vietnam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3493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4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160335E6-C270-46F6-B3F3-C1D63F381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-681038"/>
            <a:ext cx="10960100" cy="822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3022600" y="2995230"/>
            <a:ext cx="6022386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Mongolia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69740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4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D85C856F-9F2F-4051-AAEB-EF66FD033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 b="19444"/>
          <a:stretch/>
        </p:blipFill>
        <p:spPr bwMode="auto">
          <a:xfrm>
            <a:off x="295563" y="723900"/>
            <a:ext cx="11804073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131952" y="443280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Cuba</a:t>
            </a:r>
          </a:p>
        </p:txBody>
      </p:sp>
    </p:spTree>
    <p:extLst>
      <p:ext uri="{BB962C8B-B14F-4D97-AF65-F5344CB8AC3E}">
        <p14:creationId xmlns:p14="http://schemas.microsoft.com/office/powerpoint/2010/main" val="342529016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3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499A4E6C-38F9-408D-993E-E44D89A4D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568919" y="4262413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Iran</a:t>
            </a:r>
          </a:p>
        </p:txBody>
      </p:sp>
    </p:spTree>
    <p:extLst>
      <p:ext uri="{BB962C8B-B14F-4D97-AF65-F5344CB8AC3E}">
        <p14:creationId xmlns:p14="http://schemas.microsoft.com/office/powerpoint/2010/main" val="410089899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290233" y="3758262"/>
            <a:ext cx="4489919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45BF05DC-A1B8-4A0A-8DA0-8A8729E22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1905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987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3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0D1D0E36-F066-4AD5-A483-2E0C1232C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1905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Find the Country 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D9E5F2"/>
                </a:solidFill>
              </a:rPr>
              <a:t>Use the shapes to find the country names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직사각형 4"/>
          <p:cNvSpPr/>
          <p:nvPr/>
        </p:nvSpPr>
        <p:spPr>
          <a:xfrm>
            <a:off x="1750952" y="390725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Korea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293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D1DE19EA-0D17-46F5-AC90-57D8817F3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6786033" y="5088355"/>
            <a:ext cx="4676185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Iceland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89373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339DAD63-1F07-4158-95AC-767851EE8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2" t="2291" r="31680" b="48556"/>
          <a:stretch/>
        </p:blipFill>
        <p:spPr bwMode="auto">
          <a:xfrm>
            <a:off x="4925786" y="1223679"/>
            <a:ext cx="6618514" cy="541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428285" y="355488"/>
            <a:ext cx="3543300" cy="3264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Africa</a:t>
            </a:r>
          </a:p>
        </p:txBody>
      </p:sp>
    </p:spTree>
    <p:extLst>
      <p:ext uri="{BB962C8B-B14F-4D97-AF65-F5344CB8AC3E}">
        <p14:creationId xmlns:p14="http://schemas.microsoft.com/office/powerpoint/2010/main" val="110888785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92EB7C4F-8B96-4A43-B651-2DCD79F08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6545" y="22167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6096000" y="2121116"/>
            <a:ext cx="5031786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Greece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3097210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69DC869B-4157-4F56-80AC-D7354A5A9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70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976966" y="4085055"/>
            <a:ext cx="4312119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Congo</a:t>
            </a:r>
          </a:p>
        </p:txBody>
      </p:sp>
    </p:spTree>
    <p:extLst>
      <p:ext uri="{BB962C8B-B14F-4D97-AF65-F5344CB8AC3E}">
        <p14:creationId xmlns:p14="http://schemas.microsoft.com/office/powerpoint/2010/main" val="460811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6BB62F7-CC85-4BAF-8BC3-088887315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545" y="10737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640885" y="3953380"/>
            <a:ext cx="4243448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Taiwan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51698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rey Map of Mali | Free Vector Maps">
            <a:extLst>
              <a:ext uri="{FF2B5EF4-FFF2-40B4-BE49-F238E27FC236}">
                <a16:creationId xmlns:a16="http://schemas.microsoft.com/office/drawing/2014/main" id="{49AB81D5-F4D5-4490-B1C4-4DBEC573D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682009" y="2797942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Mali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403775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rey Map of Kenya | Free Vector Maps">
            <a:extLst>
              <a:ext uri="{FF2B5EF4-FFF2-40B4-BE49-F238E27FC236}">
                <a16:creationId xmlns:a16="http://schemas.microsoft.com/office/drawing/2014/main" id="{D4C2E2C7-9ABC-43C5-A1AB-080DAF61B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7133167" y="2074334"/>
            <a:ext cx="3948052" cy="1717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Kenya</a:t>
            </a:r>
          </a:p>
        </p:txBody>
      </p:sp>
    </p:spTree>
    <p:extLst>
      <p:ext uri="{BB962C8B-B14F-4D97-AF65-F5344CB8AC3E}">
        <p14:creationId xmlns:p14="http://schemas.microsoft.com/office/powerpoint/2010/main" val="260969956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rey Map of Paraguay | Free Vector Maps">
            <a:extLst>
              <a:ext uri="{FF2B5EF4-FFF2-40B4-BE49-F238E27FC236}">
                <a16:creationId xmlns:a16="http://schemas.microsoft.com/office/drawing/2014/main" id="{1FE06CA0-57E8-4B72-B08A-8485251E7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6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515533" y="4525322"/>
            <a:ext cx="5759919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Paraguay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4977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rey Map of Panama with Provinces | Free Vector Maps">
            <a:extLst>
              <a:ext uri="{FF2B5EF4-FFF2-40B4-BE49-F238E27FC236}">
                <a16:creationId xmlns:a16="http://schemas.microsoft.com/office/drawing/2014/main" id="{FE559BD2-2E47-4321-9692-37C9A7835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" y="-375804"/>
            <a:ext cx="11836895" cy="887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008578" y="480932"/>
            <a:ext cx="6080715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Panama </a:t>
            </a:r>
          </a:p>
        </p:txBody>
      </p:sp>
    </p:spTree>
    <p:extLst>
      <p:ext uri="{BB962C8B-B14F-4D97-AF65-F5344CB8AC3E}">
        <p14:creationId xmlns:p14="http://schemas.microsoft.com/office/powerpoint/2010/main" val="41203989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rey Map of Nepal | Free Vector Maps">
            <a:extLst>
              <a:ext uri="{FF2B5EF4-FFF2-40B4-BE49-F238E27FC236}">
                <a16:creationId xmlns:a16="http://schemas.microsoft.com/office/drawing/2014/main" id="{FFC81FC8-D889-492D-BEE1-5C24C4552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54" y="54494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6538853" y="1794380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Nepal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81575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5793785" y="2790536"/>
            <a:ext cx="4463581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Canada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611D05FA-51D9-4F86-969A-06F6EC62E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608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833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414A36E2-FC86-4118-B1F4-3711CE79A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-762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5511800" y="3635880"/>
            <a:ext cx="5357753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Croatia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627381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8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rey Map of Azerbaijan | Free Vector Maps">
            <a:extLst>
              <a:ext uri="{FF2B5EF4-FFF2-40B4-BE49-F238E27FC236}">
                <a16:creationId xmlns:a16="http://schemas.microsoft.com/office/drawing/2014/main" id="{56A2678F-0CC9-4B74-B6E8-054E66C4E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182" y="-171378"/>
            <a:ext cx="9601007" cy="720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5310085" y="3287568"/>
            <a:ext cx="6661066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Azerbaijan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559175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rey Map of Denmark | Free Vector Maps">
            <a:extLst>
              <a:ext uri="{FF2B5EF4-FFF2-40B4-BE49-F238E27FC236}">
                <a16:creationId xmlns:a16="http://schemas.microsoft.com/office/drawing/2014/main" id="{406BEA12-2DF0-498B-BC9A-E96E96522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10" y="19071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5313218" y="2286217"/>
            <a:ext cx="6040582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Denmark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14654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Grey Map of Jamaica | Free Vector Maps">
            <a:extLst>
              <a:ext uri="{FF2B5EF4-FFF2-40B4-BE49-F238E27FC236}">
                <a16:creationId xmlns:a16="http://schemas.microsoft.com/office/drawing/2014/main" id="{734C9C68-921C-4053-84E3-C8FBECD294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1" b="20471"/>
          <a:stretch/>
        </p:blipFill>
        <p:spPr bwMode="auto">
          <a:xfrm>
            <a:off x="-304051" y="594229"/>
            <a:ext cx="12800102" cy="566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648122" y="2678400"/>
            <a:ext cx="5978406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Jamaica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136858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F6A1FAD7-4758-4F4D-B419-85336D263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2" b="21192"/>
          <a:stretch/>
        </p:blipFill>
        <p:spPr bwMode="auto">
          <a:xfrm>
            <a:off x="-411462" y="754856"/>
            <a:ext cx="12771842" cy="551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146300" y="3788280"/>
            <a:ext cx="5472053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Ecuador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445118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7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173023" y="2505580"/>
            <a:ext cx="4875153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Liberia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349BAA93-071C-402E-BB84-0CC4F1FDE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984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404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7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418628"/>
          </a:xfrm>
        </p:spPr>
        <p:txBody>
          <a:bodyPr anchor="ctr">
            <a:noAutofit/>
          </a:bodyPr>
          <a:lstStyle/>
          <a:p>
            <a:r>
              <a:rPr lang="en-US" sz="115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Every Map is Wrong</a:t>
            </a:r>
          </a:p>
        </p:txBody>
      </p:sp>
    </p:spTree>
    <p:extLst>
      <p:ext uri="{BB962C8B-B14F-4D97-AF65-F5344CB8AC3E}">
        <p14:creationId xmlns:p14="http://schemas.microsoft.com/office/powerpoint/2010/main" val="2820762303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566"/>
            <a:ext cx="12192000" cy="623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1527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1828" y="2253122"/>
            <a:ext cx="3599543" cy="1857152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entaur" panose="02030504050205020304" pitchFamily="18" charset="0"/>
                <a:cs typeface="Aharoni" panose="02010803020104030203" pitchFamily="2" charset="-79"/>
              </a:rPr>
              <a:t>Mercator Projection </a:t>
            </a:r>
          </a:p>
        </p:txBody>
      </p:sp>
    </p:spTree>
    <p:extLst>
      <p:ext uri="{BB962C8B-B14F-4D97-AF65-F5344CB8AC3E}">
        <p14:creationId xmlns:p14="http://schemas.microsoft.com/office/powerpoint/2010/main" val="193508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12192000" cy="6134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4170" y="186870"/>
            <a:ext cx="6760783" cy="818065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entaur" panose="02030504050205020304" pitchFamily="18" charset="0"/>
                <a:cs typeface="Aharoni" panose="02010803020104030203" pitchFamily="2" charset="-79"/>
              </a:rPr>
              <a:t>Plate </a:t>
            </a:r>
            <a:r>
              <a:rPr lang="en-US" sz="6000" dirty="0" err="1">
                <a:latin typeface="Centaur" panose="02030504050205020304" pitchFamily="18" charset="0"/>
                <a:cs typeface="Aharoni" panose="02010803020104030203" pitchFamily="2" charset="-79"/>
              </a:rPr>
              <a:t>Carrée</a:t>
            </a:r>
            <a:r>
              <a:rPr lang="en-US" sz="6000" dirty="0">
                <a:latin typeface="Centaur" panose="02030504050205020304" pitchFamily="18" charset="0"/>
                <a:cs typeface="Aharoni" panose="02010803020104030203" pitchFamily="2" charset="-79"/>
              </a:rPr>
              <a:t> Projection </a:t>
            </a:r>
          </a:p>
        </p:txBody>
      </p:sp>
    </p:spTree>
    <p:extLst>
      <p:ext uri="{BB962C8B-B14F-4D97-AF65-F5344CB8AC3E}">
        <p14:creationId xmlns:p14="http://schemas.microsoft.com/office/powerpoint/2010/main" val="322122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277120D8-7BDA-4B7D-8ABE-1E203FBB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-757238"/>
            <a:ext cx="11163300" cy="837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3765550" y="279082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8145070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6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31" y="0"/>
            <a:ext cx="1074106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114" y="3080657"/>
            <a:ext cx="3948892" cy="1980230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entaur" panose="02030504050205020304" pitchFamily="18" charset="0"/>
                <a:cs typeface="Aharoni" panose="02010803020104030203" pitchFamily="2" charset="-79"/>
              </a:rPr>
              <a:t>Gall-Peters Projection</a:t>
            </a:r>
          </a:p>
        </p:txBody>
      </p:sp>
    </p:spTree>
    <p:extLst>
      <p:ext uri="{BB962C8B-B14F-4D97-AF65-F5344CB8AC3E}">
        <p14:creationId xmlns:p14="http://schemas.microsoft.com/office/powerpoint/2010/main" val="9687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9429" y1="41169" x2="55135" y2="55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560"/>
            <a:ext cx="12192000" cy="57604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4170" y="186870"/>
            <a:ext cx="11504799" cy="790904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entaur" panose="02030504050205020304" pitchFamily="18" charset="0"/>
                <a:cs typeface="Aharoni" panose="02010803020104030203" pitchFamily="2" charset="-79"/>
              </a:rPr>
              <a:t>Dymaxion</a:t>
            </a:r>
            <a:r>
              <a:rPr lang="en-US" sz="6000" dirty="0">
                <a:latin typeface="Centaur" panose="02030504050205020304" pitchFamily="18" charset="0"/>
                <a:cs typeface="Aharoni" panose="02010803020104030203" pitchFamily="2" charset="-79"/>
              </a:rPr>
              <a:t> Map (Fuller Projection)</a:t>
            </a:r>
          </a:p>
        </p:txBody>
      </p:sp>
    </p:spTree>
    <p:extLst>
      <p:ext uri="{BB962C8B-B14F-4D97-AF65-F5344CB8AC3E}">
        <p14:creationId xmlns:p14="http://schemas.microsoft.com/office/powerpoint/2010/main" val="339232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" b="100000" l="0" r="100000">
                        <a14:foregroundMark x1="26406" y1="3214" x2="29609" y2="8571"/>
                        <a14:foregroundMark x1="49531" y1="9643" x2="52891" y2="4821"/>
                        <a14:foregroundMark x1="53203" y1="96964" x2="58672" y2="93750"/>
                        <a14:foregroundMark x1="85000" y1="96429" x2="90000" y2="96429"/>
                        <a14:foregroundMark x1="91875" y1="95714" x2="91172" y2="96786"/>
                        <a14:foregroundMark x1="30391" y1="94643" x2="33438" y2="97500"/>
                        <a14:foregroundMark x1="6328" y1="97500" x2="11641" y2="92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8057"/>
            <a:ext cx="12192000" cy="533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4171" y="186870"/>
            <a:ext cx="6081774" cy="745637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entaur" panose="02030504050205020304" pitchFamily="18" charset="0"/>
                <a:cs typeface="Aharoni" panose="02010803020104030203" pitchFamily="2" charset="-79"/>
              </a:rPr>
              <a:t>Goode </a:t>
            </a:r>
            <a:r>
              <a:rPr lang="en-US" sz="6000" dirty="0" err="1">
                <a:latin typeface="Centaur" panose="02030504050205020304" pitchFamily="18" charset="0"/>
                <a:cs typeface="Aharoni" panose="02010803020104030203" pitchFamily="2" charset="-79"/>
              </a:rPr>
              <a:t>Homolosine</a:t>
            </a:r>
            <a:endParaRPr lang="en-US" sz="6000" dirty="0">
              <a:latin typeface="Centaur" panose="020305040502050203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0464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47" l="0" r="100000">
                        <a14:foregroundMark x1="32344" y1="4900" x2="48438" y2="13476"/>
                        <a14:foregroundMark x1="46563" y1="3982" x2="38438" y2="3982"/>
                        <a14:foregroundMark x1="24609" y1="98009" x2="79063" y2="95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3" y="764052"/>
            <a:ext cx="11945257" cy="60939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4171" y="186870"/>
            <a:ext cx="6570661" cy="827118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entaur" panose="02030504050205020304" pitchFamily="18" charset="0"/>
                <a:cs typeface="Aharoni" panose="02010803020104030203" pitchFamily="2" charset="-79"/>
              </a:rPr>
              <a:t>Robinson Projection </a:t>
            </a:r>
          </a:p>
        </p:txBody>
      </p:sp>
    </p:spTree>
    <p:extLst>
      <p:ext uri="{BB962C8B-B14F-4D97-AF65-F5344CB8AC3E}">
        <p14:creationId xmlns:p14="http://schemas.microsoft.com/office/powerpoint/2010/main" val="346174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418628"/>
          </a:xfrm>
        </p:spPr>
        <p:txBody>
          <a:bodyPr anchor="ctr">
            <a:noAutofit/>
          </a:bodyPr>
          <a:lstStyle/>
          <a:p>
            <a:r>
              <a:rPr lang="en-US" sz="115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The Problem with Projections</a:t>
            </a:r>
          </a:p>
        </p:txBody>
      </p:sp>
    </p:spTree>
    <p:extLst>
      <p:ext uri="{BB962C8B-B14F-4D97-AF65-F5344CB8AC3E}">
        <p14:creationId xmlns:p14="http://schemas.microsoft.com/office/powerpoint/2010/main" val="1104086350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01" r="19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61846"/>
      </p:ext>
    </p:extLst>
  </p:cSld>
  <p:clrMapOvr>
    <a:masterClrMapping/>
  </p:clrMapOvr>
  <p:transition spd="med">
    <p:pull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0" r="88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55823"/>
      </p:ext>
    </p:extLst>
  </p:cSld>
  <p:clrMapOvr>
    <a:masterClrMapping/>
  </p:clrMapOvr>
  <p:transition spd="med">
    <p:pull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791" b="37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09715"/>
      </p:ext>
    </p:extLst>
  </p:cSld>
  <p:clrMapOvr>
    <a:masterClrMapping/>
  </p:clrMapOvr>
  <p:transition spd="med">
    <p:pull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87438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2"/>
              </a:rPr>
              <a:t>https://thetruesize.com/#?borders=1~!MTU4MDg0MTA.NzMyMjMxNQ*NjcwMzUzNQ(MTg5OTA2NDU~!KR*MA.MTgwMDAwMDA)NQ</a:t>
            </a:r>
            <a:r>
              <a:rPr lang="en-US" sz="16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45527" y="1039091"/>
            <a:ext cx="260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true size of countries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63" y="384401"/>
            <a:ext cx="12277725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11760"/>
      </p:ext>
    </p:extLst>
  </p:cSld>
  <p:clrMapOvr>
    <a:masterClrMapping/>
  </p:clrMapOvr>
  <p:transition spd="med">
    <p:pull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06" y="0"/>
            <a:ext cx="9566987" cy="69094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764611" y="3440576"/>
            <a:ext cx="15593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Korea </a:t>
            </a:r>
          </a:p>
          <a:p>
            <a:r>
              <a:rPr lang="en-US" dirty="0"/>
              <a:t>Italy</a:t>
            </a:r>
          </a:p>
          <a:p>
            <a:r>
              <a:rPr lang="en-US" dirty="0"/>
              <a:t>Pakistan (dog) </a:t>
            </a:r>
          </a:p>
        </p:txBody>
      </p:sp>
    </p:spTree>
    <p:extLst>
      <p:ext uri="{BB962C8B-B14F-4D97-AF65-F5344CB8AC3E}">
        <p14:creationId xmlns:p14="http://schemas.microsoft.com/office/powerpoint/2010/main" val="222410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CFBE0CDF-B736-4EE2-88BC-EF238E20D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1778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386885" y="393265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</a:t>
            </a:r>
          </a:p>
        </p:txBody>
      </p:sp>
    </p:spTree>
    <p:extLst>
      <p:ext uri="{BB962C8B-B14F-4D97-AF65-F5344CB8AC3E}">
        <p14:creationId xmlns:p14="http://schemas.microsoft.com/office/powerpoint/2010/main" val="227423858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6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791" y="0"/>
            <a:ext cx="3903209" cy="68743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2343" y="2946400"/>
            <a:ext cx="371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It looks like a </a:t>
            </a:r>
            <a:r>
              <a:rPr lang="en-US" sz="3600" b="1" dirty="0"/>
              <a:t>tiger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907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08800" y="3105834"/>
            <a:ext cx="3732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It looks like a </a:t>
            </a:r>
            <a:r>
              <a:rPr lang="en-US" sz="3600" b="1" dirty="0"/>
              <a:t>boot</a:t>
            </a:r>
            <a:r>
              <a:rPr lang="en-US" sz="36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73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8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4686" y="3189291"/>
            <a:ext cx="3978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It looks like a </a:t>
            </a:r>
            <a:r>
              <a:rPr lang="en-US" sz="3600" b="1" dirty="0"/>
              <a:t>rabbit</a:t>
            </a:r>
            <a:r>
              <a:rPr lang="en-US" sz="3600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655" y="0"/>
            <a:ext cx="8722346" cy="70249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9" t="5714" r="10174" b="4761"/>
          <a:stretch/>
        </p:blipFill>
        <p:spPr>
          <a:xfrm rot="21247043">
            <a:off x="7819606" y="440365"/>
            <a:ext cx="1955092" cy="31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9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39772" y="3290891"/>
            <a:ext cx="3543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It looks like a </a:t>
            </a:r>
            <a:r>
              <a:rPr lang="en-US" sz="3600" b="1" dirty="0"/>
              <a:t>dog</a:t>
            </a:r>
            <a:r>
              <a:rPr lang="en-US" sz="3600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6" y="-18962"/>
            <a:ext cx="11350171" cy="68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9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1311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7" t="4990" r="6647" b="14012"/>
          <a:stretch/>
        </p:blipFill>
        <p:spPr>
          <a:xfrm rot="260624">
            <a:off x="273823" y="-525268"/>
            <a:ext cx="6594388" cy="74807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66857" y="3215098"/>
            <a:ext cx="4542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It looks like a </a:t>
            </a:r>
            <a:r>
              <a:rPr lang="en-US" sz="3600" b="1" dirty="0"/>
              <a:t>seahorse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950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237" y="871537"/>
            <a:ext cx="6105525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4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1295" y="2200537"/>
            <a:ext cx="9144000" cy="2387600"/>
          </a:xfrm>
        </p:spPr>
        <p:txBody>
          <a:bodyPr anchor="ctr">
            <a:noAutofit/>
          </a:bodyPr>
          <a:lstStyle/>
          <a:p>
            <a:r>
              <a:rPr lang="en-US" sz="1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Explain the map </a:t>
            </a:r>
          </a:p>
        </p:txBody>
      </p:sp>
    </p:spTree>
    <p:extLst>
      <p:ext uri="{BB962C8B-B14F-4D97-AF65-F5344CB8AC3E}">
        <p14:creationId xmlns:p14="http://schemas.microsoft.com/office/powerpoint/2010/main" val="3026572037"/>
      </p:ext>
    </p:extLst>
  </p:cSld>
  <p:clrMapOvr>
    <a:masterClrMapping/>
  </p:clrMapOvr>
  <p:transition spd="slow">
    <p:comb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B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674"/>
            <a:ext cx="12192000" cy="6052651"/>
          </a:xfrm>
          <a:prstGeom prst="rect">
            <a:avLst/>
          </a:prstGeom>
        </p:spPr>
      </p:pic>
      <p:sp>
        <p:nvSpPr>
          <p:cNvPr id="90" name="Rectangle 89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4" action="ppaction://hlinksldjump"/>
          </p:cNvPr>
          <p:cNvSpPr/>
          <p:nvPr/>
        </p:nvSpPr>
        <p:spPr>
          <a:xfrm>
            <a:off x="277091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</a:t>
            </a:r>
          </a:p>
        </p:txBody>
      </p:sp>
      <p:sp>
        <p:nvSpPr>
          <p:cNvPr id="8" name="Oval 7">
            <a:hlinkClick r:id="rId5" action="ppaction://hlinksldjump"/>
          </p:cNvPr>
          <p:cNvSpPr/>
          <p:nvPr/>
        </p:nvSpPr>
        <p:spPr>
          <a:xfrm>
            <a:off x="1468582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</a:t>
            </a:r>
          </a:p>
        </p:txBody>
      </p:sp>
      <p:sp>
        <p:nvSpPr>
          <p:cNvPr id="9" name="Oval 8">
            <a:hlinkClick r:id="rId6" action="ppaction://hlinksldjump"/>
          </p:cNvPr>
          <p:cNvSpPr/>
          <p:nvPr/>
        </p:nvSpPr>
        <p:spPr>
          <a:xfrm>
            <a:off x="2660073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</a:t>
            </a:r>
          </a:p>
        </p:txBody>
      </p:sp>
      <p:sp>
        <p:nvSpPr>
          <p:cNvPr id="10" name="Oval 9">
            <a:hlinkClick r:id="rId7" action="ppaction://hlinksldjump"/>
          </p:cNvPr>
          <p:cNvSpPr/>
          <p:nvPr/>
        </p:nvSpPr>
        <p:spPr>
          <a:xfrm>
            <a:off x="3851564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</a:t>
            </a:r>
          </a:p>
        </p:txBody>
      </p:sp>
      <p:sp>
        <p:nvSpPr>
          <p:cNvPr id="11" name="Oval 10">
            <a:hlinkClick r:id="rId8" action="ppaction://hlinksldjump"/>
          </p:cNvPr>
          <p:cNvSpPr/>
          <p:nvPr/>
        </p:nvSpPr>
        <p:spPr>
          <a:xfrm>
            <a:off x="5043055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</a:t>
            </a:r>
          </a:p>
        </p:txBody>
      </p:sp>
      <p:sp>
        <p:nvSpPr>
          <p:cNvPr id="12" name="Oval 11">
            <a:hlinkClick r:id="rId9" action="ppaction://hlinksldjump"/>
          </p:cNvPr>
          <p:cNvSpPr/>
          <p:nvPr/>
        </p:nvSpPr>
        <p:spPr>
          <a:xfrm>
            <a:off x="6234546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6</a:t>
            </a:r>
          </a:p>
        </p:txBody>
      </p:sp>
      <p:sp>
        <p:nvSpPr>
          <p:cNvPr id="13" name="Oval 12">
            <a:hlinkClick r:id="rId10" action="ppaction://hlinksldjump"/>
          </p:cNvPr>
          <p:cNvSpPr/>
          <p:nvPr/>
        </p:nvSpPr>
        <p:spPr>
          <a:xfrm>
            <a:off x="7426037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7</a:t>
            </a:r>
          </a:p>
        </p:txBody>
      </p:sp>
      <p:sp>
        <p:nvSpPr>
          <p:cNvPr id="14" name="Oval 13">
            <a:hlinkClick r:id="rId11" action="ppaction://hlinksldjump"/>
          </p:cNvPr>
          <p:cNvSpPr/>
          <p:nvPr/>
        </p:nvSpPr>
        <p:spPr>
          <a:xfrm>
            <a:off x="8617528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8</a:t>
            </a:r>
          </a:p>
        </p:txBody>
      </p:sp>
      <p:sp>
        <p:nvSpPr>
          <p:cNvPr id="15" name="Oval 14">
            <a:hlinkClick r:id="rId12" action="ppaction://hlinksldjump"/>
          </p:cNvPr>
          <p:cNvSpPr/>
          <p:nvPr/>
        </p:nvSpPr>
        <p:spPr>
          <a:xfrm>
            <a:off x="9809019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9</a:t>
            </a:r>
          </a:p>
        </p:txBody>
      </p:sp>
      <p:sp>
        <p:nvSpPr>
          <p:cNvPr id="16" name="Oval 15">
            <a:hlinkClick r:id="rId13" action="ppaction://hlinksldjump"/>
          </p:cNvPr>
          <p:cNvSpPr/>
          <p:nvPr/>
        </p:nvSpPr>
        <p:spPr>
          <a:xfrm>
            <a:off x="11000510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10</a:t>
            </a:r>
          </a:p>
        </p:txBody>
      </p:sp>
      <p:sp>
        <p:nvSpPr>
          <p:cNvPr id="17" name="Oval 16">
            <a:hlinkClick r:id="rId14" action="ppaction://hlinksldjump"/>
          </p:cNvPr>
          <p:cNvSpPr/>
          <p:nvPr/>
        </p:nvSpPr>
        <p:spPr>
          <a:xfrm>
            <a:off x="277091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11</a:t>
            </a:r>
          </a:p>
        </p:txBody>
      </p:sp>
      <p:sp>
        <p:nvSpPr>
          <p:cNvPr id="19" name="Oval 18">
            <a:hlinkClick r:id="rId15" action="ppaction://hlinksldjump"/>
          </p:cNvPr>
          <p:cNvSpPr/>
          <p:nvPr/>
        </p:nvSpPr>
        <p:spPr>
          <a:xfrm>
            <a:off x="1468582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12</a:t>
            </a:r>
          </a:p>
        </p:txBody>
      </p:sp>
      <p:sp>
        <p:nvSpPr>
          <p:cNvPr id="20" name="Oval 19">
            <a:hlinkClick r:id="rId16" action="ppaction://hlinksldjump"/>
          </p:cNvPr>
          <p:cNvSpPr/>
          <p:nvPr/>
        </p:nvSpPr>
        <p:spPr>
          <a:xfrm>
            <a:off x="2660073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13</a:t>
            </a:r>
          </a:p>
        </p:txBody>
      </p:sp>
      <p:sp>
        <p:nvSpPr>
          <p:cNvPr id="21" name="Oval 20">
            <a:hlinkClick r:id="rId17" action="ppaction://hlinksldjump"/>
          </p:cNvPr>
          <p:cNvSpPr/>
          <p:nvPr/>
        </p:nvSpPr>
        <p:spPr>
          <a:xfrm>
            <a:off x="3851564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14</a:t>
            </a:r>
          </a:p>
        </p:txBody>
      </p:sp>
      <p:sp>
        <p:nvSpPr>
          <p:cNvPr id="22" name="Oval 21">
            <a:hlinkClick r:id="rId18" action="ppaction://hlinksldjump"/>
          </p:cNvPr>
          <p:cNvSpPr/>
          <p:nvPr/>
        </p:nvSpPr>
        <p:spPr>
          <a:xfrm>
            <a:off x="5043055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15</a:t>
            </a:r>
          </a:p>
        </p:txBody>
      </p:sp>
      <p:sp>
        <p:nvSpPr>
          <p:cNvPr id="23" name="Oval 22">
            <a:hlinkClick r:id="rId19" action="ppaction://hlinksldjump"/>
          </p:cNvPr>
          <p:cNvSpPr/>
          <p:nvPr/>
        </p:nvSpPr>
        <p:spPr>
          <a:xfrm>
            <a:off x="6234546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16</a:t>
            </a:r>
          </a:p>
        </p:txBody>
      </p:sp>
      <p:sp>
        <p:nvSpPr>
          <p:cNvPr id="24" name="Oval 23">
            <a:hlinkClick r:id="rId20" action="ppaction://hlinksldjump"/>
          </p:cNvPr>
          <p:cNvSpPr/>
          <p:nvPr/>
        </p:nvSpPr>
        <p:spPr>
          <a:xfrm>
            <a:off x="7426037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17</a:t>
            </a:r>
          </a:p>
        </p:txBody>
      </p:sp>
      <p:sp>
        <p:nvSpPr>
          <p:cNvPr id="25" name="Oval 24">
            <a:hlinkClick r:id="rId21" action="ppaction://hlinksldjump"/>
          </p:cNvPr>
          <p:cNvSpPr/>
          <p:nvPr/>
        </p:nvSpPr>
        <p:spPr>
          <a:xfrm>
            <a:off x="8617528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18</a:t>
            </a:r>
          </a:p>
        </p:txBody>
      </p:sp>
      <p:sp>
        <p:nvSpPr>
          <p:cNvPr id="26" name="Oval 25">
            <a:hlinkClick r:id="rId22" action="ppaction://hlinksldjump"/>
          </p:cNvPr>
          <p:cNvSpPr/>
          <p:nvPr/>
        </p:nvSpPr>
        <p:spPr>
          <a:xfrm>
            <a:off x="9809019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19</a:t>
            </a:r>
          </a:p>
        </p:txBody>
      </p:sp>
      <p:sp>
        <p:nvSpPr>
          <p:cNvPr id="27" name="Oval 26">
            <a:hlinkClick r:id="rId23" action="ppaction://hlinksldjump"/>
          </p:cNvPr>
          <p:cNvSpPr/>
          <p:nvPr/>
        </p:nvSpPr>
        <p:spPr>
          <a:xfrm>
            <a:off x="11000510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20</a:t>
            </a:r>
          </a:p>
        </p:txBody>
      </p:sp>
      <p:sp>
        <p:nvSpPr>
          <p:cNvPr id="28" name="Oval 27">
            <a:hlinkClick r:id="rId24" action="ppaction://hlinksldjump"/>
          </p:cNvPr>
          <p:cNvSpPr/>
          <p:nvPr/>
        </p:nvSpPr>
        <p:spPr>
          <a:xfrm>
            <a:off x="277091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21</a:t>
            </a:r>
          </a:p>
        </p:txBody>
      </p:sp>
      <p:sp>
        <p:nvSpPr>
          <p:cNvPr id="29" name="Oval 28">
            <a:hlinkClick r:id="rId25" action="ppaction://hlinksldjump"/>
          </p:cNvPr>
          <p:cNvSpPr/>
          <p:nvPr/>
        </p:nvSpPr>
        <p:spPr>
          <a:xfrm>
            <a:off x="1468582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22</a:t>
            </a:r>
          </a:p>
        </p:txBody>
      </p:sp>
      <p:sp>
        <p:nvSpPr>
          <p:cNvPr id="31" name="Oval 30">
            <a:hlinkClick r:id="rId26" action="ppaction://hlinksldjump"/>
          </p:cNvPr>
          <p:cNvSpPr/>
          <p:nvPr/>
        </p:nvSpPr>
        <p:spPr>
          <a:xfrm>
            <a:off x="2660073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23</a:t>
            </a:r>
          </a:p>
        </p:txBody>
      </p:sp>
      <p:sp>
        <p:nvSpPr>
          <p:cNvPr id="32" name="Oval 31">
            <a:hlinkClick r:id="rId27" action="ppaction://hlinksldjump"/>
          </p:cNvPr>
          <p:cNvSpPr/>
          <p:nvPr/>
        </p:nvSpPr>
        <p:spPr>
          <a:xfrm>
            <a:off x="3851564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24</a:t>
            </a:r>
          </a:p>
        </p:txBody>
      </p:sp>
      <p:sp>
        <p:nvSpPr>
          <p:cNvPr id="33" name="Oval 32">
            <a:hlinkClick r:id="rId28" action="ppaction://hlinksldjump"/>
          </p:cNvPr>
          <p:cNvSpPr/>
          <p:nvPr/>
        </p:nvSpPr>
        <p:spPr>
          <a:xfrm>
            <a:off x="5043055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25</a:t>
            </a:r>
          </a:p>
        </p:txBody>
      </p:sp>
      <p:sp>
        <p:nvSpPr>
          <p:cNvPr id="34" name="Oval 33">
            <a:hlinkClick r:id="rId29" action="ppaction://hlinksldjump"/>
          </p:cNvPr>
          <p:cNvSpPr/>
          <p:nvPr/>
        </p:nvSpPr>
        <p:spPr>
          <a:xfrm>
            <a:off x="6234546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26</a:t>
            </a:r>
          </a:p>
        </p:txBody>
      </p:sp>
      <p:sp>
        <p:nvSpPr>
          <p:cNvPr id="35" name="Oval 34">
            <a:hlinkClick r:id="rId30" action="ppaction://hlinksldjump"/>
          </p:cNvPr>
          <p:cNvSpPr/>
          <p:nvPr/>
        </p:nvSpPr>
        <p:spPr>
          <a:xfrm>
            <a:off x="7426037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27</a:t>
            </a:r>
          </a:p>
        </p:txBody>
      </p:sp>
      <p:sp>
        <p:nvSpPr>
          <p:cNvPr id="36" name="Oval 35">
            <a:hlinkClick r:id="rId31" action="ppaction://hlinksldjump"/>
          </p:cNvPr>
          <p:cNvSpPr/>
          <p:nvPr/>
        </p:nvSpPr>
        <p:spPr>
          <a:xfrm>
            <a:off x="8617528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28</a:t>
            </a:r>
          </a:p>
        </p:txBody>
      </p:sp>
      <p:sp>
        <p:nvSpPr>
          <p:cNvPr id="37" name="Oval 36">
            <a:hlinkClick r:id="rId32" action="ppaction://hlinksldjump"/>
          </p:cNvPr>
          <p:cNvSpPr/>
          <p:nvPr/>
        </p:nvSpPr>
        <p:spPr>
          <a:xfrm>
            <a:off x="9809019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29</a:t>
            </a:r>
          </a:p>
        </p:txBody>
      </p:sp>
      <p:sp>
        <p:nvSpPr>
          <p:cNvPr id="38" name="Oval 37">
            <a:hlinkClick r:id="rId33" action="ppaction://hlinksldjump"/>
          </p:cNvPr>
          <p:cNvSpPr/>
          <p:nvPr/>
        </p:nvSpPr>
        <p:spPr>
          <a:xfrm>
            <a:off x="11000510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30</a:t>
            </a:r>
          </a:p>
        </p:txBody>
      </p:sp>
      <p:sp>
        <p:nvSpPr>
          <p:cNvPr id="39" name="Oval 38">
            <a:hlinkClick r:id="rId34" action="ppaction://hlinksldjump"/>
          </p:cNvPr>
          <p:cNvSpPr/>
          <p:nvPr/>
        </p:nvSpPr>
        <p:spPr>
          <a:xfrm>
            <a:off x="277091" y="3587311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31</a:t>
            </a:r>
          </a:p>
        </p:txBody>
      </p:sp>
      <p:sp>
        <p:nvSpPr>
          <p:cNvPr id="40" name="Oval 39">
            <a:hlinkClick r:id="rId35" action="ppaction://hlinksldjump"/>
          </p:cNvPr>
          <p:cNvSpPr/>
          <p:nvPr/>
        </p:nvSpPr>
        <p:spPr>
          <a:xfrm>
            <a:off x="1468582" y="3587311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32</a:t>
            </a:r>
          </a:p>
        </p:txBody>
      </p:sp>
      <p:sp>
        <p:nvSpPr>
          <p:cNvPr id="41" name="Oval 40">
            <a:hlinkClick r:id="rId36" action="ppaction://hlinksldjump"/>
          </p:cNvPr>
          <p:cNvSpPr/>
          <p:nvPr/>
        </p:nvSpPr>
        <p:spPr>
          <a:xfrm>
            <a:off x="2660073" y="3587311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33</a:t>
            </a:r>
          </a:p>
        </p:txBody>
      </p:sp>
      <p:sp>
        <p:nvSpPr>
          <p:cNvPr id="43" name="Oval 42">
            <a:hlinkClick r:id="rId37" action="ppaction://hlinksldjump"/>
          </p:cNvPr>
          <p:cNvSpPr/>
          <p:nvPr/>
        </p:nvSpPr>
        <p:spPr>
          <a:xfrm>
            <a:off x="3851564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34</a:t>
            </a:r>
          </a:p>
        </p:txBody>
      </p:sp>
      <p:sp>
        <p:nvSpPr>
          <p:cNvPr id="44" name="Oval 43">
            <a:hlinkClick r:id="rId15" action="ppaction://hlinksldjump"/>
          </p:cNvPr>
          <p:cNvSpPr/>
          <p:nvPr/>
        </p:nvSpPr>
        <p:spPr>
          <a:xfrm>
            <a:off x="5043055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35</a:t>
            </a:r>
          </a:p>
        </p:txBody>
      </p:sp>
      <p:sp>
        <p:nvSpPr>
          <p:cNvPr id="45" name="Oval 44">
            <a:hlinkClick r:id="rId38" action="ppaction://hlinksldjump"/>
          </p:cNvPr>
          <p:cNvSpPr/>
          <p:nvPr/>
        </p:nvSpPr>
        <p:spPr>
          <a:xfrm>
            <a:off x="6234546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36</a:t>
            </a:r>
          </a:p>
        </p:txBody>
      </p:sp>
      <p:sp>
        <p:nvSpPr>
          <p:cNvPr id="46" name="Oval 45">
            <a:hlinkClick r:id="rId39" action="ppaction://hlinksldjump"/>
          </p:cNvPr>
          <p:cNvSpPr/>
          <p:nvPr/>
        </p:nvSpPr>
        <p:spPr>
          <a:xfrm>
            <a:off x="7426037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37</a:t>
            </a:r>
          </a:p>
        </p:txBody>
      </p:sp>
      <p:sp>
        <p:nvSpPr>
          <p:cNvPr id="47" name="Oval 46">
            <a:hlinkClick r:id="rId40" action="ppaction://hlinksldjump"/>
          </p:cNvPr>
          <p:cNvSpPr/>
          <p:nvPr/>
        </p:nvSpPr>
        <p:spPr>
          <a:xfrm>
            <a:off x="8617528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38</a:t>
            </a:r>
          </a:p>
        </p:txBody>
      </p:sp>
      <p:sp>
        <p:nvSpPr>
          <p:cNvPr id="48" name="Oval 47">
            <a:hlinkClick r:id="rId41" action="ppaction://hlinksldjump"/>
          </p:cNvPr>
          <p:cNvSpPr/>
          <p:nvPr/>
        </p:nvSpPr>
        <p:spPr>
          <a:xfrm>
            <a:off x="9809019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39</a:t>
            </a:r>
          </a:p>
        </p:txBody>
      </p:sp>
      <p:sp>
        <p:nvSpPr>
          <p:cNvPr id="49" name="Oval 48">
            <a:hlinkClick r:id="rId42" action="ppaction://hlinksldjump"/>
          </p:cNvPr>
          <p:cNvSpPr/>
          <p:nvPr/>
        </p:nvSpPr>
        <p:spPr>
          <a:xfrm>
            <a:off x="11000510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40</a:t>
            </a:r>
          </a:p>
        </p:txBody>
      </p:sp>
      <p:sp>
        <p:nvSpPr>
          <p:cNvPr id="50" name="Oval 49">
            <a:hlinkClick r:id="rId43" action="ppaction://hlinksldjump"/>
          </p:cNvPr>
          <p:cNvSpPr/>
          <p:nvPr/>
        </p:nvSpPr>
        <p:spPr>
          <a:xfrm>
            <a:off x="277091" y="462597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41</a:t>
            </a:r>
          </a:p>
        </p:txBody>
      </p:sp>
      <p:sp>
        <p:nvSpPr>
          <p:cNvPr id="51" name="Oval 50">
            <a:hlinkClick r:id="rId44" action="ppaction://hlinksldjump"/>
          </p:cNvPr>
          <p:cNvSpPr/>
          <p:nvPr/>
        </p:nvSpPr>
        <p:spPr>
          <a:xfrm>
            <a:off x="1468582" y="462597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42</a:t>
            </a:r>
          </a:p>
        </p:txBody>
      </p:sp>
      <p:sp>
        <p:nvSpPr>
          <p:cNvPr id="52" name="Oval 51">
            <a:hlinkClick r:id="rId45" action="ppaction://hlinksldjump"/>
          </p:cNvPr>
          <p:cNvSpPr/>
          <p:nvPr/>
        </p:nvSpPr>
        <p:spPr>
          <a:xfrm>
            <a:off x="2660073" y="462597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43</a:t>
            </a:r>
          </a:p>
        </p:txBody>
      </p:sp>
      <p:sp>
        <p:nvSpPr>
          <p:cNvPr id="53" name="Oval 52">
            <a:hlinkClick r:id="rId46" action="ppaction://hlinksldjump"/>
          </p:cNvPr>
          <p:cNvSpPr/>
          <p:nvPr/>
        </p:nvSpPr>
        <p:spPr>
          <a:xfrm>
            <a:off x="3851564" y="462597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44</a:t>
            </a:r>
          </a:p>
        </p:txBody>
      </p:sp>
      <p:sp>
        <p:nvSpPr>
          <p:cNvPr id="55" name="Oval 54">
            <a:hlinkClick r:id="rId47" action="ppaction://hlinksldjump"/>
          </p:cNvPr>
          <p:cNvSpPr/>
          <p:nvPr/>
        </p:nvSpPr>
        <p:spPr>
          <a:xfrm>
            <a:off x="5043055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45</a:t>
            </a:r>
          </a:p>
        </p:txBody>
      </p:sp>
      <p:sp>
        <p:nvSpPr>
          <p:cNvPr id="56" name="Oval 55">
            <a:hlinkClick r:id="rId48" action="ppaction://hlinksldjump"/>
          </p:cNvPr>
          <p:cNvSpPr/>
          <p:nvPr/>
        </p:nvSpPr>
        <p:spPr>
          <a:xfrm>
            <a:off x="6234546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46</a:t>
            </a:r>
          </a:p>
        </p:txBody>
      </p:sp>
      <p:sp>
        <p:nvSpPr>
          <p:cNvPr id="57" name="Oval 56">
            <a:hlinkClick r:id="rId49" action="ppaction://hlinksldjump"/>
          </p:cNvPr>
          <p:cNvSpPr/>
          <p:nvPr/>
        </p:nvSpPr>
        <p:spPr>
          <a:xfrm>
            <a:off x="7426037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47</a:t>
            </a:r>
          </a:p>
        </p:txBody>
      </p:sp>
      <p:sp>
        <p:nvSpPr>
          <p:cNvPr id="58" name="Oval 57">
            <a:hlinkClick r:id="rId50" action="ppaction://hlinksldjump"/>
          </p:cNvPr>
          <p:cNvSpPr/>
          <p:nvPr/>
        </p:nvSpPr>
        <p:spPr>
          <a:xfrm>
            <a:off x="8617528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48</a:t>
            </a:r>
          </a:p>
        </p:txBody>
      </p:sp>
      <p:sp>
        <p:nvSpPr>
          <p:cNvPr id="59" name="Oval 58">
            <a:hlinkClick r:id="rId51" action="ppaction://hlinksldjump"/>
          </p:cNvPr>
          <p:cNvSpPr/>
          <p:nvPr/>
        </p:nvSpPr>
        <p:spPr>
          <a:xfrm>
            <a:off x="9809019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49</a:t>
            </a:r>
          </a:p>
        </p:txBody>
      </p:sp>
      <p:sp>
        <p:nvSpPr>
          <p:cNvPr id="60" name="Oval 59">
            <a:hlinkClick r:id="rId28" action="ppaction://hlinksldjump"/>
          </p:cNvPr>
          <p:cNvSpPr/>
          <p:nvPr/>
        </p:nvSpPr>
        <p:spPr>
          <a:xfrm>
            <a:off x="11000510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50</a:t>
            </a:r>
          </a:p>
        </p:txBody>
      </p:sp>
      <p:sp>
        <p:nvSpPr>
          <p:cNvPr id="61" name="Oval 60">
            <a:hlinkClick r:id="rId52" action="ppaction://hlinksldjump"/>
          </p:cNvPr>
          <p:cNvSpPr/>
          <p:nvPr/>
        </p:nvSpPr>
        <p:spPr>
          <a:xfrm>
            <a:off x="277091" y="5742263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51</a:t>
            </a:r>
          </a:p>
        </p:txBody>
      </p:sp>
      <p:sp>
        <p:nvSpPr>
          <p:cNvPr id="62" name="Oval 61">
            <a:hlinkClick r:id="rId53" action="ppaction://hlinksldjump"/>
          </p:cNvPr>
          <p:cNvSpPr/>
          <p:nvPr/>
        </p:nvSpPr>
        <p:spPr>
          <a:xfrm>
            <a:off x="1468582" y="5742263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52</a:t>
            </a:r>
          </a:p>
        </p:txBody>
      </p:sp>
      <p:sp>
        <p:nvSpPr>
          <p:cNvPr id="63" name="Oval 62">
            <a:hlinkClick r:id="rId54" action="ppaction://hlinksldjump"/>
          </p:cNvPr>
          <p:cNvSpPr/>
          <p:nvPr/>
        </p:nvSpPr>
        <p:spPr>
          <a:xfrm>
            <a:off x="2660073" y="5742263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53</a:t>
            </a:r>
          </a:p>
        </p:txBody>
      </p:sp>
      <p:sp>
        <p:nvSpPr>
          <p:cNvPr id="64" name="Oval 63">
            <a:hlinkClick r:id="rId55" action="ppaction://hlinksldjump"/>
          </p:cNvPr>
          <p:cNvSpPr/>
          <p:nvPr/>
        </p:nvSpPr>
        <p:spPr>
          <a:xfrm>
            <a:off x="3851564" y="5742263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54</a:t>
            </a:r>
          </a:p>
        </p:txBody>
      </p:sp>
      <p:sp>
        <p:nvSpPr>
          <p:cNvPr id="65" name="Oval 64">
            <a:hlinkClick r:id="rId56" action="ppaction://hlinksldjump"/>
          </p:cNvPr>
          <p:cNvSpPr/>
          <p:nvPr/>
        </p:nvSpPr>
        <p:spPr>
          <a:xfrm>
            <a:off x="5043055" y="5742263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55</a:t>
            </a:r>
          </a:p>
        </p:txBody>
      </p:sp>
      <p:sp>
        <p:nvSpPr>
          <p:cNvPr id="79" name="Oval 78">
            <a:hlinkClick r:id="rId57" action="ppaction://hlinksldjump"/>
          </p:cNvPr>
          <p:cNvSpPr/>
          <p:nvPr/>
        </p:nvSpPr>
        <p:spPr>
          <a:xfrm>
            <a:off x="6234546" y="5734381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56</a:t>
            </a:r>
          </a:p>
        </p:txBody>
      </p:sp>
      <p:sp>
        <p:nvSpPr>
          <p:cNvPr id="80" name="Oval 79">
            <a:hlinkClick r:id="rId58" action="ppaction://hlinksldjump"/>
          </p:cNvPr>
          <p:cNvSpPr/>
          <p:nvPr/>
        </p:nvSpPr>
        <p:spPr>
          <a:xfrm>
            <a:off x="7426037" y="5734381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57</a:t>
            </a:r>
          </a:p>
        </p:txBody>
      </p:sp>
      <p:sp>
        <p:nvSpPr>
          <p:cNvPr id="81" name="Oval 80">
            <a:hlinkClick r:id="rId59" action="ppaction://hlinksldjump"/>
          </p:cNvPr>
          <p:cNvSpPr/>
          <p:nvPr/>
        </p:nvSpPr>
        <p:spPr>
          <a:xfrm>
            <a:off x="8617528" y="5734381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58</a:t>
            </a:r>
          </a:p>
        </p:txBody>
      </p:sp>
      <p:sp>
        <p:nvSpPr>
          <p:cNvPr id="82" name="Oval 81">
            <a:hlinkClick r:id="rId60" action="ppaction://hlinksldjump"/>
          </p:cNvPr>
          <p:cNvSpPr/>
          <p:nvPr/>
        </p:nvSpPr>
        <p:spPr>
          <a:xfrm>
            <a:off x="9809019" y="5734381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59</a:t>
            </a:r>
          </a:p>
        </p:txBody>
      </p:sp>
      <p:sp>
        <p:nvSpPr>
          <p:cNvPr id="83" name="Oval 82">
            <a:hlinkClick r:id="rId61" action="ppaction://hlinksldjump"/>
          </p:cNvPr>
          <p:cNvSpPr/>
          <p:nvPr/>
        </p:nvSpPr>
        <p:spPr>
          <a:xfrm>
            <a:off x="11000510" y="5734381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43210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99D9EA"/>
              </a:clrFrom>
              <a:clrTo>
                <a:srgbClr val="99D9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0"/>
            <a:ext cx="10591800" cy="69246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49641" y="540912"/>
            <a:ext cx="6264322" cy="1404071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Upside-down map</a:t>
            </a:r>
          </a:p>
        </p:txBody>
      </p:sp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7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99D9EA"/>
              </a:clrFrom>
              <a:clrTo>
                <a:srgbClr val="99D9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8275" y="0"/>
            <a:ext cx="6943725" cy="677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249641" y="540912"/>
            <a:ext cx="6264322" cy="1983924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Members of the European Union </a:t>
            </a: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30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A1CB2384-2AD8-4F54-8A06-BC03E9C35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98" y="114300"/>
            <a:ext cx="10045700" cy="753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6361052" y="1766974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031527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6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E2F2F9"/>
              </a:clrFrom>
              <a:clrTo>
                <a:srgbClr val="E2F2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99"/>
            <a:ext cx="12192000" cy="609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3702524" y="5222094"/>
            <a:ext cx="6264322" cy="1404071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Area = Population</a:t>
            </a: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5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473"/>
          <a:stretch/>
        </p:blipFill>
        <p:spPr>
          <a:xfrm>
            <a:off x="621398" y="483217"/>
            <a:ext cx="10951904" cy="6429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0"/>
            <a:ext cx="11083636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81181" y="4167627"/>
            <a:ext cx="7165075" cy="251977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Percentage Living in Extreme Poverty</a:t>
            </a:r>
          </a:p>
        </p:txBody>
      </p:sp>
      <p:pic>
        <p:nvPicPr>
          <p:cNvPr id="1026" name="Picture 2" descr="Coins PNG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6" y="5294812"/>
            <a:ext cx="1459036" cy="97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9823" y="1225100"/>
            <a:ext cx="8924925" cy="5172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91" y="0"/>
            <a:ext cx="9717609" cy="6858000"/>
          </a:xfrm>
          <a:prstGeom prst="rect">
            <a:avLst/>
          </a:prstGeom>
        </p:spPr>
      </p:pic>
      <p:pic>
        <p:nvPicPr>
          <p:cNvPr id="2050" name="Picture 2" descr="People PNG Free Download | PNG M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8" y="3169922"/>
            <a:ext cx="2817086" cy="281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81401" y="4430524"/>
            <a:ext cx="6264322" cy="1404071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Adult Obesity %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54" y="233623"/>
            <a:ext cx="13052958" cy="662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57825"/>
            <a:ext cx="3876675" cy="14001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663183" y="5075329"/>
            <a:ext cx="6264322" cy="1404071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Education Index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3093"/>
          <a:stretch/>
        </p:blipFill>
        <p:spPr>
          <a:xfrm>
            <a:off x="0" y="5641145"/>
            <a:ext cx="3876675" cy="1216854"/>
          </a:xfrm>
          <a:prstGeom prst="rect">
            <a:avLst/>
          </a:prstGeom>
        </p:spPr>
      </p:pic>
      <p:pic>
        <p:nvPicPr>
          <p:cNvPr id="3074" name="Picture 2" descr="Computer Icons Book Clip Art - Stack Of Books Png, Transparent Png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78" y="3971109"/>
            <a:ext cx="1592634" cy="130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28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-9525"/>
            <a:ext cx="12172950" cy="6877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"/>
            <a:ext cx="12192000" cy="6864096"/>
          </a:xfrm>
          <a:prstGeom prst="rect">
            <a:avLst/>
          </a:prstGeom>
        </p:spPr>
      </p:pic>
      <p:pic>
        <p:nvPicPr>
          <p:cNvPr id="4098" name="Picture 2" descr="Playing png 1 » PNG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32" y="4197540"/>
            <a:ext cx="1702390" cy="170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99D9EA"/>
              </a:clrFrom>
              <a:clrTo>
                <a:srgbClr val="99D9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8576" y="-257175"/>
            <a:ext cx="12153900" cy="697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99D9EA"/>
              </a:clrFrom>
              <a:clrTo>
                <a:srgbClr val="99D9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8576" y="-257175"/>
            <a:ext cx="11268075" cy="71151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6478" y="4816021"/>
            <a:ext cx="3862316" cy="1837262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Language Groups</a:t>
            </a:r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1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5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128"/>
            <a:ext cx="12192000" cy="659587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0" y="150125"/>
            <a:ext cx="7588155" cy="113958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Wars Through History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4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13815" y="298612"/>
            <a:ext cx="11764370" cy="1837262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Half of the World’s Population Lives in the Circle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2" t="24852" r="504" b="15226"/>
          <a:stretch/>
        </p:blipFill>
        <p:spPr>
          <a:xfrm>
            <a:off x="8045354" y="1712792"/>
            <a:ext cx="4107977" cy="410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2" name="Picture 2" descr="People Transparent Image | PNG Ar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135" y="5673900"/>
            <a:ext cx="1993084" cy="149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89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648" y="9525"/>
            <a:ext cx="10048875" cy="6848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648" y="0"/>
            <a:ext cx="10048352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2872" y="298612"/>
            <a:ext cx="6323463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Tectonic Plates</a:t>
            </a:r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6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371600"/>
            <a:ext cx="89535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172872" y="298612"/>
            <a:ext cx="9557982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Similar GDP to each State</a:t>
            </a:r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0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84151" y="3339988"/>
            <a:ext cx="7503115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Madagascar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04D13390-41EA-46BC-94E0-5532F1CFB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93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6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0061" y="844595"/>
            <a:ext cx="9572625" cy="587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413" y="0"/>
            <a:ext cx="10211747" cy="720779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3778791"/>
            <a:ext cx="5013277" cy="2103394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Alcohol Consumption</a:t>
            </a:r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5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95761" y="1190625"/>
            <a:ext cx="10391775" cy="5667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76" y="313899"/>
            <a:ext cx="9961746" cy="6544101"/>
          </a:xfrm>
          <a:prstGeom prst="rect">
            <a:avLst/>
          </a:prstGeom>
        </p:spPr>
      </p:pic>
      <p:pic>
        <p:nvPicPr>
          <p:cNvPr id="6146" name="Picture 2" descr="Purohit Pediatric Clinic - Newborn, Child, and Adolescent Medical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63" y="4746172"/>
            <a:ext cx="1076662" cy="144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71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05" y="395485"/>
            <a:ext cx="12261705" cy="6293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" y="5194602"/>
            <a:ext cx="4935766" cy="1607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140677" y="219665"/>
            <a:ext cx="6850966" cy="99015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Capital Punishment</a:t>
            </a:r>
          </a:p>
        </p:txBody>
      </p:sp>
      <p:pic>
        <p:nvPicPr>
          <p:cNvPr id="7170" name="Picture 2" descr="Justice Vector Social - Rule Of Law Png, Transparent Png ..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303" y="5387890"/>
            <a:ext cx="1560590" cy="1477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47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3029" y="808985"/>
            <a:ext cx="9210675" cy="5267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73" y="0"/>
            <a:ext cx="9625263" cy="6858000"/>
          </a:xfrm>
          <a:prstGeom prst="rect">
            <a:avLst/>
          </a:prstGeom>
        </p:spPr>
      </p:pic>
      <p:pic>
        <p:nvPicPr>
          <p:cNvPr id="8194" name="Picture 2" descr="Ruler Metric Measure - Free vector graphic o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43503" y="2976685"/>
            <a:ext cx="3616230" cy="180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3171" y="844481"/>
            <a:ext cx="9229725" cy="5514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566" y="0"/>
            <a:ext cx="9715500" cy="6858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9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811" y="421587"/>
            <a:ext cx="9153525" cy="6315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48" y="0"/>
            <a:ext cx="9368852" cy="6858000"/>
          </a:xfrm>
          <a:prstGeom prst="rect">
            <a:avLst/>
          </a:prstGeom>
        </p:spPr>
      </p:pic>
      <p:pic>
        <p:nvPicPr>
          <p:cNvPr id="9220" name="Picture 4" descr="Safety Pin - Us Military Air Force Logos Clipart (#507995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3" y="4856724"/>
            <a:ext cx="1634414" cy="153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3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4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What country is across the ocean? [1484x1574] Source: Washingt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805" y="0"/>
            <a:ext cx="6874471" cy="729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44575" y="4807018"/>
            <a:ext cx="5110162" cy="185545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Across the Ocean</a:t>
            </a:r>
          </a:p>
        </p:txBody>
      </p:sp>
    </p:spTree>
    <p:extLst>
      <p:ext uri="{BB962C8B-B14F-4D97-AF65-F5344CB8AC3E}">
        <p14:creationId xmlns:p14="http://schemas.microsoft.com/office/powerpoint/2010/main" val="166502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ravel infographic - What's across the ocean from you when you'r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0"/>
            <a:ext cx="7010400" cy="742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7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013" y="479094"/>
            <a:ext cx="9467850" cy="5981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92" y="0"/>
            <a:ext cx="9437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8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14" y="109184"/>
            <a:ext cx="7143750" cy="657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3137"/>
            <a:ext cx="5278582" cy="2765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5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5874218" y="2963982"/>
            <a:ext cx="5581181" cy="3006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Zealand 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D8BFF33A-2EB4-4FC6-B4FD-CF44A1013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6200" y="-196850"/>
            <a:ext cx="12166600" cy="912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8801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6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" y="312610"/>
            <a:ext cx="12060485" cy="6193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48275"/>
            <a:ext cx="6048375" cy="160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18132" y="439289"/>
            <a:ext cx="5639718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YouTube Access</a:t>
            </a:r>
          </a:p>
        </p:txBody>
      </p:sp>
      <p:pic>
        <p:nvPicPr>
          <p:cNvPr id="10242" name="Picture 2" descr="File:YouTube play buttom icon (2013-2017)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812" y="6190056"/>
            <a:ext cx="698998" cy="49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0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085" y="291758"/>
            <a:ext cx="11896725" cy="6791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1" y="0"/>
            <a:ext cx="11723077" cy="6858000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29" b="829"/>
          <a:stretch/>
        </p:blipFill>
        <p:spPr>
          <a:xfrm>
            <a:off x="-23809" y="-13393"/>
            <a:ext cx="12239616" cy="6884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0" y="0"/>
            <a:ext cx="7092842" cy="6858000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16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567" y="0"/>
            <a:ext cx="9141171" cy="6858000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4" name="Rectangle 3"/>
          <p:cNvSpPr/>
          <p:nvPr/>
        </p:nvSpPr>
        <p:spPr>
          <a:xfrm>
            <a:off x="1733550" y="133350"/>
            <a:ext cx="8496300" cy="6096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36567" y="6400800"/>
            <a:ext cx="4326083" cy="4572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Airplane PNG Transparent Images | PNG 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853" y="203019"/>
            <a:ext cx="1435735" cy="84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36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93" y="0"/>
            <a:ext cx="8506257" cy="6825534"/>
          </a:xfrm>
          <a:prstGeom prst="rect">
            <a:avLst/>
          </a:prstGeom>
        </p:spPr>
      </p:pic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4300" y="3848100"/>
            <a:ext cx="2209800" cy="1504950"/>
          </a:xfrm>
          <a:prstGeom prst="roundRect">
            <a:avLst>
              <a:gd name="adj" fmla="val 21276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90173"/>
            <a:ext cx="12192000" cy="6567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 useBgFill="1">
        <p:nvSpPr>
          <p:cNvPr id="6" name="Rectangle 5"/>
          <p:cNvSpPr/>
          <p:nvPr/>
        </p:nvSpPr>
        <p:spPr>
          <a:xfrm>
            <a:off x="0" y="3810000"/>
            <a:ext cx="2438400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305300" y="5301336"/>
            <a:ext cx="5867399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Moons </a:t>
            </a:r>
            <a:r>
              <a:rPr lang="en-US" sz="6000" dirty="0" err="1"/>
              <a:t>vs</a:t>
            </a:r>
            <a:r>
              <a:rPr lang="en-US" sz="6000" dirty="0"/>
              <a:t> Flags</a:t>
            </a:r>
          </a:p>
        </p:txBody>
      </p:sp>
      <p:pic>
        <p:nvPicPr>
          <p:cNvPr id="12290" name="Picture 2" descr="Moon PNG images free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30" y="4576195"/>
            <a:ext cx="1824605" cy="1824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B6DCF4"/>
              </a:clrFrom>
              <a:clrTo>
                <a:srgbClr val="B6DC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5655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6495132" y="248789"/>
            <a:ext cx="5397934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Mongol Empire</a:t>
            </a:r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1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080" y="0"/>
            <a:ext cx="736092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929746" y="4081892"/>
            <a:ext cx="360000" cy="360000"/>
          </a:xfrm>
          <a:prstGeom prst="rect">
            <a:avLst/>
          </a:prstGeom>
          <a:solidFill>
            <a:srgbClr val="FBC5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29746" y="4483237"/>
            <a:ext cx="360000" cy="360000"/>
          </a:xfrm>
          <a:prstGeom prst="rect">
            <a:avLst/>
          </a:prstGeom>
          <a:solidFill>
            <a:srgbClr val="BBFDD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29746" y="4884582"/>
            <a:ext cx="360000" cy="360000"/>
          </a:xfrm>
          <a:prstGeom prst="rect">
            <a:avLst/>
          </a:prstGeom>
          <a:solidFill>
            <a:srgbClr val="D2F89B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29746" y="5285927"/>
            <a:ext cx="360000" cy="360000"/>
          </a:xfrm>
          <a:prstGeom prst="rect">
            <a:avLst/>
          </a:prstGeom>
          <a:solidFill>
            <a:srgbClr val="C0A6F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29746" y="5687272"/>
            <a:ext cx="360000" cy="360000"/>
          </a:xfrm>
          <a:prstGeom prst="rect">
            <a:avLst/>
          </a:prstGeom>
          <a:solidFill>
            <a:srgbClr val="F7FAB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29746" y="3680547"/>
            <a:ext cx="360000" cy="360000"/>
          </a:xfrm>
          <a:prstGeom prst="rect">
            <a:avLst/>
          </a:prstGeom>
          <a:solidFill>
            <a:srgbClr val="A4DBFB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89746" y="3712560"/>
            <a:ext cx="81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9746" y="4113905"/>
            <a:ext cx="80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Britain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89746" y="4485934"/>
            <a:ext cx="139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Netherlands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89746" y="4887279"/>
            <a:ext cx="637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Italy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89746" y="5244582"/>
            <a:ext cx="1020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Portugal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9746" y="5645927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Belgium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29746" y="6088617"/>
            <a:ext cx="360000" cy="360000"/>
          </a:xfrm>
          <a:prstGeom prst="rect">
            <a:avLst/>
          </a:prstGeom>
          <a:solidFill>
            <a:srgbClr val="EAAFF7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289745" y="607928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Spain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01907" y="2172269"/>
            <a:ext cx="5397934" cy="2513461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The Scramble for Africa </a:t>
            </a:r>
          </a:p>
        </p:txBody>
      </p:sp>
      <p:sp>
        <p:nvSpPr>
          <p:cNvPr id="20" name="Rectangle 19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9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12" y="1057275"/>
            <a:ext cx="8753475" cy="5762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71600" y="7108825"/>
            <a:ext cx="10515600" cy="1325563"/>
          </a:xfrm>
        </p:spPr>
        <p:txBody>
          <a:bodyPr/>
          <a:lstStyle/>
          <a:p>
            <a:r>
              <a:rPr lang="en-US" dirty="0"/>
              <a:t>28Most visited countries   </a:t>
            </a:r>
          </a:p>
        </p:txBody>
      </p:sp>
      <p:pic>
        <p:nvPicPr>
          <p:cNvPr id="13314" name="Picture 2" descr="Travel Royalty-free Tourism, PNG, 500x500px, Travel, Art, Backpack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1350188"/>
            <a:ext cx="4244975" cy="258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07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4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Which countries drive on which side of the road — Steemk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AFA"/>
              </a:clrFrom>
              <a:clrTo>
                <a:srgbClr val="FB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61145"/>
            <a:ext cx="12192001" cy="848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7551" y="805208"/>
            <a:ext cx="4835991" cy="131684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Driving Side</a:t>
            </a:r>
          </a:p>
        </p:txBody>
      </p:sp>
      <p:sp useBgFill="1">
        <p:nvSpPr>
          <p:cNvPr id="8" name="Rectangle 7"/>
          <p:cNvSpPr/>
          <p:nvPr/>
        </p:nvSpPr>
        <p:spPr>
          <a:xfrm>
            <a:off x="6741885" y="0"/>
            <a:ext cx="2815771" cy="5515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3759201" y="0"/>
            <a:ext cx="2307772" cy="5515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17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229317" y="2893868"/>
            <a:ext cx="5242515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Norway 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EA010EB9-D87E-4FF4-831E-DDF6860AF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98787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5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5029" y="1355491"/>
            <a:ext cx="12548479" cy="5502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650237" y="228599"/>
            <a:ext cx="10877945" cy="103801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Cities with over 1 Million People </a:t>
            </a: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8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7357" cy="690050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56332" y="229739"/>
            <a:ext cx="5397934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Railroads</a:t>
            </a:r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7" y="0"/>
            <a:ext cx="11935606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67150" y="5734051"/>
            <a:ext cx="8025916" cy="942766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Type of Electrical Outlet</a:t>
            </a:r>
          </a:p>
        </p:txBody>
      </p:sp>
      <p:sp useBgFill="1">
        <p:nvSpPr>
          <p:cNvPr id="4" name="Freeform 3"/>
          <p:cNvSpPr/>
          <p:nvPr/>
        </p:nvSpPr>
        <p:spPr>
          <a:xfrm>
            <a:off x="76200" y="3314700"/>
            <a:ext cx="2933700" cy="3314700"/>
          </a:xfrm>
          <a:custGeom>
            <a:avLst/>
            <a:gdLst>
              <a:gd name="connsiteX0" fmla="*/ 1143000 w 2933700"/>
              <a:gd name="connsiteY0" fmla="*/ 0 h 3314700"/>
              <a:gd name="connsiteX1" fmla="*/ 1676400 w 2933700"/>
              <a:gd name="connsiteY1" fmla="*/ 171450 h 3314700"/>
              <a:gd name="connsiteX2" fmla="*/ 2228850 w 2933700"/>
              <a:gd name="connsiteY2" fmla="*/ 647700 h 3314700"/>
              <a:gd name="connsiteX3" fmla="*/ 2438400 w 2933700"/>
              <a:gd name="connsiteY3" fmla="*/ 1695450 h 3314700"/>
              <a:gd name="connsiteX4" fmla="*/ 2933700 w 2933700"/>
              <a:gd name="connsiteY4" fmla="*/ 2095500 h 3314700"/>
              <a:gd name="connsiteX5" fmla="*/ 2838450 w 2933700"/>
              <a:gd name="connsiteY5" fmla="*/ 3009900 h 3314700"/>
              <a:gd name="connsiteX6" fmla="*/ 819150 w 2933700"/>
              <a:gd name="connsiteY6" fmla="*/ 3314700 h 3314700"/>
              <a:gd name="connsiteX7" fmla="*/ 0 w 2933700"/>
              <a:gd name="connsiteY7" fmla="*/ 3276600 h 3314700"/>
              <a:gd name="connsiteX8" fmla="*/ 57150 w 2933700"/>
              <a:gd name="connsiteY8" fmla="*/ 133350 h 3314700"/>
              <a:gd name="connsiteX9" fmla="*/ 1143000 w 2933700"/>
              <a:gd name="connsiteY9" fmla="*/ 0 h 331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33700" h="3314700">
                <a:moveTo>
                  <a:pt x="1143000" y="0"/>
                </a:moveTo>
                <a:lnTo>
                  <a:pt x="1676400" y="171450"/>
                </a:lnTo>
                <a:lnTo>
                  <a:pt x="2228850" y="647700"/>
                </a:lnTo>
                <a:lnTo>
                  <a:pt x="2438400" y="1695450"/>
                </a:lnTo>
                <a:lnTo>
                  <a:pt x="2933700" y="2095500"/>
                </a:lnTo>
                <a:lnTo>
                  <a:pt x="2838450" y="3009900"/>
                </a:lnTo>
                <a:lnTo>
                  <a:pt x="819150" y="3314700"/>
                </a:lnTo>
                <a:lnTo>
                  <a:pt x="0" y="3276600"/>
                </a:lnTo>
                <a:lnTo>
                  <a:pt x="57150" y="133350"/>
                </a:lnTo>
                <a:lnTo>
                  <a:pt x="11430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Electric, electricity, energy, power, sign, thunder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221" y="2541212"/>
            <a:ext cx="1546976" cy="154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4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8200" y="-1325563"/>
            <a:ext cx="10515600" cy="1325563"/>
          </a:xfrm>
        </p:spPr>
        <p:txBody>
          <a:bodyPr/>
          <a:lstStyle/>
          <a:p>
            <a:r>
              <a:rPr lang="en-US" dirty="0"/>
              <a:t>33Coutnries that hosted the </a:t>
            </a:r>
            <a:r>
              <a:rPr lang="en-US" dirty="0" err="1"/>
              <a:t>olympcs</a:t>
            </a:r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85900"/>
            <a:ext cx="11430000" cy="53721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209550" y="290616"/>
            <a:ext cx="11816866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Countries that Hosted the Olympics 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21983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8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1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34National IQ score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75"/>
            <a:ext cx="12167426" cy="65208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" y="193675"/>
            <a:ext cx="7791450" cy="43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" y="6115051"/>
            <a:ext cx="9753600" cy="542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933825" y="5210384"/>
            <a:ext cx="4133850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IQ Average</a:t>
            </a:r>
          </a:p>
        </p:txBody>
      </p:sp>
      <p:pic>
        <p:nvPicPr>
          <p:cNvPr id="15364" name="Picture 4" descr="Brain Power PNG Image - PurePNG | Free transparent CC0 PNG Imag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93" y="5098796"/>
            <a:ext cx="1069075" cy="106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4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65275"/>
              </a:clrFrom>
              <a:clrTo>
                <a:srgbClr val="26527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35"/>
            <a:ext cx="12192000" cy="6757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01775"/>
            <a:ext cx="10515600" cy="1325563"/>
          </a:xfrm>
        </p:spPr>
        <p:txBody>
          <a:bodyPr/>
          <a:lstStyle/>
          <a:p>
            <a:r>
              <a:rPr lang="en-US" dirty="0"/>
              <a:t>35Map of mars with water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962400" y="233466"/>
            <a:ext cx="6444766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Mars With Water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9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62" y="823912"/>
            <a:ext cx="8867775" cy="4791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512" y="0"/>
            <a:ext cx="81129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/>
          <a:lstStyle/>
          <a:p>
            <a:r>
              <a:rPr lang="en-US" dirty="0"/>
              <a:t>36Immigrants as a percentage of population </a:t>
            </a:r>
          </a:p>
        </p:txBody>
      </p:sp>
      <p:pic>
        <p:nvPicPr>
          <p:cNvPr id="16386" name="Picture 2" descr="Immigration Icon of Glyph style - Available in SVG, PNG, EPS, AI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13" y="4694828"/>
            <a:ext cx="1928267" cy="192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3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990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/>
          <a:lstStyle/>
          <a:p>
            <a:r>
              <a:rPr lang="en-US" dirty="0"/>
              <a:t>37English speakers </a:t>
            </a:r>
          </a:p>
        </p:txBody>
      </p:sp>
      <p:sp useBgFill="1">
        <p:nvSpPr>
          <p:cNvPr id="4" name="Rectangle 3"/>
          <p:cNvSpPr/>
          <p:nvPr/>
        </p:nvSpPr>
        <p:spPr>
          <a:xfrm>
            <a:off x="361950" y="5924550"/>
            <a:ext cx="11830050" cy="723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54317" y="5705683"/>
            <a:ext cx="10959616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English Speaker (% of Population)</a:t>
            </a:r>
          </a:p>
        </p:txBody>
      </p:sp>
      <p:pic>
        <p:nvPicPr>
          <p:cNvPr id="17410" name="Picture 2" descr="Speaking PNG Transparent Speaking.PNG Images. | Plus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109" y="4228055"/>
            <a:ext cx="1816053" cy="182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"/>
            <a:ext cx="12192000" cy="6854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97025"/>
            <a:ext cx="10515600" cy="1325563"/>
          </a:xfrm>
        </p:spPr>
        <p:txBody>
          <a:bodyPr/>
          <a:lstStyle/>
          <a:p>
            <a:r>
              <a:rPr lang="en-US" dirty="0"/>
              <a:t>38Second languages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09900" y="5738916"/>
            <a:ext cx="8343900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Language Being Studied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6972300" cy="5334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5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7"/>
            <a:ext cx="12092609" cy="625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196976"/>
            <a:ext cx="10515600" cy="1325563"/>
          </a:xfrm>
        </p:spPr>
        <p:txBody>
          <a:bodyPr/>
          <a:lstStyle/>
          <a:p>
            <a:r>
              <a:rPr lang="en-US" dirty="0"/>
              <a:t>39Nuclear weapons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43425"/>
            <a:ext cx="5019675" cy="231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5403367" y="4779168"/>
            <a:ext cx="6305550" cy="184308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Countries with Nuclear Weapons</a:t>
            </a:r>
          </a:p>
        </p:txBody>
      </p:sp>
      <p:pic>
        <p:nvPicPr>
          <p:cNvPr id="18434" name="Picture 2" descr="File:Nuclear symbol.sv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257174"/>
            <a:ext cx="1049503" cy="104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6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2041</TotalTime>
  <Words>852</Words>
  <Application>Microsoft Office PowerPoint</Application>
  <PresentationFormat>Widescreen</PresentationFormat>
  <Paragraphs>285</Paragraphs>
  <Slides>124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31" baseType="lpstr">
      <vt:lpstr>Aharoni</vt:lpstr>
      <vt:lpstr>Arial</vt:lpstr>
      <vt:lpstr>Bauhaus 93</vt:lpstr>
      <vt:lpstr>Calibri</vt:lpstr>
      <vt:lpstr>Calibri Light</vt:lpstr>
      <vt:lpstr>Centaur</vt:lpstr>
      <vt:lpstr>Office Theme</vt:lpstr>
      <vt:lpstr>Explain the map </vt:lpstr>
      <vt:lpstr>Find the Country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Every Map is Wrong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Problem with Projections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Explain the map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28Most visited countries   </vt:lpstr>
      <vt:lpstr>PowerPoint Presentation</vt:lpstr>
      <vt:lpstr>PowerPoint Presentation</vt:lpstr>
      <vt:lpstr>PowerPoint Presentation</vt:lpstr>
      <vt:lpstr>PowerPoint Presentation</vt:lpstr>
      <vt:lpstr>33Coutnries that hosted the olympcs </vt:lpstr>
      <vt:lpstr>34National IQ score </vt:lpstr>
      <vt:lpstr>35Map of mars with water</vt:lpstr>
      <vt:lpstr>36Immigrants as a percentage of population </vt:lpstr>
      <vt:lpstr>37English speakers </vt:lpstr>
      <vt:lpstr>38Second languages </vt:lpstr>
      <vt:lpstr>39Nuclear weapons </vt:lpstr>
      <vt:lpstr>PowerPoint Presentation</vt:lpstr>
      <vt:lpstr>41Gay marriage is legal </vt:lpstr>
      <vt:lpstr>42Profitable export </vt:lpstr>
      <vt:lpstr>43Blonde hair distribution </vt:lpstr>
      <vt:lpstr>44Number of internet users </vt:lpstr>
      <vt:lpstr>45  1570 - Old maps first of north America(ortelius)  </vt:lpstr>
      <vt:lpstr>46Viking conquest </vt:lpstr>
      <vt:lpstr>47Most popular website </vt:lpstr>
      <vt:lpstr>48Emerging mega regions </vt:lpstr>
      <vt:lpstr>PowerPoint Presentation</vt:lpstr>
      <vt:lpstr>PowerPoint Presentation</vt:lpstr>
      <vt:lpstr>PowerPoint Presentation</vt:lpstr>
      <vt:lpstr>49Total precipitation </vt:lpstr>
      <vt:lpstr>50Eye color </vt:lpstr>
      <vt:lpstr>51Countries colonized by Europe </vt:lpstr>
      <vt:lpstr>52Pangea today </vt:lpstr>
      <vt:lpstr>53Friendliness towards visitor s</vt:lpstr>
      <vt:lpstr>54Global peace index </vt:lpstr>
      <vt:lpstr>55Korea from space? </vt:lpstr>
      <vt:lpstr>56French territories </vt:lpstr>
      <vt:lpstr>57Google street coverage</vt:lpstr>
      <vt:lpstr>58what the world would look like if all of the ice melted</vt:lpstr>
      <vt:lpstr>59Time Zones</vt:lpstr>
      <vt:lpstr>60Median Age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Explain the map</dc:title>
  <dc:creator>Tippy</dc:creator>
  <cp:lastModifiedBy>tim schilstra</cp:lastModifiedBy>
  <cp:revision>109</cp:revision>
  <dcterms:created xsi:type="dcterms:W3CDTF">2020-03-22T12:25:08Z</dcterms:created>
  <dcterms:modified xsi:type="dcterms:W3CDTF">2020-10-26T08:46:14Z</dcterms:modified>
</cp:coreProperties>
</file>