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8" r:id="rId8"/>
    <p:sldId id="267" r:id="rId9"/>
    <p:sldId id="273" r:id="rId10"/>
    <p:sldId id="271" r:id="rId11"/>
    <p:sldId id="262" r:id="rId12"/>
    <p:sldId id="274" r:id="rId13"/>
    <p:sldId id="263" r:id="rId14"/>
    <p:sldId id="264" r:id="rId15"/>
    <p:sldId id="269" r:id="rId16"/>
    <p:sldId id="265" r:id="rId17"/>
    <p:sldId id="275" r:id="rId18"/>
    <p:sldId id="292" r:id="rId19"/>
    <p:sldId id="280" r:id="rId20"/>
    <p:sldId id="270" r:id="rId21"/>
    <p:sldId id="276" r:id="rId22"/>
    <p:sldId id="279" r:id="rId23"/>
    <p:sldId id="281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77" r:id="rId32"/>
    <p:sldId id="291" r:id="rId33"/>
    <p:sldId id="282" r:id="rId3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2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2AD2-92C9-4982-A602-42B010155DC4}" type="datetimeFigureOut">
              <a:rPr lang="ko-KR" altLang="en-US" smtClean="0"/>
              <a:t>2020-11-03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DF76-D187-43F6-964A-E966D2058B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183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2AD2-92C9-4982-A602-42B010155DC4}" type="datetimeFigureOut">
              <a:rPr lang="ko-KR" altLang="en-US" smtClean="0"/>
              <a:t>2020-11-03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DF76-D187-43F6-964A-E966D2058B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868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2AD2-92C9-4982-A602-42B010155DC4}" type="datetimeFigureOut">
              <a:rPr lang="ko-KR" altLang="en-US" smtClean="0"/>
              <a:t>2020-11-03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DF76-D187-43F6-964A-E966D2058B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108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2AD2-92C9-4982-A602-42B010155DC4}" type="datetimeFigureOut">
              <a:rPr lang="ko-KR" altLang="en-US" smtClean="0"/>
              <a:t>2020-11-03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DF76-D187-43F6-964A-E966D2058B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972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2AD2-92C9-4982-A602-42B010155DC4}" type="datetimeFigureOut">
              <a:rPr lang="ko-KR" altLang="en-US" smtClean="0"/>
              <a:t>2020-11-03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DF76-D187-43F6-964A-E966D2058B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338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2AD2-92C9-4982-A602-42B010155DC4}" type="datetimeFigureOut">
              <a:rPr lang="ko-KR" altLang="en-US" smtClean="0"/>
              <a:t>2020-11-03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DF76-D187-43F6-964A-E966D2058B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379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2AD2-92C9-4982-A602-42B010155DC4}" type="datetimeFigureOut">
              <a:rPr lang="ko-KR" altLang="en-US" smtClean="0"/>
              <a:t>2020-11-03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DF76-D187-43F6-964A-E966D2058B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922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2AD2-92C9-4982-A602-42B010155DC4}" type="datetimeFigureOut">
              <a:rPr lang="ko-KR" altLang="en-US" smtClean="0"/>
              <a:t>2020-11-03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DF76-D187-43F6-964A-E966D2058B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383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2AD2-92C9-4982-A602-42B010155DC4}" type="datetimeFigureOut">
              <a:rPr lang="ko-KR" altLang="en-US" smtClean="0"/>
              <a:t>2020-11-03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DF76-D187-43F6-964A-E966D2058B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23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2AD2-92C9-4982-A602-42B010155DC4}" type="datetimeFigureOut">
              <a:rPr lang="ko-KR" altLang="en-US" smtClean="0"/>
              <a:t>2020-11-03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DF76-D187-43F6-964A-E966D2058B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462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2AD2-92C9-4982-A602-42B010155DC4}" type="datetimeFigureOut">
              <a:rPr lang="ko-KR" altLang="en-US" smtClean="0"/>
              <a:t>2020-11-03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DF76-D187-43F6-964A-E966D2058B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266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D2AD2-92C9-4982-A602-42B010155DC4}" type="datetimeFigureOut">
              <a:rPr lang="ko-KR" altLang="en-US" smtClean="0"/>
              <a:t>2020-11-03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CDF76-D187-43F6-964A-E966D2058B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643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_8zfvjj?x=1qqt&amp;i=39ompj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getmorevocab.com/common-euphemisms-you-need-know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128361"/>
          </a:xfrm>
        </p:spPr>
        <p:txBody>
          <a:bodyPr>
            <a:normAutofit/>
          </a:bodyPr>
          <a:lstStyle/>
          <a:p>
            <a:r>
              <a:rPr lang="en-US" altLang="ko-KR" sz="115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Euphemism  </a:t>
            </a:r>
            <a:endParaRPr lang="ko-KR" altLang="en-US" sz="115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89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115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Euphemisms  </a:t>
            </a:r>
            <a:endParaRPr lang="ko-KR" altLang="en-US" sz="115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Usually an </a:t>
            </a:r>
            <a:r>
              <a:rPr lang="en-US" altLang="ko-KR" sz="3600" dirty="0">
                <a:solidFill>
                  <a:schemeClr val="accent5">
                    <a:lumMod val="75000"/>
                  </a:schemeClr>
                </a:solidFill>
              </a:rPr>
              <a:t>inoffensive</a:t>
            </a:r>
            <a:r>
              <a:rPr lang="en-US" altLang="ko-KR" sz="3600" dirty="0"/>
              <a:t> </a:t>
            </a:r>
            <a:r>
              <a:rPr lang="en-US" altLang="ko-KR" sz="3600" dirty="0">
                <a:solidFill>
                  <a:schemeClr val="accent5">
                    <a:lumMod val="75000"/>
                  </a:schemeClr>
                </a:solidFill>
              </a:rPr>
              <a:t>or</a:t>
            </a:r>
            <a:r>
              <a:rPr lang="en-US" altLang="ko-KR" sz="3600" dirty="0"/>
              <a:t> </a:t>
            </a:r>
            <a:r>
              <a:rPr lang="en-US" altLang="ko-KR" sz="3600" dirty="0">
                <a:solidFill>
                  <a:schemeClr val="accent5">
                    <a:lumMod val="75000"/>
                  </a:schemeClr>
                </a:solidFill>
              </a:rPr>
              <a:t>polite</a:t>
            </a:r>
            <a:r>
              <a:rPr lang="en-US" altLang="ko-KR" sz="3600" dirty="0"/>
              <a:t> way to say something </a:t>
            </a:r>
            <a:r>
              <a:rPr lang="en-US" altLang="ko-KR" sz="3600" dirty="0">
                <a:solidFill>
                  <a:schemeClr val="accent6">
                    <a:lumMod val="50000"/>
                  </a:schemeClr>
                </a:solidFill>
              </a:rPr>
              <a:t>uncomfortable or rude</a:t>
            </a:r>
            <a:r>
              <a:rPr lang="en-US" altLang="ko-KR" sz="3600" dirty="0"/>
              <a:t>.  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66656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66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Challenged</a:t>
            </a:r>
            <a:endParaRPr lang="ko-KR" altLang="en-US" sz="6600" dirty="0">
              <a:solidFill>
                <a:schemeClr val="tx2">
                  <a:lumMod val="60000"/>
                  <a:lumOff val="40000"/>
                </a:schemeClr>
              </a:solidFill>
              <a:latin typeface="Segoe UI Black" panose="020B0A02040204020203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435576 h 6858000"/>
              <a:gd name="connsiteX1" fmla="*/ 774357 w 12192000"/>
              <a:gd name="connsiteY1" fmla="*/ 3429000 h 6858000"/>
              <a:gd name="connsiteX2" fmla="*/ 6096000 w 12192000"/>
              <a:gd name="connsiteY2" fmla="*/ 6422424 h 6858000"/>
              <a:gd name="connsiteX3" fmla="*/ 11417643 w 12192000"/>
              <a:gd name="connsiteY3" fmla="*/ 3429000 h 6858000"/>
              <a:gd name="connsiteX4" fmla="*/ 6096000 w 12192000"/>
              <a:gd name="connsiteY4" fmla="*/ 43557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435576"/>
                </a:moveTo>
                <a:cubicBezTo>
                  <a:pt x="3156938" y="435576"/>
                  <a:pt x="774357" y="1775778"/>
                  <a:pt x="774357" y="3429000"/>
                </a:cubicBezTo>
                <a:cubicBezTo>
                  <a:pt x="774357" y="5082222"/>
                  <a:pt x="3156938" y="6422424"/>
                  <a:pt x="6096000" y="6422424"/>
                </a:cubicBezTo>
                <a:cubicBezTo>
                  <a:pt x="9035062" y="6422424"/>
                  <a:pt x="11417643" y="5082222"/>
                  <a:pt x="11417643" y="3429000"/>
                </a:cubicBezTo>
                <a:cubicBezTo>
                  <a:pt x="11417643" y="1775778"/>
                  <a:pt x="9035062" y="435576"/>
                  <a:pt x="6096000" y="4355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  <a:effectLst>
            <a:outerShdw blurRad="558800" dist="50800" dir="5400000" sx="97000" sy="97000" algn="ctr" rotWithShape="0">
              <a:schemeClr val="accent6">
                <a:lumMod val="75000"/>
                <a:alpha val="45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6383969"/>
      </p:ext>
    </p:extLst>
  </p:cSld>
  <p:clrMapOvr>
    <a:masterClrMapping/>
  </p:clrMapOvr>
  <p:transition spd="med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043" y="1162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66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Short</a:t>
            </a:r>
            <a:endParaRPr lang="ko-KR" altLang="en-US" sz="6600" dirty="0">
              <a:solidFill>
                <a:schemeClr val="tx2">
                  <a:lumMod val="60000"/>
                  <a:lumOff val="40000"/>
                </a:schemeClr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7046"/>
            <a:ext cx="10515600" cy="349347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400" b="1" dirty="0"/>
              <a:t>Vertically challenged </a:t>
            </a:r>
          </a:p>
        </p:txBody>
      </p:sp>
      <p:sp>
        <p:nvSpPr>
          <p:cNvPr id="6" name="Freeform 5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435576 h 6858000"/>
              <a:gd name="connsiteX1" fmla="*/ 774357 w 12192000"/>
              <a:gd name="connsiteY1" fmla="*/ 3429000 h 6858000"/>
              <a:gd name="connsiteX2" fmla="*/ 6096000 w 12192000"/>
              <a:gd name="connsiteY2" fmla="*/ 6422424 h 6858000"/>
              <a:gd name="connsiteX3" fmla="*/ 11417643 w 12192000"/>
              <a:gd name="connsiteY3" fmla="*/ 3429000 h 6858000"/>
              <a:gd name="connsiteX4" fmla="*/ 6096000 w 12192000"/>
              <a:gd name="connsiteY4" fmla="*/ 43557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435576"/>
                </a:moveTo>
                <a:cubicBezTo>
                  <a:pt x="3156938" y="435576"/>
                  <a:pt x="774357" y="1775778"/>
                  <a:pt x="774357" y="3429000"/>
                </a:cubicBezTo>
                <a:cubicBezTo>
                  <a:pt x="774357" y="5082222"/>
                  <a:pt x="3156938" y="6422424"/>
                  <a:pt x="6096000" y="6422424"/>
                </a:cubicBezTo>
                <a:cubicBezTo>
                  <a:pt x="9035062" y="6422424"/>
                  <a:pt x="11417643" y="5082222"/>
                  <a:pt x="11417643" y="3429000"/>
                </a:cubicBezTo>
                <a:cubicBezTo>
                  <a:pt x="11417643" y="1775778"/>
                  <a:pt x="9035062" y="435576"/>
                  <a:pt x="6096000" y="4355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  <a:effectLst>
            <a:outerShdw blurRad="558800" dist="50800" dir="5400000" sx="97000" sy="97000" algn="ctr" rotWithShape="0">
              <a:schemeClr val="accent6">
                <a:lumMod val="75000"/>
                <a:alpha val="45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935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043" y="1162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66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Fat </a:t>
            </a:r>
            <a:endParaRPr lang="ko-KR" altLang="en-US" sz="6600" dirty="0">
              <a:solidFill>
                <a:schemeClr val="tx2">
                  <a:lumMod val="60000"/>
                  <a:lumOff val="40000"/>
                </a:schemeClr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7046"/>
            <a:ext cx="10515600" cy="349347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400" b="1" dirty="0"/>
              <a:t>Horizontally Challenged</a:t>
            </a:r>
          </a:p>
        </p:txBody>
      </p:sp>
      <p:sp>
        <p:nvSpPr>
          <p:cNvPr id="7" name="Freeform 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435576 h 6858000"/>
              <a:gd name="connsiteX1" fmla="*/ 774357 w 12192000"/>
              <a:gd name="connsiteY1" fmla="*/ 3429000 h 6858000"/>
              <a:gd name="connsiteX2" fmla="*/ 6096000 w 12192000"/>
              <a:gd name="connsiteY2" fmla="*/ 6422424 h 6858000"/>
              <a:gd name="connsiteX3" fmla="*/ 11417643 w 12192000"/>
              <a:gd name="connsiteY3" fmla="*/ 3429000 h 6858000"/>
              <a:gd name="connsiteX4" fmla="*/ 6096000 w 12192000"/>
              <a:gd name="connsiteY4" fmla="*/ 43557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435576"/>
                </a:moveTo>
                <a:cubicBezTo>
                  <a:pt x="3156938" y="435576"/>
                  <a:pt x="774357" y="1775778"/>
                  <a:pt x="774357" y="3429000"/>
                </a:cubicBezTo>
                <a:cubicBezTo>
                  <a:pt x="774357" y="5082222"/>
                  <a:pt x="3156938" y="6422424"/>
                  <a:pt x="6096000" y="6422424"/>
                </a:cubicBezTo>
                <a:cubicBezTo>
                  <a:pt x="9035062" y="6422424"/>
                  <a:pt x="11417643" y="5082222"/>
                  <a:pt x="11417643" y="3429000"/>
                </a:cubicBezTo>
                <a:cubicBezTo>
                  <a:pt x="11417643" y="1775778"/>
                  <a:pt x="9035062" y="435576"/>
                  <a:pt x="6096000" y="4355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  <a:effectLst>
            <a:outerShdw blurRad="558800" dist="50800" dir="5400000" sx="97000" sy="97000" algn="ctr" rotWithShape="0">
              <a:schemeClr val="accent6">
                <a:lumMod val="75000"/>
                <a:alpha val="45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502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043" y="1162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66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Stupid </a:t>
            </a:r>
            <a:endParaRPr lang="ko-KR" altLang="en-US" sz="6600" dirty="0">
              <a:solidFill>
                <a:schemeClr val="tx2">
                  <a:lumMod val="60000"/>
                  <a:lumOff val="40000"/>
                </a:schemeClr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7046"/>
            <a:ext cx="10515600" cy="349347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400" b="1" dirty="0"/>
              <a:t>Intellectually challenged </a:t>
            </a:r>
          </a:p>
        </p:txBody>
      </p:sp>
      <p:sp>
        <p:nvSpPr>
          <p:cNvPr id="7" name="Freeform 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435576 h 6858000"/>
              <a:gd name="connsiteX1" fmla="*/ 774357 w 12192000"/>
              <a:gd name="connsiteY1" fmla="*/ 3429000 h 6858000"/>
              <a:gd name="connsiteX2" fmla="*/ 6096000 w 12192000"/>
              <a:gd name="connsiteY2" fmla="*/ 6422424 h 6858000"/>
              <a:gd name="connsiteX3" fmla="*/ 11417643 w 12192000"/>
              <a:gd name="connsiteY3" fmla="*/ 3429000 h 6858000"/>
              <a:gd name="connsiteX4" fmla="*/ 6096000 w 12192000"/>
              <a:gd name="connsiteY4" fmla="*/ 43557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435576"/>
                </a:moveTo>
                <a:cubicBezTo>
                  <a:pt x="3156938" y="435576"/>
                  <a:pt x="774357" y="1775778"/>
                  <a:pt x="774357" y="3429000"/>
                </a:cubicBezTo>
                <a:cubicBezTo>
                  <a:pt x="774357" y="5082222"/>
                  <a:pt x="3156938" y="6422424"/>
                  <a:pt x="6096000" y="6422424"/>
                </a:cubicBezTo>
                <a:cubicBezTo>
                  <a:pt x="9035062" y="6422424"/>
                  <a:pt x="11417643" y="5082222"/>
                  <a:pt x="11417643" y="3429000"/>
                </a:cubicBezTo>
                <a:cubicBezTo>
                  <a:pt x="11417643" y="1775778"/>
                  <a:pt x="9035062" y="435576"/>
                  <a:pt x="6096000" y="4355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  <a:effectLst>
            <a:outerShdw blurRad="558800" dist="50800" dir="5400000" sx="97000" sy="97000" algn="ctr" rotWithShape="0">
              <a:schemeClr val="accent6">
                <a:lumMod val="75000"/>
                <a:alpha val="45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547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043" y="1162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66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Wheelchair  </a:t>
            </a:r>
            <a:endParaRPr lang="ko-KR" altLang="en-US" sz="6600" dirty="0">
              <a:solidFill>
                <a:schemeClr val="tx2">
                  <a:lumMod val="60000"/>
                  <a:lumOff val="40000"/>
                </a:schemeClr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7046"/>
            <a:ext cx="10515600" cy="349347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400" b="1" dirty="0"/>
              <a:t>Physically challenged </a:t>
            </a:r>
          </a:p>
        </p:txBody>
      </p:sp>
      <p:sp>
        <p:nvSpPr>
          <p:cNvPr id="6" name="Freeform 5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435576 h 6858000"/>
              <a:gd name="connsiteX1" fmla="*/ 774357 w 12192000"/>
              <a:gd name="connsiteY1" fmla="*/ 3429000 h 6858000"/>
              <a:gd name="connsiteX2" fmla="*/ 6096000 w 12192000"/>
              <a:gd name="connsiteY2" fmla="*/ 6422424 h 6858000"/>
              <a:gd name="connsiteX3" fmla="*/ 11417643 w 12192000"/>
              <a:gd name="connsiteY3" fmla="*/ 3429000 h 6858000"/>
              <a:gd name="connsiteX4" fmla="*/ 6096000 w 12192000"/>
              <a:gd name="connsiteY4" fmla="*/ 43557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435576"/>
                </a:moveTo>
                <a:cubicBezTo>
                  <a:pt x="3156938" y="435576"/>
                  <a:pt x="774357" y="1775778"/>
                  <a:pt x="774357" y="3429000"/>
                </a:cubicBezTo>
                <a:cubicBezTo>
                  <a:pt x="774357" y="5082222"/>
                  <a:pt x="3156938" y="6422424"/>
                  <a:pt x="6096000" y="6422424"/>
                </a:cubicBezTo>
                <a:cubicBezTo>
                  <a:pt x="9035062" y="6422424"/>
                  <a:pt x="11417643" y="5082222"/>
                  <a:pt x="11417643" y="3429000"/>
                </a:cubicBezTo>
                <a:cubicBezTo>
                  <a:pt x="11417643" y="1775778"/>
                  <a:pt x="9035062" y="435576"/>
                  <a:pt x="6096000" y="4355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  <a:effectLst>
            <a:outerShdw blurRad="558800" dist="50800" dir="5400000" sx="97000" sy="97000" algn="ctr" rotWithShape="0">
              <a:schemeClr val="accent6">
                <a:lumMod val="75000"/>
                <a:alpha val="45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13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66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Impaired </a:t>
            </a:r>
            <a:endParaRPr lang="ko-KR" altLang="en-US" sz="6600" dirty="0">
              <a:solidFill>
                <a:schemeClr val="tx2">
                  <a:lumMod val="60000"/>
                  <a:lumOff val="40000"/>
                </a:schemeClr>
              </a:solidFill>
              <a:latin typeface="Segoe UI Black" panose="020B0A02040204020203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435576 h 6858000"/>
              <a:gd name="connsiteX1" fmla="*/ 774357 w 12192000"/>
              <a:gd name="connsiteY1" fmla="*/ 3429000 h 6858000"/>
              <a:gd name="connsiteX2" fmla="*/ 6096000 w 12192000"/>
              <a:gd name="connsiteY2" fmla="*/ 6422424 h 6858000"/>
              <a:gd name="connsiteX3" fmla="*/ 11417643 w 12192000"/>
              <a:gd name="connsiteY3" fmla="*/ 3429000 h 6858000"/>
              <a:gd name="connsiteX4" fmla="*/ 6096000 w 12192000"/>
              <a:gd name="connsiteY4" fmla="*/ 43557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435576"/>
                </a:moveTo>
                <a:cubicBezTo>
                  <a:pt x="3156938" y="435576"/>
                  <a:pt x="774357" y="1775778"/>
                  <a:pt x="774357" y="3429000"/>
                </a:cubicBezTo>
                <a:cubicBezTo>
                  <a:pt x="774357" y="5082222"/>
                  <a:pt x="3156938" y="6422424"/>
                  <a:pt x="6096000" y="6422424"/>
                </a:cubicBezTo>
                <a:cubicBezTo>
                  <a:pt x="9035062" y="6422424"/>
                  <a:pt x="11417643" y="5082222"/>
                  <a:pt x="11417643" y="3429000"/>
                </a:cubicBezTo>
                <a:cubicBezTo>
                  <a:pt x="11417643" y="1775778"/>
                  <a:pt x="9035062" y="435576"/>
                  <a:pt x="6096000" y="4355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solidFill>
              <a:srgbClr val="FFC000"/>
            </a:solidFill>
          </a:ln>
          <a:effectLst>
            <a:outerShdw blurRad="558800" sx="97000" sy="97000" algn="ctr" rotWithShape="0">
              <a:schemeClr val="accent4">
                <a:lumMod val="75000"/>
                <a:alpha val="45000"/>
              </a:scheme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0959492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043" y="1162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66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Deaf </a:t>
            </a:r>
            <a:endParaRPr lang="ko-KR" altLang="en-US" sz="6600" dirty="0">
              <a:solidFill>
                <a:schemeClr val="tx2">
                  <a:lumMod val="60000"/>
                  <a:lumOff val="40000"/>
                </a:schemeClr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7046"/>
            <a:ext cx="10515600" cy="349347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400" b="1" dirty="0"/>
              <a:t>Hearing impaired </a:t>
            </a: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435576 h 6858000"/>
              <a:gd name="connsiteX1" fmla="*/ 774357 w 12192000"/>
              <a:gd name="connsiteY1" fmla="*/ 3429000 h 6858000"/>
              <a:gd name="connsiteX2" fmla="*/ 6096000 w 12192000"/>
              <a:gd name="connsiteY2" fmla="*/ 6422424 h 6858000"/>
              <a:gd name="connsiteX3" fmla="*/ 11417643 w 12192000"/>
              <a:gd name="connsiteY3" fmla="*/ 3429000 h 6858000"/>
              <a:gd name="connsiteX4" fmla="*/ 6096000 w 12192000"/>
              <a:gd name="connsiteY4" fmla="*/ 43557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435576"/>
                </a:moveTo>
                <a:cubicBezTo>
                  <a:pt x="3156938" y="435576"/>
                  <a:pt x="774357" y="1775778"/>
                  <a:pt x="774357" y="3429000"/>
                </a:cubicBezTo>
                <a:cubicBezTo>
                  <a:pt x="774357" y="5082222"/>
                  <a:pt x="3156938" y="6422424"/>
                  <a:pt x="6096000" y="6422424"/>
                </a:cubicBezTo>
                <a:cubicBezTo>
                  <a:pt x="9035062" y="6422424"/>
                  <a:pt x="11417643" y="5082222"/>
                  <a:pt x="11417643" y="3429000"/>
                </a:cubicBezTo>
                <a:cubicBezTo>
                  <a:pt x="11417643" y="1775778"/>
                  <a:pt x="9035062" y="435576"/>
                  <a:pt x="6096000" y="4355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solidFill>
              <a:srgbClr val="FFC000"/>
            </a:solidFill>
          </a:ln>
          <a:effectLst>
            <a:outerShdw blurRad="558800" sx="97000" sy="97000" algn="ctr" rotWithShape="0">
              <a:schemeClr val="accent4">
                <a:lumMod val="75000"/>
                <a:alpha val="45000"/>
              </a:scheme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680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043" y="1162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66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Blind </a:t>
            </a:r>
            <a:endParaRPr lang="ko-KR" altLang="en-US" sz="6600" dirty="0">
              <a:solidFill>
                <a:schemeClr val="tx2">
                  <a:lumMod val="60000"/>
                  <a:lumOff val="40000"/>
                </a:schemeClr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7046"/>
            <a:ext cx="10515600" cy="349347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400" b="1" dirty="0"/>
              <a:t>Vision impaired </a:t>
            </a: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435576 h 6858000"/>
              <a:gd name="connsiteX1" fmla="*/ 774357 w 12192000"/>
              <a:gd name="connsiteY1" fmla="*/ 3429000 h 6858000"/>
              <a:gd name="connsiteX2" fmla="*/ 6096000 w 12192000"/>
              <a:gd name="connsiteY2" fmla="*/ 6422424 h 6858000"/>
              <a:gd name="connsiteX3" fmla="*/ 11417643 w 12192000"/>
              <a:gd name="connsiteY3" fmla="*/ 3429000 h 6858000"/>
              <a:gd name="connsiteX4" fmla="*/ 6096000 w 12192000"/>
              <a:gd name="connsiteY4" fmla="*/ 43557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435576"/>
                </a:moveTo>
                <a:cubicBezTo>
                  <a:pt x="3156938" y="435576"/>
                  <a:pt x="774357" y="1775778"/>
                  <a:pt x="774357" y="3429000"/>
                </a:cubicBezTo>
                <a:cubicBezTo>
                  <a:pt x="774357" y="5082222"/>
                  <a:pt x="3156938" y="6422424"/>
                  <a:pt x="6096000" y="6422424"/>
                </a:cubicBezTo>
                <a:cubicBezTo>
                  <a:pt x="9035062" y="6422424"/>
                  <a:pt x="11417643" y="5082222"/>
                  <a:pt x="11417643" y="3429000"/>
                </a:cubicBezTo>
                <a:cubicBezTo>
                  <a:pt x="11417643" y="1775778"/>
                  <a:pt x="9035062" y="435576"/>
                  <a:pt x="6096000" y="4355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solidFill>
              <a:srgbClr val="FFC000"/>
            </a:solidFill>
          </a:ln>
          <a:effectLst>
            <a:outerShdw blurRad="558800" sx="97000" sy="97000" algn="ctr" rotWithShape="0">
              <a:schemeClr val="accent4">
                <a:lumMod val="75000"/>
                <a:alpha val="45000"/>
              </a:scheme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094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043" y="1162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66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Not Smart</a:t>
            </a:r>
            <a:endParaRPr lang="ko-KR" altLang="en-US" sz="6600" dirty="0">
              <a:solidFill>
                <a:schemeClr val="tx2">
                  <a:lumMod val="60000"/>
                  <a:lumOff val="40000"/>
                </a:schemeClr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7046"/>
            <a:ext cx="10515600" cy="349347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400" b="1" dirty="0"/>
              <a:t>Learning impaired</a:t>
            </a:r>
          </a:p>
        </p:txBody>
      </p:sp>
      <p:sp>
        <p:nvSpPr>
          <p:cNvPr id="6" name="Freeform 5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435576 h 6858000"/>
              <a:gd name="connsiteX1" fmla="*/ 774357 w 12192000"/>
              <a:gd name="connsiteY1" fmla="*/ 3429000 h 6858000"/>
              <a:gd name="connsiteX2" fmla="*/ 6096000 w 12192000"/>
              <a:gd name="connsiteY2" fmla="*/ 6422424 h 6858000"/>
              <a:gd name="connsiteX3" fmla="*/ 11417643 w 12192000"/>
              <a:gd name="connsiteY3" fmla="*/ 3429000 h 6858000"/>
              <a:gd name="connsiteX4" fmla="*/ 6096000 w 12192000"/>
              <a:gd name="connsiteY4" fmla="*/ 43557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435576"/>
                </a:moveTo>
                <a:cubicBezTo>
                  <a:pt x="3156938" y="435576"/>
                  <a:pt x="774357" y="1775778"/>
                  <a:pt x="774357" y="3429000"/>
                </a:cubicBezTo>
                <a:cubicBezTo>
                  <a:pt x="774357" y="5082222"/>
                  <a:pt x="3156938" y="6422424"/>
                  <a:pt x="6096000" y="6422424"/>
                </a:cubicBezTo>
                <a:cubicBezTo>
                  <a:pt x="9035062" y="6422424"/>
                  <a:pt x="11417643" y="5082222"/>
                  <a:pt x="11417643" y="3429000"/>
                </a:cubicBezTo>
                <a:cubicBezTo>
                  <a:pt x="11417643" y="1775778"/>
                  <a:pt x="9035062" y="435576"/>
                  <a:pt x="6096000" y="4355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solidFill>
              <a:srgbClr val="FFC000"/>
            </a:solidFill>
          </a:ln>
          <a:effectLst>
            <a:outerShdw blurRad="558800" sx="97000" sy="97000" algn="ctr" rotWithShape="0">
              <a:schemeClr val="accent4">
                <a:lumMod val="75000"/>
                <a:alpha val="45000"/>
              </a:scheme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258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043" y="1162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66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To die… </a:t>
            </a:r>
            <a:endParaRPr lang="ko-KR" altLang="en-US" sz="6600" dirty="0">
              <a:solidFill>
                <a:schemeClr val="tx2">
                  <a:lumMod val="60000"/>
                  <a:lumOff val="40000"/>
                </a:schemeClr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8406"/>
            <a:ext cx="10515600" cy="3025776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altLang="ko-KR" dirty="0"/>
              <a:t>Bit the dust</a:t>
            </a:r>
          </a:p>
          <a:p>
            <a:pPr marL="0" indent="0" algn="ctr">
              <a:buNone/>
            </a:pPr>
            <a:r>
              <a:rPr lang="en-US" altLang="ko-KR" dirty="0"/>
              <a:t>Bought the farm</a:t>
            </a:r>
          </a:p>
          <a:p>
            <a:pPr marL="0" indent="0" algn="ctr">
              <a:buNone/>
            </a:pPr>
            <a:r>
              <a:rPr lang="en-US" altLang="ko-KR" dirty="0"/>
              <a:t>Kicked the bucket</a:t>
            </a:r>
          </a:p>
          <a:p>
            <a:pPr marL="0" indent="0" algn="ctr">
              <a:buNone/>
            </a:pPr>
            <a:r>
              <a:rPr lang="en-US" altLang="ko-KR" dirty="0"/>
              <a:t>She’s in a better place</a:t>
            </a:r>
          </a:p>
          <a:p>
            <a:pPr marL="0" indent="0" algn="ctr">
              <a:buNone/>
            </a:pPr>
            <a:r>
              <a:rPr lang="en-US" altLang="ko-KR" dirty="0"/>
              <a:t>Departed </a:t>
            </a:r>
            <a:endParaRPr lang="ko-KR" altLang="en-US" dirty="0"/>
          </a:p>
          <a:p>
            <a:pPr marL="0" indent="0" algn="ctr">
              <a:buNone/>
            </a:pPr>
            <a:r>
              <a:rPr lang="en-US" altLang="ko-KR" dirty="0"/>
              <a:t>Croaked</a:t>
            </a:r>
          </a:p>
          <a:p>
            <a:pPr marL="0" indent="0" algn="ctr">
              <a:buNone/>
            </a:pPr>
            <a:r>
              <a:rPr lang="en-US" altLang="ko-KR" dirty="0"/>
              <a:t>Passed away </a:t>
            </a: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435576 h 6858000"/>
              <a:gd name="connsiteX1" fmla="*/ 774357 w 12192000"/>
              <a:gd name="connsiteY1" fmla="*/ 3429000 h 6858000"/>
              <a:gd name="connsiteX2" fmla="*/ 6096000 w 12192000"/>
              <a:gd name="connsiteY2" fmla="*/ 6422424 h 6858000"/>
              <a:gd name="connsiteX3" fmla="*/ 11417643 w 12192000"/>
              <a:gd name="connsiteY3" fmla="*/ 3429000 h 6858000"/>
              <a:gd name="connsiteX4" fmla="*/ 6096000 w 12192000"/>
              <a:gd name="connsiteY4" fmla="*/ 43557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435576"/>
                </a:moveTo>
                <a:cubicBezTo>
                  <a:pt x="3156938" y="435576"/>
                  <a:pt x="774357" y="1775778"/>
                  <a:pt x="774357" y="3429000"/>
                </a:cubicBezTo>
                <a:cubicBezTo>
                  <a:pt x="774357" y="5082222"/>
                  <a:pt x="3156938" y="6422424"/>
                  <a:pt x="6096000" y="6422424"/>
                </a:cubicBezTo>
                <a:cubicBezTo>
                  <a:pt x="9035062" y="6422424"/>
                  <a:pt x="11417643" y="5082222"/>
                  <a:pt x="11417643" y="3429000"/>
                </a:cubicBezTo>
                <a:cubicBezTo>
                  <a:pt x="11417643" y="1775778"/>
                  <a:pt x="9035062" y="435576"/>
                  <a:pt x="6096000" y="4355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>
            <a:outerShdw blurRad="558800" sx="97000" sy="97000" algn="ctr" rotWithShape="0">
              <a:schemeClr val="accent1">
                <a:lumMod val="50000"/>
                <a:alpha val="4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5395465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043" y="1162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66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 can’t English.</a:t>
            </a:r>
            <a:endParaRPr lang="ko-KR" altLang="en-US" sz="6600" dirty="0">
              <a:solidFill>
                <a:schemeClr val="tx2">
                  <a:lumMod val="60000"/>
                  <a:lumOff val="40000"/>
                </a:schemeClr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7046"/>
            <a:ext cx="10515600" cy="349347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4400" b="1" dirty="0"/>
              <a:t>Language impaired</a:t>
            </a:r>
          </a:p>
        </p:txBody>
      </p:sp>
      <p:sp>
        <p:nvSpPr>
          <p:cNvPr id="6" name="Freeform 5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435576 h 6858000"/>
              <a:gd name="connsiteX1" fmla="*/ 774357 w 12192000"/>
              <a:gd name="connsiteY1" fmla="*/ 3429000 h 6858000"/>
              <a:gd name="connsiteX2" fmla="*/ 6096000 w 12192000"/>
              <a:gd name="connsiteY2" fmla="*/ 6422424 h 6858000"/>
              <a:gd name="connsiteX3" fmla="*/ 11417643 w 12192000"/>
              <a:gd name="connsiteY3" fmla="*/ 3429000 h 6858000"/>
              <a:gd name="connsiteX4" fmla="*/ 6096000 w 12192000"/>
              <a:gd name="connsiteY4" fmla="*/ 43557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435576"/>
                </a:moveTo>
                <a:cubicBezTo>
                  <a:pt x="3156938" y="435576"/>
                  <a:pt x="774357" y="1775778"/>
                  <a:pt x="774357" y="3429000"/>
                </a:cubicBezTo>
                <a:cubicBezTo>
                  <a:pt x="774357" y="5082222"/>
                  <a:pt x="3156938" y="6422424"/>
                  <a:pt x="6096000" y="6422424"/>
                </a:cubicBezTo>
                <a:cubicBezTo>
                  <a:pt x="9035062" y="6422424"/>
                  <a:pt x="11417643" y="5082222"/>
                  <a:pt x="11417643" y="3429000"/>
                </a:cubicBezTo>
                <a:cubicBezTo>
                  <a:pt x="11417643" y="1775778"/>
                  <a:pt x="9035062" y="435576"/>
                  <a:pt x="6096000" y="4355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solidFill>
              <a:srgbClr val="FFC000"/>
            </a:solidFill>
          </a:ln>
          <a:effectLst>
            <a:outerShdw blurRad="558800" sx="97000" sy="97000" algn="ctr" rotWithShape="0">
              <a:schemeClr val="accent4">
                <a:lumMod val="75000"/>
                <a:alpha val="45000"/>
              </a:scheme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355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115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Euphemism  </a:t>
            </a:r>
            <a:endParaRPr lang="ko-KR" altLang="en-US" sz="115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Guessing Game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32263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241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54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Common Euphemisms  </a:t>
            </a:r>
            <a:endParaRPr lang="ko-KR" altLang="en-US" sz="5400" dirty="0">
              <a:solidFill>
                <a:srgbClr val="C00000"/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7046"/>
            <a:ext cx="10515600" cy="349347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3600" b="1" dirty="0"/>
              <a:t>Read the top card</a:t>
            </a:r>
          </a:p>
          <a:p>
            <a:pPr marL="0" indent="0" algn="ctr">
              <a:buNone/>
            </a:pPr>
            <a:r>
              <a:rPr lang="en-US" altLang="ko-KR" sz="3600" b="1" dirty="0"/>
              <a:t>Discuss the meaning</a:t>
            </a:r>
          </a:p>
          <a:p>
            <a:pPr marL="0" indent="0" algn="ctr">
              <a:buNone/>
            </a:pPr>
            <a:r>
              <a:rPr lang="en-US" altLang="ko-KR" sz="3600" b="1" dirty="0"/>
              <a:t>Answers on back</a:t>
            </a:r>
          </a:p>
        </p:txBody>
      </p:sp>
      <p:sp>
        <p:nvSpPr>
          <p:cNvPr id="6" name="Freeform 5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435576 h 6858000"/>
              <a:gd name="connsiteX1" fmla="*/ 774357 w 12192000"/>
              <a:gd name="connsiteY1" fmla="*/ 3429000 h 6858000"/>
              <a:gd name="connsiteX2" fmla="*/ 6096000 w 12192000"/>
              <a:gd name="connsiteY2" fmla="*/ 6422424 h 6858000"/>
              <a:gd name="connsiteX3" fmla="*/ 11417643 w 12192000"/>
              <a:gd name="connsiteY3" fmla="*/ 3429000 h 6858000"/>
              <a:gd name="connsiteX4" fmla="*/ 6096000 w 12192000"/>
              <a:gd name="connsiteY4" fmla="*/ 43557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435576"/>
                </a:moveTo>
                <a:cubicBezTo>
                  <a:pt x="3156938" y="435576"/>
                  <a:pt x="774357" y="1775778"/>
                  <a:pt x="774357" y="3429000"/>
                </a:cubicBezTo>
                <a:cubicBezTo>
                  <a:pt x="774357" y="5082222"/>
                  <a:pt x="3156938" y="6422424"/>
                  <a:pt x="6096000" y="6422424"/>
                </a:cubicBezTo>
                <a:cubicBezTo>
                  <a:pt x="9035062" y="6422424"/>
                  <a:pt x="11417643" y="5082222"/>
                  <a:pt x="11417643" y="3429000"/>
                </a:cubicBezTo>
                <a:cubicBezTo>
                  <a:pt x="11417643" y="1775778"/>
                  <a:pt x="9035062" y="435576"/>
                  <a:pt x="6096000" y="4355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solidFill>
              <a:srgbClr val="C00000"/>
            </a:solidFill>
          </a:ln>
          <a:effectLst>
            <a:outerShdw blurRad="558800" sx="97000" sy="97000" algn="ctr" rotWithShape="0">
              <a:srgbClr val="C00000">
                <a:alpha val="45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0432498"/>
      </p:ext>
    </p:extLst>
  </p:cSld>
  <p:clrMapOvr>
    <a:masterClrMapping/>
  </p:clrMapOvr>
  <p:transition spd="med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241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54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Common Euphemisms  </a:t>
            </a:r>
            <a:endParaRPr lang="ko-KR" altLang="en-US" sz="5400" dirty="0">
              <a:solidFill>
                <a:srgbClr val="C00000"/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7046"/>
            <a:ext cx="10515600" cy="349347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3600" b="1" dirty="0"/>
              <a:t>Choose one </a:t>
            </a:r>
            <a:r>
              <a:rPr lang="en-US" altLang="ko-KR" sz="4400" b="1" dirty="0"/>
              <a:t>EUPHEMISM</a:t>
            </a:r>
            <a:r>
              <a:rPr lang="en-US" altLang="ko-KR" sz="3600" b="1" dirty="0"/>
              <a:t> </a:t>
            </a:r>
          </a:p>
          <a:p>
            <a:pPr marL="0" indent="0" algn="ctr">
              <a:buNone/>
            </a:pPr>
            <a:r>
              <a:rPr lang="en-US" altLang="ko-KR" sz="3600" b="1" dirty="0"/>
              <a:t>Teach it to other groups</a:t>
            </a:r>
          </a:p>
        </p:txBody>
      </p:sp>
      <p:sp>
        <p:nvSpPr>
          <p:cNvPr id="6" name="Freeform 5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435576 h 6858000"/>
              <a:gd name="connsiteX1" fmla="*/ 774357 w 12192000"/>
              <a:gd name="connsiteY1" fmla="*/ 3429000 h 6858000"/>
              <a:gd name="connsiteX2" fmla="*/ 6096000 w 12192000"/>
              <a:gd name="connsiteY2" fmla="*/ 6422424 h 6858000"/>
              <a:gd name="connsiteX3" fmla="*/ 11417643 w 12192000"/>
              <a:gd name="connsiteY3" fmla="*/ 3429000 h 6858000"/>
              <a:gd name="connsiteX4" fmla="*/ 6096000 w 12192000"/>
              <a:gd name="connsiteY4" fmla="*/ 43557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435576"/>
                </a:moveTo>
                <a:cubicBezTo>
                  <a:pt x="3156938" y="435576"/>
                  <a:pt x="774357" y="1775778"/>
                  <a:pt x="774357" y="3429000"/>
                </a:cubicBezTo>
                <a:cubicBezTo>
                  <a:pt x="774357" y="5082222"/>
                  <a:pt x="3156938" y="6422424"/>
                  <a:pt x="6096000" y="6422424"/>
                </a:cubicBezTo>
                <a:cubicBezTo>
                  <a:pt x="9035062" y="6422424"/>
                  <a:pt x="11417643" y="5082222"/>
                  <a:pt x="11417643" y="3429000"/>
                </a:cubicBezTo>
                <a:cubicBezTo>
                  <a:pt x="11417643" y="1775778"/>
                  <a:pt x="9035062" y="435576"/>
                  <a:pt x="6096000" y="4355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solidFill>
              <a:srgbClr val="C00000"/>
            </a:solidFill>
          </a:ln>
          <a:effectLst>
            <a:outerShdw blurRad="558800" sx="97000" sy="97000" algn="ctr" rotWithShape="0">
              <a:srgbClr val="C00000">
                <a:alpha val="45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2339975"/>
      </p:ext>
    </p:extLst>
  </p:cSld>
  <p:clrMapOvr>
    <a:masterClrMapping/>
  </p:clrMapOvr>
  <p:transition spd="med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115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Euphemism  </a:t>
            </a:r>
            <a:endParaRPr lang="ko-KR" altLang="en-US" sz="115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Worksheet 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23743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3900" y="1326734"/>
            <a:ext cx="8767986" cy="4204531"/>
          </a:xfrm>
        </p:spPr>
        <p:txBody>
          <a:bodyPr anchor="ctr">
            <a:normAutofit fontScale="92500" lnSpcReduction="10000"/>
          </a:bodyPr>
          <a:lstStyle/>
          <a:p>
            <a:pPr marL="0" indent="0" eaLnBrk="0" latinLnBrk="0" hangingPunct="0">
              <a:buNone/>
            </a:pPr>
            <a:r>
              <a:rPr lang="en-US" sz="3600" dirty="0">
                <a:latin typeface="Bahnschrift Light SemiCondensed" panose="020B0502040204020203" pitchFamily="34" charset="0"/>
              </a:rPr>
              <a:t>1. One of our employees spent some time in prison when he was younger.</a:t>
            </a:r>
          </a:p>
          <a:p>
            <a:pPr marL="0" indent="0" eaLnBrk="0" latinLnBrk="0" hangingPunct="0">
              <a:buNone/>
            </a:pPr>
            <a:r>
              <a:rPr lang="en-US" sz="3600" dirty="0">
                <a:latin typeface="Bahnschrift Light SemiCondensed" panose="020B0502040204020203" pitchFamily="34" charset="0"/>
              </a:rPr>
              <a:t>2. Martin’s uncle died in World War II.</a:t>
            </a:r>
          </a:p>
          <a:p>
            <a:pPr marL="0" indent="0" eaLnBrk="0" latinLnBrk="0" hangingPunct="0">
              <a:buNone/>
            </a:pPr>
            <a:r>
              <a:rPr lang="en-US" sz="3600" dirty="0">
                <a:latin typeface="Bahnschrift Light SemiCondensed" panose="020B0502040204020203" pitchFamily="34" charset="0"/>
              </a:rPr>
              <a:t>3. Chelsea was an advertising executive, but now she’s a housewife.</a:t>
            </a:r>
          </a:p>
          <a:p>
            <a:pPr marL="0" indent="0" eaLnBrk="0" latinLnBrk="0" hangingPunct="0">
              <a:buNone/>
            </a:pPr>
            <a:r>
              <a:rPr lang="en-US" sz="3600" dirty="0">
                <a:latin typeface="Bahnschrift Light SemiCondensed" panose="020B0502040204020203" pitchFamily="34" charset="0"/>
              </a:rPr>
              <a:t>4. George works as a trash man, but is currently looking for work as a janitor.</a:t>
            </a:r>
          </a:p>
          <a:p>
            <a:pPr marL="0" indent="0" eaLnBrk="0" latinLnBrk="0" hangingPunct="0">
              <a:buNone/>
            </a:pPr>
            <a:r>
              <a:rPr lang="en-US" sz="3600" dirty="0">
                <a:latin typeface="Bahnschrift Light SemiCondensed" panose="020B0502040204020203" pitchFamily="34" charset="0"/>
              </a:rPr>
              <a:t>5. Sally’s dog had to be killed. It had cancer.</a:t>
            </a:r>
          </a:p>
        </p:txBody>
      </p:sp>
      <p:sp>
        <p:nvSpPr>
          <p:cNvPr id="6" name="Freeform 5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435576 h 6858000"/>
              <a:gd name="connsiteX1" fmla="*/ 774357 w 12192000"/>
              <a:gd name="connsiteY1" fmla="*/ 3429000 h 6858000"/>
              <a:gd name="connsiteX2" fmla="*/ 6096000 w 12192000"/>
              <a:gd name="connsiteY2" fmla="*/ 6422424 h 6858000"/>
              <a:gd name="connsiteX3" fmla="*/ 11417643 w 12192000"/>
              <a:gd name="connsiteY3" fmla="*/ 3429000 h 6858000"/>
              <a:gd name="connsiteX4" fmla="*/ 6096000 w 12192000"/>
              <a:gd name="connsiteY4" fmla="*/ 43557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435576"/>
                </a:moveTo>
                <a:cubicBezTo>
                  <a:pt x="3156938" y="435576"/>
                  <a:pt x="774357" y="1775778"/>
                  <a:pt x="774357" y="3429000"/>
                </a:cubicBezTo>
                <a:cubicBezTo>
                  <a:pt x="774357" y="5082222"/>
                  <a:pt x="3156938" y="6422424"/>
                  <a:pt x="6096000" y="6422424"/>
                </a:cubicBezTo>
                <a:cubicBezTo>
                  <a:pt x="9035062" y="6422424"/>
                  <a:pt x="11417643" y="5082222"/>
                  <a:pt x="11417643" y="3429000"/>
                </a:cubicBezTo>
                <a:cubicBezTo>
                  <a:pt x="11417643" y="1775778"/>
                  <a:pt x="9035062" y="435576"/>
                  <a:pt x="6096000" y="4355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solidFill>
              <a:srgbClr val="C00000"/>
            </a:solidFill>
          </a:ln>
          <a:effectLst>
            <a:outerShdw blurRad="558800" sx="97000" sy="97000" algn="ctr" rotWithShape="0">
              <a:srgbClr val="C00000">
                <a:alpha val="45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62170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3900" y="1326734"/>
            <a:ext cx="8767986" cy="4204531"/>
          </a:xfrm>
        </p:spPr>
        <p:txBody>
          <a:bodyPr anchor="ctr">
            <a:normAutofit fontScale="92500" lnSpcReduction="20000"/>
          </a:bodyPr>
          <a:lstStyle/>
          <a:p>
            <a:pPr marL="0" indent="0" eaLnBrk="0" latinLnBrk="0" hangingPunct="0">
              <a:buNone/>
            </a:pPr>
            <a:r>
              <a:rPr lang="en-US" sz="3600" dirty="0">
                <a:latin typeface="Bahnschrift Light SemiCondensed" panose="020B0502040204020203" pitchFamily="34" charset="0"/>
              </a:rPr>
              <a:t>6. Sir, I’m very sorry but there is a problem with your order. It looks like it won’t be shipped until Thursday.</a:t>
            </a:r>
          </a:p>
          <a:p>
            <a:pPr marL="0" indent="0" eaLnBrk="0" latinLnBrk="0" hangingPunct="0">
              <a:buNone/>
            </a:pPr>
            <a:r>
              <a:rPr lang="en-US" sz="3600" dirty="0">
                <a:latin typeface="Bahnschrift Light SemiCondensed" panose="020B0502040204020203" pitchFamily="34" charset="0"/>
              </a:rPr>
              <a:t>7. Did the doctor recommend getting an abortion?</a:t>
            </a:r>
          </a:p>
          <a:p>
            <a:pPr marL="0" indent="0" eaLnBrk="0" latinLnBrk="0" hangingPunct="0">
              <a:buNone/>
            </a:pPr>
            <a:r>
              <a:rPr lang="en-US" sz="3600" dirty="0">
                <a:latin typeface="Bahnschrift Light SemiCondensed" panose="020B0502040204020203" pitchFamily="34" charset="0"/>
              </a:rPr>
              <a:t>8. The job offer sounds great, but I was hoping for better pay.</a:t>
            </a:r>
          </a:p>
          <a:p>
            <a:pPr marL="0" indent="0" eaLnBrk="0" latinLnBrk="0" hangingPunct="0">
              <a:buNone/>
            </a:pPr>
            <a:r>
              <a:rPr lang="en-US" sz="3600" dirty="0">
                <a:latin typeface="Bahnschrift Light SemiCondensed" panose="020B0502040204020203" pitchFamily="34" charset="0"/>
              </a:rPr>
              <a:t>9. I think it’s great that our company provides employment opportunities to the mentally retarded.</a:t>
            </a:r>
          </a:p>
          <a:p>
            <a:pPr marL="0" indent="0" eaLnBrk="0" latinLnBrk="0" hangingPunct="0">
              <a:buNone/>
            </a:pPr>
            <a:r>
              <a:rPr lang="en-US" sz="3600" dirty="0">
                <a:latin typeface="Bahnschrift Light SemiCondensed" panose="020B0502040204020203" pitchFamily="34" charset="0"/>
              </a:rPr>
              <a:t>10. You owe our company some money. Please pay us as soon as possible.</a:t>
            </a:r>
          </a:p>
        </p:txBody>
      </p:sp>
      <p:sp>
        <p:nvSpPr>
          <p:cNvPr id="6" name="Freeform 5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435576 h 6858000"/>
              <a:gd name="connsiteX1" fmla="*/ 774357 w 12192000"/>
              <a:gd name="connsiteY1" fmla="*/ 3429000 h 6858000"/>
              <a:gd name="connsiteX2" fmla="*/ 6096000 w 12192000"/>
              <a:gd name="connsiteY2" fmla="*/ 6422424 h 6858000"/>
              <a:gd name="connsiteX3" fmla="*/ 11417643 w 12192000"/>
              <a:gd name="connsiteY3" fmla="*/ 3429000 h 6858000"/>
              <a:gd name="connsiteX4" fmla="*/ 6096000 w 12192000"/>
              <a:gd name="connsiteY4" fmla="*/ 43557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435576"/>
                </a:moveTo>
                <a:cubicBezTo>
                  <a:pt x="3156938" y="435576"/>
                  <a:pt x="774357" y="1775778"/>
                  <a:pt x="774357" y="3429000"/>
                </a:cubicBezTo>
                <a:cubicBezTo>
                  <a:pt x="774357" y="5082222"/>
                  <a:pt x="3156938" y="6422424"/>
                  <a:pt x="6096000" y="6422424"/>
                </a:cubicBezTo>
                <a:cubicBezTo>
                  <a:pt x="9035062" y="6422424"/>
                  <a:pt x="11417643" y="5082222"/>
                  <a:pt x="11417643" y="3429000"/>
                </a:cubicBezTo>
                <a:cubicBezTo>
                  <a:pt x="11417643" y="1775778"/>
                  <a:pt x="9035062" y="435576"/>
                  <a:pt x="6096000" y="4355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solidFill>
              <a:srgbClr val="C00000"/>
            </a:solidFill>
          </a:ln>
          <a:effectLst>
            <a:outerShdw blurRad="558800" sx="97000" sy="97000" algn="ctr" rotWithShape="0">
              <a:srgbClr val="C00000">
                <a:alpha val="45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7415122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3900" y="1326734"/>
            <a:ext cx="8767986" cy="4204531"/>
          </a:xfrm>
        </p:spPr>
        <p:txBody>
          <a:bodyPr anchor="ctr">
            <a:normAutofit fontScale="85000" lnSpcReduction="20000"/>
          </a:bodyPr>
          <a:lstStyle/>
          <a:p>
            <a:pPr marL="0" indent="0" eaLnBrk="0" latinLnBrk="0" hangingPunct="0">
              <a:buNone/>
            </a:pPr>
            <a:r>
              <a:rPr lang="en-US" sz="3600" dirty="0">
                <a:latin typeface="Bahnschrift Light SemiCondensed" panose="020B0502040204020203" pitchFamily="34" charset="0"/>
              </a:rPr>
              <a:t>11. A local teacher was removed from duty due to his drug addiction.</a:t>
            </a:r>
          </a:p>
          <a:p>
            <a:pPr marL="0" indent="0" eaLnBrk="0" latinLnBrk="0" hangingPunct="0">
              <a:buNone/>
            </a:pPr>
            <a:r>
              <a:rPr lang="en-US" sz="3600" dirty="0">
                <a:latin typeface="Bahnschrift Light SemiCondensed" panose="020B0502040204020203" pitchFamily="34" charset="0"/>
              </a:rPr>
              <a:t>12. I wouldn’t show that movie to your child. There is a lot of sexual content.</a:t>
            </a:r>
          </a:p>
          <a:p>
            <a:pPr marL="0" indent="0" eaLnBrk="0" latinLnBrk="0" hangingPunct="0">
              <a:buNone/>
            </a:pPr>
            <a:r>
              <a:rPr lang="en-US" sz="3600" dirty="0">
                <a:latin typeface="Bahnschrift Light SemiCondensed" panose="020B0502040204020203" pitchFamily="34" charset="0"/>
              </a:rPr>
              <a:t>13. Give me a couple minutes to go to the bathroom, and then we can continue the conference call.</a:t>
            </a:r>
          </a:p>
          <a:p>
            <a:pPr marL="0" indent="0" eaLnBrk="0" latinLnBrk="0" hangingPunct="0">
              <a:buNone/>
            </a:pPr>
            <a:r>
              <a:rPr lang="en-US" sz="3600" dirty="0">
                <a:latin typeface="Bahnschrift Light SemiCondensed" panose="020B0502040204020203" pitchFamily="34" charset="0"/>
              </a:rPr>
              <a:t>14. Let’s buy some used furniture instead of spending a fortune on a new bedroom set.</a:t>
            </a:r>
          </a:p>
          <a:p>
            <a:pPr marL="0" indent="0" eaLnBrk="0" latinLnBrk="0" hangingPunct="0">
              <a:buNone/>
            </a:pPr>
            <a:r>
              <a:rPr lang="en-US" sz="3600" dirty="0">
                <a:latin typeface="Bahnschrift Light SemiCondensed" panose="020B0502040204020203" pitchFamily="34" charset="0"/>
              </a:rPr>
              <a:t>15. I heard a rumor that our company is planning on firing several salespeople on Friday.</a:t>
            </a:r>
          </a:p>
        </p:txBody>
      </p:sp>
      <p:sp>
        <p:nvSpPr>
          <p:cNvPr id="6" name="Freeform 5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435576 h 6858000"/>
              <a:gd name="connsiteX1" fmla="*/ 774357 w 12192000"/>
              <a:gd name="connsiteY1" fmla="*/ 3429000 h 6858000"/>
              <a:gd name="connsiteX2" fmla="*/ 6096000 w 12192000"/>
              <a:gd name="connsiteY2" fmla="*/ 6422424 h 6858000"/>
              <a:gd name="connsiteX3" fmla="*/ 11417643 w 12192000"/>
              <a:gd name="connsiteY3" fmla="*/ 3429000 h 6858000"/>
              <a:gd name="connsiteX4" fmla="*/ 6096000 w 12192000"/>
              <a:gd name="connsiteY4" fmla="*/ 43557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435576"/>
                </a:moveTo>
                <a:cubicBezTo>
                  <a:pt x="3156938" y="435576"/>
                  <a:pt x="774357" y="1775778"/>
                  <a:pt x="774357" y="3429000"/>
                </a:cubicBezTo>
                <a:cubicBezTo>
                  <a:pt x="774357" y="5082222"/>
                  <a:pt x="3156938" y="6422424"/>
                  <a:pt x="6096000" y="6422424"/>
                </a:cubicBezTo>
                <a:cubicBezTo>
                  <a:pt x="9035062" y="6422424"/>
                  <a:pt x="11417643" y="5082222"/>
                  <a:pt x="11417643" y="3429000"/>
                </a:cubicBezTo>
                <a:cubicBezTo>
                  <a:pt x="11417643" y="1775778"/>
                  <a:pt x="9035062" y="435576"/>
                  <a:pt x="6096000" y="4355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solidFill>
              <a:srgbClr val="C00000"/>
            </a:solidFill>
          </a:ln>
          <a:effectLst>
            <a:outerShdw blurRad="558800" sx="97000" sy="97000" algn="ctr" rotWithShape="0">
              <a:srgbClr val="C00000">
                <a:alpha val="45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856955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3900" y="1326734"/>
            <a:ext cx="8767986" cy="4204531"/>
          </a:xfrm>
        </p:spPr>
        <p:txBody>
          <a:bodyPr anchor="ctr">
            <a:normAutofit fontScale="85000" lnSpcReduction="20000"/>
          </a:bodyPr>
          <a:lstStyle/>
          <a:p>
            <a:pPr marL="0" indent="0" eaLnBrk="0" latinLnBrk="0" hangingPunct="0">
              <a:buNone/>
            </a:pPr>
            <a:r>
              <a:rPr lang="en-US" sz="3600" dirty="0">
                <a:latin typeface="Bahnschrift Light SemiCondensed" panose="020B0502040204020203" pitchFamily="34" charset="0"/>
              </a:rPr>
              <a:t>16. Mrs. Smith’s secretary will arrange the meeting and send out a schedule.</a:t>
            </a:r>
          </a:p>
          <a:p>
            <a:pPr marL="0" indent="0" eaLnBrk="0" latinLnBrk="0" hangingPunct="0">
              <a:buNone/>
            </a:pPr>
            <a:r>
              <a:rPr lang="en-US" sz="3600" dirty="0">
                <a:latin typeface="Bahnschrift Light SemiCondensed" panose="020B0502040204020203" pitchFamily="34" charset="0"/>
              </a:rPr>
              <a:t>17. Poor children are more at risk to drop out of high school.</a:t>
            </a:r>
          </a:p>
          <a:p>
            <a:pPr marL="0" indent="0" eaLnBrk="0" latinLnBrk="0" hangingPunct="0">
              <a:buNone/>
            </a:pPr>
            <a:r>
              <a:rPr lang="en-US" sz="3600" dirty="0">
                <a:latin typeface="Bahnschrift Light SemiCondensed" panose="020B0502040204020203" pitchFamily="34" charset="0"/>
              </a:rPr>
              <a:t>18. Karl is the fat man who sits next to Angela in Accounting.</a:t>
            </a:r>
          </a:p>
          <a:p>
            <a:pPr marL="0" indent="0" eaLnBrk="0" latinLnBrk="0" hangingPunct="0">
              <a:buNone/>
            </a:pPr>
            <a:r>
              <a:rPr lang="en-US" sz="3600" dirty="0">
                <a:latin typeface="Bahnschrift Light SemiCondensed" panose="020B0502040204020203" pitchFamily="34" charset="0"/>
              </a:rPr>
              <a:t>19. I had to pick up my friend from a party last night. He was drunk and unable to drive.</a:t>
            </a:r>
          </a:p>
          <a:p>
            <a:pPr marL="0" indent="0" eaLnBrk="0" latinLnBrk="0" hangingPunct="0">
              <a:buNone/>
            </a:pPr>
            <a:r>
              <a:rPr lang="en-US" sz="3600" dirty="0">
                <a:latin typeface="Bahnschrift Light SemiCondensed" panose="020B0502040204020203" pitchFamily="34" charset="0"/>
              </a:rPr>
              <a:t>20. Several students in my English class are from third world countries.</a:t>
            </a:r>
          </a:p>
        </p:txBody>
      </p:sp>
      <p:sp>
        <p:nvSpPr>
          <p:cNvPr id="6" name="Freeform 5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435576 h 6858000"/>
              <a:gd name="connsiteX1" fmla="*/ 774357 w 12192000"/>
              <a:gd name="connsiteY1" fmla="*/ 3429000 h 6858000"/>
              <a:gd name="connsiteX2" fmla="*/ 6096000 w 12192000"/>
              <a:gd name="connsiteY2" fmla="*/ 6422424 h 6858000"/>
              <a:gd name="connsiteX3" fmla="*/ 11417643 w 12192000"/>
              <a:gd name="connsiteY3" fmla="*/ 3429000 h 6858000"/>
              <a:gd name="connsiteX4" fmla="*/ 6096000 w 12192000"/>
              <a:gd name="connsiteY4" fmla="*/ 43557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435576"/>
                </a:moveTo>
                <a:cubicBezTo>
                  <a:pt x="3156938" y="435576"/>
                  <a:pt x="774357" y="1775778"/>
                  <a:pt x="774357" y="3429000"/>
                </a:cubicBezTo>
                <a:cubicBezTo>
                  <a:pt x="774357" y="5082222"/>
                  <a:pt x="3156938" y="6422424"/>
                  <a:pt x="6096000" y="6422424"/>
                </a:cubicBezTo>
                <a:cubicBezTo>
                  <a:pt x="9035062" y="6422424"/>
                  <a:pt x="11417643" y="5082222"/>
                  <a:pt x="11417643" y="3429000"/>
                </a:cubicBezTo>
                <a:cubicBezTo>
                  <a:pt x="11417643" y="1775778"/>
                  <a:pt x="9035062" y="435576"/>
                  <a:pt x="6096000" y="4355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solidFill>
              <a:srgbClr val="C00000"/>
            </a:solidFill>
          </a:ln>
          <a:effectLst>
            <a:outerShdw blurRad="558800" sx="97000" sy="97000" algn="ctr" rotWithShape="0">
              <a:srgbClr val="C00000">
                <a:alpha val="45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664765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3900" y="1326734"/>
            <a:ext cx="8767986" cy="4204531"/>
          </a:xfrm>
        </p:spPr>
        <p:txBody>
          <a:bodyPr anchor="ctr">
            <a:normAutofit fontScale="92500" lnSpcReduction="10000"/>
          </a:bodyPr>
          <a:lstStyle/>
          <a:p>
            <a:pPr marL="0" indent="0" eaLnBrk="0" latinLnBrk="0" hangingPunct="0">
              <a:buNone/>
            </a:pPr>
            <a:r>
              <a:rPr lang="en-US" sz="3600" dirty="0">
                <a:latin typeface="Bahnschrift Light SemiCondensed" panose="020B0502040204020203" pitchFamily="34" charset="0"/>
              </a:rPr>
              <a:t>21. I’m unemployed right now, but I hope to find something soon.</a:t>
            </a:r>
          </a:p>
          <a:p>
            <a:pPr marL="0" indent="0" eaLnBrk="0" latinLnBrk="0" hangingPunct="0">
              <a:buNone/>
            </a:pPr>
            <a:r>
              <a:rPr lang="en-US" sz="3600" dirty="0">
                <a:latin typeface="Bahnschrift Light SemiCondensed" panose="020B0502040204020203" pitchFamily="34" charset="0"/>
              </a:rPr>
              <a:t>22. Is the death penalty a possibility in this trial?</a:t>
            </a:r>
          </a:p>
          <a:p>
            <a:pPr marL="0" indent="0" eaLnBrk="0" latinLnBrk="0" hangingPunct="0">
              <a:buNone/>
            </a:pPr>
            <a:r>
              <a:rPr lang="en-US" sz="3600" dirty="0">
                <a:latin typeface="Bahnschrift Light SemiCondensed" panose="020B0502040204020203" pitchFamily="34" charset="0"/>
              </a:rPr>
              <a:t>23. I was very sorry to hear about your grandfather’s death.</a:t>
            </a:r>
          </a:p>
          <a:p>
            <a:pPr marL="0" indent="0" eaLnBrk="0" latinLnBrk="0" hangingPunct="0">
              <a:buNone/>
            </a:pPr>
            <a:r>
              <a:rPr lang="en-US" sz="3600" dirty="0">
                <a:latin typeface="Bahnschrift Light SemiCondensed" panose="020B0502040204020203" pitchFamily="34" charset="0"/>
              </a:rPr>
              <a:t>24. We can’t give specifics on the case, but we can inform you that we have arrested someone.</a:t>
            </a:r>
          </a:p>
          <a:p>
            <a:pPr marL="0" indent="0" eaLnBrk="0" latinLnBrk="0" hangingPunct="0">
              <a:buNone/>
            </a:pPr>
            <a:r>
              <a:rPr lang="en-US" sz="3600" dirty="0">
                <a:latin typeface="Bahnschrift Light SemiCondensed" panose="020B0502040204020203" pitchFamily="34" charset="0"/>
              </a:rPr>
              <a:t>25. Several prisons are hiring. You should apply.</a:t>
            </a:r>
          </a:p>
        </p:txBody>
      </p:sp>
      <p:sp>
        <p:nvSpPr>
          <p:cNvPr id="6" name="Freeform 5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435576 h 6858000"/>
              <a:gd name="connsiteX1" fmla="*/ 774357 w 12192000"/>
              <a:gd name="connsiteY1" fmla="*/ 3429000 h 6858000"/>
              <a:gd name="connsiteX2" fmla="*/ 6096000 w 12192000"/>
              <a:gd name="connsiteY2" fmla="*/ 6422424 h 6858000"/>
              <a:gd name="connsiteX3" fmla="*/ 11417643 w 12192000"/>
              <a:gd name="connsiteY3" fmla="*/ 3429000 h 6858000"/>
              <a:gd name="connsiteX4" fmla="*/ 6096000 w 12192000"/>
              <a:gd name="connsiteY4" fmla="*/ 43557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435576"/>
                </a:moveTo>
                <a:cubicBezTo>
                  <a:pt x="3156938" y="435576"/>
                  <a:pt x="774357" y="1775778"/>
                  <a:pt x="774357" y="3429000"/>
                </a:cubicBezTo>
                <a:cubicBezTo>
                  <a:pt x="774357" y="5082222"/>
                  <a:pt x="3156938" y="6422424"/>
                  <a:pt x="6096000" y="6422424"/>
                </a:cubicBezTo>
                <a:cubicBezTo>
                  <a:pt x="9035062" y="6422424"/>
                  <a:pt x="11417643" y="5082222"/>
                  <a:pt x="11417643" y="3429000"/>
                </a:cubicBezTo>
                <a:cubicBezTo>
                  <a:pt x="11417643" y="1775778"/>
                  <a:pt x="9035062" y="435576"/>
                  <a:pt x="6096000" y="4355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solidFill>
              <a:srgbClr val="C00000"/>
            </a:solidFill>
          </a:ln>
          <a:effectLst>
            <a:outerShdw blurRad="558800" sx="97000" sy="97000" algn="ctr" rotWithShape="0">
              <a:srgbClr val="C00000">
                <a:alpha val="45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3375151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043" y="1162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66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Fart</a:t>
            </a:r>
            <a:endParaRPr lang="ko-KR" altLang="en-US" sz="6600" dirty="0">
              <a:solidFill>
                <a:schemeClr val="tx2">
                  <a:lumMod val="60000"/>
                  <a:lumOff val="40000"/>
                </a:schemeClr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8406"/>
            <a:ext cx="10515600" cy="3025776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US" altLang="ko-KR" dirty="0"/>
              <a:t>Cut the cheese</a:t>
            </a:r>
          </a:p>
          <a:p>
            <a:pPr marL="0" indent="0" algn="ctr">
              <a:buNone/>
            </a:pPr>
            <a:r>
              <a:rPr lang="en-US" altLang="ko-KR" dirty="0"/>
              <a:t>Breaking wind</a:t>
            </a:r>
          </a:p>
          <a:p>
            <a:pPr marL="0" indent="0" algn="ctr">
              <a:buNone/>
            </a:pPr>
            <a:r>
              <a:rPr lang="en-US" altLang="ko-KR" dirty="0"/>
              <a:t>Ripped a big one</a:t>
            </a:r>
          </a:p>
          <a:p>
            <a:pPr marL="0" indent="0" algn="ctr">
              <a:buNone/>
            </a:pPr>
            <a:r>
              <a:rPr lang="en-US" altLang="ko-KR" dirty="0"/>
              <a:t>Lay an egg</a:t>
            </a:r>
          </a:p>
          <a:p>
            <a:pPr marL="0" indent="0" algn="ctr">
              <a:buNone/>
            </a:pPr>
            <a:r>
              <a:rPr lang="en-US" altLang="ko-KR" dirty="0"/>
              <a:t>Flatulence </a:t>
            </a:r>
          </a:p>
          <a:p>
            <a:pPr marL="0" indent="0" algn="ctr">
              <a:buNone/>
            </a:pPr>
            <a:r>
              <a:rPr lang="en-US" altLang="ko-KR" dirty="0"/>
              <a:t>Pass gas</a:t>
            </a:r>
            <a:endParaRPr lang="ko-KR" altLang="en-US" dirty="0"/>
          </a:p>
        </p:txBody>
      </p:sp>
      <p:sp>
        <p:nvSpPr>
          <p:cNvPr id="6" name="Freeform 5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435576 h 6858000"/>
              <a:gd name="connsiteX1" fmla="*/ 774357 w 12192000"/>
              <a:gd name="connsiteY1" fmla="*/ 3429000 h 6858000"/>
              <a:gd name="connsiteX2" fmla="*/ 6096000 w 12192000"/>
              <a:gd name="connsiteY2" fmla="*/ 6422424 h 6858000"/>
              <a:gd name="connsiteX3" fmla="*/ 11417643 w 12192000"/>
              <a:gd name="connsiteY3" fmla="*/ 3429000 h 6858000"/>
              <a:gd name="connsiteX4" fmla="*/ 6096000 w 12192000"/>
              <a:gd name="connsiteY4" fmla="*/ 43557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435576"/>
                </a:moveTo>
                <a:cubicBezTo>
                  <a:pt x="3156938" y="435576"/>
                  <a:pt x="774357" y="1775778"/>
                  <a:pt x="774357" y="3429000"/>
                </a:cubicBezTo>
                <a:cubicBezTo>
                  <a:pt x="774357" y="5082222"/>
                  <a:pt x="3156938" y="6422424"/>
                  <a:pt x="6096000" y="6422424"/>
                </a:cubicBezTo>
                <a:cubicBezTo>
                  <a:pt x="9035062" y="6422424"/>
                  <a:pt x="11417643" y="5082222"/>
                  <a:pt x="11417643" y="3429000"/>
                </a:cubicBezTo>
                <a:cubicBezTo>
                  <a:pt x="11417643" y="1775778"/>
                  <a:pt x="9035062" y="435576"/>
                  <a:pt x="6096000" y="4355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>
            <a:outerShdw blurRad="558800" sx="97000" sy="97000" algn="ctr" rotWithShape="0">
              <a:schemeClr val="accent1">
                <a:lumMod val="50000"/>
                <a:alpha val="4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593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3900" y="1326734"/>
            <a:ext cx="8767986" cy="4204531"/>
          </a:xfrm>
        </p:spPr>
        <p:txBody>
          <a:bodyPr anchor="ctr">
            <a:normAutofit/>
          </a:bodyPr>
          <a:lstStyle/>
          <a:p>
            <a:pPr marL="0" indent="0" eaLnBrk="0" latinLnBrk="0" hangingPunct="0">
              <a:buNone/>
            </a:pPr>
            <a:r>
              <a:rPr lang="en-US" sz="3600" dirty="0">
                <a:latin typeface="Bahnschrift Light SemiCondensed" panose="020B0502040204020203" pitchFamily="34" charset="0"/>
              </a:rPr>
              <a:t>26. Are there many illegal immigrants in this industry?</a:t>
            </a:r>
          </a:p>
          <a:p>
            <a:pPr marL="0" indent="0" eaLnBrk="0" latinLnBrk="0" hangingPunct="0">
              <a:buNone/>
            </a:pPr>
            <a:r>
              <a:rPr lang="en-US" sz="3600" dirty="0">
                <a:latin typeface="Bahnschrift Light SemiCondensed" panose="020B0502040204020203" pitchFamily="34" charset="0"/>
              </a:rPr>
              <a:t>27. Some old people are upset about the government cuts.</a:t>
            </a:r>
          </a:p>
          <a:p>
            <a:pPr marL="0" indent="0" eaLnBrk="0" latinLnBrk="0" hangingPunct="0">
              <a:buNone/>
            </a:pPr>
            <a:r>
              <a:rPr lang="en-US" sz="3600" dirty="0">
                <a:latin typeface="Bahnschrift Light SemiCondensed" panose="020B0502040204020203" pitchFamily="34" charset="0"/>
              </a:rPr>
              <a:t>28. The war has been controversial because of the accidental civilian deaths.</a:t>
            </a:r>
          </a:p>
        </p:txBody>
      </p:sp>
      <p:sp>
        <p:nvSpPr>
          <p:cNvPr id="6" name="Freeform 5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435576 h 6858000"/>
              <a:gd name="connsiteX1" fmla="*/ 774357 w 12192000"/>
              <a:gd name="connsiteY1" fmla="*/ 3429000 h 6858000"/>
              <a:gd name="connsiteX2" fmla="*/ 6096000 w 12192000"/>
              <a:gd name="connsiteY2" fmla="*/ 6422424 h 6858000"/>
              <a:gd name="connsiteX3" fmla="*/ 11417643 w 12192000"/>
              <a:gd name="connsiteY3" fmla="*/ 3429000 h 6858000"/>
              <a:gd name="connsiteX4" fmla="*/ 6096000 w 12192000"/>
              <a:gd name="connsiteY4" fmla="*/ 43557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435576"/>
                </a:moveTo>
                <a:cubicBezTo>
                  <a:pt x="3156938" y="435576"/>
                  <a:pt x="774357" y="1775778"/>
                  <a:pt x="774357" y="3429000"/>
                </a:cubicBezTo>
                <a:cubicBezTo>
                  <a:pt x="774357" y="5082222"/>
                  <a:pt x="3156938" y="6422424"/>
                  <a:pt x="6096000" y="6422424"/>
                </a:cubicBezTo>
                <a:cubicBezTo>
                  <a:pt x="9035062" y="6422424"/>
                  <a:pt x="11417643" y="5082222"/>
                  <a:pt x="11417643" y="3429000"/>
                </a:cubicBezTo>
                <a:cubicBezTo>
                  <a:pt x="11417643" y="1775778"/>
                  <a:pt x="9035062" y="435576"/>
                  <a:pt x="6096000" y="4355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solidFill>
              <a:srgbClr val="C00000"/>
            </a:solidFill>
          </a:ln>
          <a:effectLst>
            <a:outerShdw blurRad="558800" sx="97000" sy="97000" algn="ctr" rotWithShape="0">
              <a:srgbClr val="C00000">
                <a:alpha val="45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7706129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115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Euphemism  </a:t>
            </a:r>
            <a:endParaRPr lang="ko-KR" altLang="en-US" sz="115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Dirty Words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456293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nn Foster Vet Tech Terminology Questions and Study Guide | Quizlet  Flashcards by kindkarma9 | Flashcards, Vocabulary, Vocabulary flash cards">
            <a:extLst>
              <a:ext uri="{FF2B5EF4-FFF2-40B4-BE49-F238E27FC236}">
                <a16:creationId xmlns:a16="http://schemas.microsoft.com/office/drawing/2014/main" id="{001FF727-C01B-4A80-BC59-200125BBC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" b="120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335614-9B53-4ABB-9041-629C9F20F803}"/>
              </a:ext>
            </a:extLst>
          </p:cNvPr>
          <p:cNvSpPr txBox="1"/>
          <p:nvPr/>
        </p:nvSpPr>
        <p:spPr>
          <a:xfrm rot="503630">
            <a:off x="3718421" y="5343679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0" i="0" dirty="0">
                <a:solidFill>
                  <a:srgbClr val="303545"/>
                </a:solidFill>
                <a:effectLst/>
                <a:latin typeface="hurme_no2-webfont"/>
                <a:hlinkClick r:id="rId3"/>
              </a:rPr>
              <a:t>https://quizlet.com/_8zfvjj?x=1qqt&amp;i=39ompj</a:t>
            </a:r>
            <a:r>
              <a:rPr lang="en-US" altLang="ko-KR" b="0" i="0" dirty="0">
                <a:solidFill>
                  <a:srgbClr val="303545"/>
                </a:solidFill>
                <a:effectLst/>
                <a:latin typeface="hurme_no2-webfont"/>
              </a:rPr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21982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0207" y="1350777"/>
            <a:ext cx="7836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hlinkClick r:id="rId2"/>
              </a:rPr>
              <a:t>http://getmorevocab.com/common-euphemisms-you-need-know/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419" y="811161"/>
            <a:ext cx="7020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100+ Common Euphemisms You Need to Know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58105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043" y="1162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66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Old</a:t>
            </a:r>
            <a:endParaRPr lang="ko-KR" altLang="en-US" sz="6600" dirty="0">
              <a:solidFill>
                <a:schemeClr val="tx2">
                  <a:lumMod val="60000"/>
                  <a:lumOff val="40000"/>
                </a:schemeClr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8406"/>
            <a:ext cx="10515600" cy="302577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altLang="ko-KR" dirty="0"/>
              <a:t>Well seasoned </a:t>
            </a:r>
          </a:p>
          <a:p>
            <a:pPr marL="0" indent="0" algn="ctr">
              <a:buNone/>
            </a:pPr>
            <a:r>
              <a:rPr lang="en-US" altLang="ko-KR" dirty="0"/>
              <a:t>Over the hill </a:t>
            </a:r>
          </a:p>
          <a:p>
            <a:pPr marL="0" indent="0" algn="ctr">
              <a:buNone/>
            </a:pPr>
            <a:r>
              <a:rPr lang="en-US" altLang="ko-KR" dirty="0"/>
              <a:t>Experienced</a:t>
            </a:r>
          </a:p>
          <a:p>
            <a:pPr marL="0" indent="0" algn="ctr">
              <a:buNone/>
            </a:pPr>
            <a:r>
              <a:rPr lang="en-US" altLang="ko-KR" dirty="0"/>
              <a:t>Senior citizen </a:t>
            </a:r>
          </a:p>
          <a:p>
            <a:pPr marL="0" indent="0" algn="ctr">
              <a:buNone/>
            </a:pPr>
            <a:r>
              <a:rPr lang="en-US" altLang="ko-KR" dirty="0"/>
              <a:t>Geriatric </a:t>
            </a:r>
            <a:endParaRPr lang="ko-KR" altLang="en-US" dirty="0"/>
          </a:p>
        </p:txBody>
      </p:sp>
      <p:sp>
        <p:nvSpPr>
          <p:cNvPr id="6" name="Freeform 5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435576 h 6858000"/>
              <a:gd name="connsiteX1" fmla="*/ 774357 w 12192000"/>
              <a:gd name="connsiteY1" fmla="*/ 3429000 h 6858000"/>
              <a:gd name="connsiteX2" fmla="*/ 6096000 w 12192000"/>
              <a:gd name="connsiteY2" fmla="*/ 6422424 h 6858000"/>
              <a:gd name="connsiteX3" fmla="*/ 11417643 w 12192000"/>
              <a:gd name="connsiteY3" fmla="*/ 3429000 h 6858000"/>
              <a:gd name="connsiteX4" fmla="*/ 6096000 w 12192000"/>
              <a:gd name="connsiteY4" fmla="*/ 43557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435576"/>
                </a:moveTo>
                <a:cubicBezTo>
                  <a:pt x="3156938" y="435576"/>
                  <a:pt x="774357" y="1775778"/>
                  <a:pt x="774357" y="3429000"/>
                </a:cubicBezTo>
                <a:cubicBezTo>
                  <a:pt x="774357" y="5082222"/>
                  <a:pt x="3156938" y="6422424"/>
                  <a:pt x="6096000" y="6422424"/>
                </a:cubicBezTo>
                <a:cubicBezTo>
                  <a:pt x="9035062" y="6422424"/>
                  <a:pt x="11417643" y="5082222"/>
                  <a:pt x="11417643" y="3429000"/>
                </a:cubicBezTo>
                <a:cubicBezTo>
                  <a:pt x="11417643" y="1775778"/>
                  <a:pt x="9035062" y="435576"/>
                  <a:pt x="6096000" y="4355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>
            <a:outerShdw blurRad="558800" sx="97000" sy="97000" algn="ctr" rotWithShape="0">
              <a:schemeClr val="accent1">
                <a:lumMod val="50000"/>
                <a:alpha val="4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54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043" y="1162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66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Fat</a:t>
            </a:r>
            <a:endParaRPr lang="ko-KR" altLang="en-US" sz="6600" dirty="0">
              <a:solidFill>
                <a:schemeClr val="tx2">
                  <a:lumMod val="60000"/>
                  <a:lumOff val="40000"/>
                </a:schemeClr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8406"/>
            <a:ext cx="10515600" cy="3349686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US" altLang="ko-KR" dirty="0"/>
              <a:t>Big-boned</a:t>
            </a:r>
          </a:p>
          <a:p>
            <a:pPr marL="0" indent="0" algn="ctr">
              <a:buNone/>
            </a:pPr>
            <a:r>
              <a:rPr lang="en-US" altLang="ko-KR" dirty="0"/>
              <a:t>Rotund </a:t>
            </a:r>
          </a:p>
          <a:p>
            <a:pPr marL="0" indent="0" algn="ctr">
              <a:buNone/>
            </a:pPr>
            <a:r>
              <a:rPr lang="en-US" altLang="ko-KR" dirty="0"/>
              <a:t>Plump </a:t>
            </a:r>
            <a:endParaRPr lang="ko-KR" altLang="en-US" dirty="0"/>
          </a:p>
          <a:p>
            <a:pPr marL="0" indent="0" algn="ctr">
              <a:buNone/>
            </a:pPr>
            <a:r>
              <a:rPr lang="en-US" altLang="ko-KR" dirty="0"/>
              <a:t>Portly</a:t>
            </a:r>
          </a:p>
          <a:p>
            <a:pPr marL="0" indent="0" algn="ctr">
              <a:buNone/>
            </a:pPr>
            <a:r>
              <a:rPr lang="en-US" altLang="ko-KR" dirty="0"/>
              <a:t>Chubby</a:t>
            </a:r>
          </a:p>
          <a:p>
            <a:pPr marL="0" indent="0" algn="ctr">
              <a:buNone/>
            </a:pPr>
            <a:r>
              <a:rPr lang="en-US" altLang="ko-KR" dirty="0"/>
              <a:t>Overweight</a:t>
            </a:r>
          </a:p>
          <a:p>
            <a:pPr marL="0" indent="0" algn="ctr">
              <a:buNone/>
            </a:pPr>
            <a:r>
              <a:rPr lang="en-US" altLang="ko-KR" dirty="0"/>
              <a:t>“dad bod”</a:t>
            </a:r>
          </a:p>
        </p:txBody>
      </p:sp>
      <p:sp>
        <p:nvSpPr>
          <p:cNvPr id="6" name="Freeform 5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435576 h 6858000"/>
              <a:gd name="connsiteX1" fmla="*/ 774357 w 12192000"/>
              <a:gd name="connsiteY1" fmla="*/ 3429000 h 6858000"/>
              <a:gd name="connsiteX2" fmla="*/ 6096000 w 12192000"/>
              <a:gd name="connsiteY2" fmla="*/ 6422424 h 6858000"/>
              <a:gd name="connsiteX3" fmla="*/ 11417643 w 12192000"/>
              <a:gd name="connsiteY3" fmla="*/ 3429000 h 6858000"/>
              <a:gd name="connsiteX4" fmla="*/ 6096000 w 12192000"/>
              <a:gd name="connsiteY4" fmla="*/ 43557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435576"/>
                </a:moveTo>
                <a:cubicBezTo>
                  <a:pt x="3156938" y="435576"/>
                  <a:pt x="774357" y="1775778"/>
                  <a:pt x="774357" y="3429000"/>
                </a:cubicBezTo>
                <a:cubicBezTo>
                  <a:pt x="774357" y="5082222"/>
                  <a:pt x="3156938" y="6422424"/>
                  <a:pt x="6096000" y="6422424"/>
                </a:cubicBezTo>
                <a:cubicBezTo>
                  <a:pt x="9035062" y="6422424"/>
                  <a:pt x="11417643" y="5082222"/>
                  <a:pt x="11417643" y="3429000"/>
                </a:cubicBezTo>
                <a:cubicBezTo>
                  <a:pt x="11417643" y="1775778"/>
                  <a:pt x="9035062" y="435576"/>
                  <a:pt x="6096000" y="4355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>
            <a:outerShdw blurRad="558800" sx="97000" sy="97000" algn="ctr" rotWithShape="0">
              <a:schemeClr val="accent1">
                <a:lumMod val="50000"/>
                <a:alpha val="4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206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043" y="1162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66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Stupid</a:t>
            </a:r>
            <a:endParaRPr lang="ko-KR" altLang="en-US" sz="6600" dirty="0">
              <a:solidFill>
                <a:schemeClr val="tx2">
                  <a:lumMod val="60000"/>
                  <a:lumOff val="40000"/>
                </a:schemeClr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7046"/>
            <a:ext cx="10515600" cy="426537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dirty="0"/>
              <a:t>Less able</a:t>
            </a:r>
          </a:p>
          <a:p>
            <a:pPr marL="0" indent="0" algn="ctr">
              <a:buNone/>
            </a:pPr>
            <a:r>
              <a:rPr lang="en-US" altLang="ko-KR" dirty="0"/>
              <a:t>Aloof </a:t>
            </a:r>
          </a:p>
          <a:p>
            <a:pPr marL="0" indent="0" algn="ctr">
              <a:buNone/>
            </a:pPr>
            <a:r>
              <a:rPr lang="en-US" altLang="ko-KR" dirty="0"/>
              <a:t>Slow </a:t>
            </a:r>
          </a:p>
          <a:p>
            <a:pPr marL="0" indent="0" algn="ctr">
              <a:buNone/>
            </a:pPr>
            <a:r>
              <a:rPr lang="en-US" altLang="ko-KR" dirty="0"/>
              <a:t>Simple </a:t>
            </a:r>
            <a:endParaRPr lang="ko-KR" altLang="en-US" dirty="0"/>
          </a:p>
          <a:p>
            <a:pPr marL="0" indent="0" algn="ctr">
              <a:buNone/>
            </a:pPr>
            <a:r>
              <a:rPr lang="en-US" altLang="ko-KR" dirty="0"/>
              <a:t>Affable </a:t>
            </a:r>
          </a:p>
          <a:p>
            <a:pPr marL="0" indent="0" algn="ctr">
              <a:buNone/>
            </a:pPr>
            <a:r>
              <a:rPr lang="en-US" altLang="ko-KR" dirty="0"/>
              <a:t>Dimwitted  </a:t>
            </a:r>
          </a:p>
        </p:txBody>
      </p:sp>
      <p:sp>
        <p:nvSpPr>
          <p:cNvPr id="6" name="Freeform 5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435576 h 6858000"/>
              <a:gd name="connsiteX1" fmla="*/ 774357 w 12192000"/>
              <a:gd name="connsiteY1" fmla="*/ 3429000 h 6858000"/>
              <a:gd name="connsiteX2" fmla="*/ 6096000 w 12192000"/>
              <a:gd name="connsiteY2" fmla="*/ 6422424 h 6858000"/>
              <a:gd name="connsiteX3" fmla="*/ 11417643 w 12192000"/>
              <a:gd name="connsiteY3" fmla="*/ 3429000 h 6858000"/>
              <a:gd name="connsiteX4" fmla="*/ 6096000 w 12192000"/>
              <a:gd name="connsiteY4" fmla="*/ 43557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435576"/>
                </a:moveTo>
                <a:cubicBezTo>
                  <a:pt x="3156938" y="435576"/>
                  <a:pt x="774357" y="1775778"/>
                  <a:pt x="774357" y="3429000"/>
                </a:cubicBezTo>
                <a:cubicBezTo>
                  <a:pt x="774357" y="5082222"/>
                  <a:pt x="3156938" y="6422424"/>
                  <a:pt x="6096000" y="6422424"/>
                </a:cubicBezTo>
                <a:cubicBezTo>
                  <a:pt x="9035062" y="6422424"/>
                  <a:pt x="11417643" y="5082222"/>
                  <a:pt x="11417643" y="3429000"/>
                </a:cubicBezTo>
                <a:cubicBezTo>
                  <a:pt x="11417643" y="1775778"/>
                  <a:pt x="9035062" y="435576"/>
                  <a:pt x="6096000" y="4355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>
            <a:outerShdw blurRad="558800" sx="97000" sy="97000" algn="ctr" rotWithShape="0">
              <a:schemeClr val="accent1">
                <a:lumMod val="50000"/>
                <a:alpha val="4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70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043" y="1162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66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Stupid</a:t>
            </a:r>
            <a:endParaRPr lang="ko-KR" altLang="en-US" sz="6600" dirty="0">
              <a:solidFill>
                <a:schemeClr val="tx2">
                  <a:lumMod val="60000"/>
                  <a:lumOff val="40000"/>
                </a:schemeClr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7046"/>
            <a:ext cx="10515600" cy="426537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dirty="0"/>
              <a:t>Not the brightest bulb</a:t>
            </a:r>
          </a:p>
          <a:p>
            <a:pPr marL="0" indent="0" algn="ctr">
              <a:buNone/>
            </a:pPr>
            <a:r>
              <a:rPr lang="en-US" altLang="ko-KR" dirty="0"/>
              <a:t>Not the sharpest knife in the drawer</a:t>
            </a:r>
          </a:p>
          <a:p>
            <a:pPr marL="0" indent="0" algn="ctr">
              <a:buNone/>
            </a:pPr>
            <a:r>
              <a:rPr lang="en-US" altLang="ko-KR" dirty="0"/>
              <a:t>Not the sharpest tool in the shed </a:t>
            </a:r>
          </a:p>
          <a:p>
            <a:pPr marL="0" indent="0" algn="ctr">
              <a:buNone/>
            </a:pPr>
            <a:r>
              <a:rPr lang="en-US" altLang="ko-KR" dirty="0"/>
              <a:t>Not playing with a full deck of cards</a:t>
            </a:r>
          </a:p>
          <a:p>
            <a:pPr marL="0" indent="0" algn="ctr">
              <a:buNone/>
            </a:pPr>
            <a:r>
              <a:rPr lang="en-US" altLang="ko-KR" dirty="0"/>
              <a:t>A few sandwiches short of a picnic</a:t>
            </a:r>
          </a:p>
          <a:p>
            <a:pPr marL="0" indent="0" algn="ctr">
              <a:buNone/>
            </a:pPr>
            <a:r>
              <a:rPr lang="en-US" altLang="ko-KR" dirty="0"/>
              <a:t>Dumber than a bag of rocks</a:t>
            </a:r>
          </a:p>
        </p:txBody>
      </p:sp>
      <p:sp>
        <p:nvSpPr>
          <p:cNvPr id="6" name="Freeform 5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435576 h 6858000"/>
              <a:gd name="connsiteX1" fmla="*/ 774357 w 12192000"/>
              <a:gd name="connsiteY1" fmla="*/ 3429000 h 6858000"/>
              <a:gd name="connsiteX2" fmla="*/ 6096000 w 12192000"/>
              <a:gd name="connsiteY2" fmla="*/ 6422424 h 6858000"/>
              <a:gd name="connsiteX3" fmla="*/ 11417643 w 12192000"/>
              <a:gd name="connsiteY3" fmla="*/ 3429000 h 6858000"/>
              <a:gd name="connsiteX4" fmla="*/ 6096000 w 12192000"/>
              <a:gd name="connsiteY4" fmla="*/ 43557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435576"/>
                </a:moveTo>
                <a:cubicBezTo>
                  <a:pt x="3156938" y="435576"/>
                  <a:pt x="774357" y="1775778"/>
                  <a:pt x="774357" y="3429000"/>
                </a:cubicBezTo>
                <a:cubicBezTo>
                  <a:pt x="774357" y="5082222"/>
                  <a:pt x="3156938" y="6422424"/>
                  <a:pt x="6096000" y="6422424"/>
                </a:cubicBezTo>
                <a:cubicBezTo>
                  <a:pt x="9035062" y="6422424"/>
                  <a:pt x="11417643" y="5082222"/>
                  <a:pt x="11417643" y="3429000"/>
                </a:cubicBezTo>
                <a:cubicBezTo>
                  <a:pt x="11417643" y="1775778"/>
                  <a:pt x="9035062" y="435576"/>
                  <a:pt x="6096000" y="4355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>
            <a:outerShdw blurRad="558800" sx="97000" sy="97000" algn="ctr" rotWithShape="0">
              <a:schemeClr val="accent1">
                <a:lumMod val="50000"/>
                <a:alpha val="4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910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043" y="1162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66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Pregnant  </a:t>
            </a:r>
            <a:endParaRPr lang="ko-KR" altLang="en-US" sz="6600" dirty="0">
              <a:solidFill>
                <a:schemeClr val="tx2">
                  <a:lumMod val="60000"/>
                  <a:lumOff val="40000"/>
                </a:schemeClr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7046"/>
            <a:ext cx="10515600" cy="426537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dirty="0"/>
              <a:t>I’m late</a:t>
            </a:r>
          </a:p>
          <a:p>
            <a:pPr marL="0" indent="0" algn="ctr">
              <a:buNone/>
            </a:pPr>
            <a:r>
              <a:rPr lang="en-US" altLang="ko-KR" dirty="0"/>
              <a:t>Eating for two</a:t>
            </a:r>
          </a:p>
          <a:p>
            <a:pPr marL="0" indent="0" algn="ctr">
              <a:buNone/>
            </a:pPr>
            <a:r>
              <a:rPr lang="en-US" altLang="ko-KR" dirty="0"/>
              <a:t>A bun in the oven </a:t>
            </a:r>
          </a:p>
          <a:p>
            <a:pPr marL="0" indent="0" algn="ctr">
              <a:buNone/>
            </a:pPr>
            <a:r>
              <a:rPr lang="en-US" altLang="ko-KR" dirty="0"/>
              <a:t>Knocked up</a:t>
            </a:r>
          </a:p>
          <a:p>
            <a:pPr marL="0" indent="0" algn="ctr">
              <a:buNone/>
            </a:pPr>
            <a:r>
              <a:rPr lang="en-US" altLang="ko-KR" dirty="0"/>
              <a:t>In the family way </a:t>
            </a:r>
          </a:p>
          <a:p>
            <a:pPr marL="0" indent="0" algn="ctr">
              <a:buNone/>
            </a:pPr>
            <a:r>
              <a:rPr lang="en-US" altLang="ko-KR" dirty="0"/>
              <a:t>Prego </a:t>
            </a:r>
          </a:p>
        </p:txBody>
      </p:sp>
      <p:sp>
        <p:nvSpPr>
          <p:cNvPr id="7" name="Freeform 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435576 h 6858000"/>
              <a:gd name="connsiteX1" fmla="*/ 774357 w 12192000"/>
              <a:gd name="connsiteY1" fmla="*/ 3429000 h 6858000"/>
              <a:gd name="connsiteX2" fmla="*/ 6096000 w 12192000"/>
              <a:gd name="connsiteY2" fmla="*/ 6422424 h 6858000"/>
              <a:gd name="connsiteX3" fmla="*/ 11417643 w 12192000"/>
              <a:gd name="connsiteY3" fmla="*/ 3429000 h 6858000"/>
              <a:gd name="connsiteX4" fmla="*/ 6096000 w 12192000"/>
              <a:gd name="connsiteY4" fmla="*/ 43557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435576"/>
                </a:moveTo>
                <a:cubicBezTo>
                  <a:pt x="3156938" y="435576"/>
                  <a:pt x="774357" y="1775778"/>
                  <a:pt x="774357" y="3429000"/>
                </a:cubicBezTo>
                <a:cubicBezTo>
                  <a:pt x="774357" y="5082222"/>
                  <a:pt x="3156938" y="6422424"/>
                  <a:pt x="6096000" y="6422424"/>
                </a:cubicBezTo>
                <a:cubicBezTo>
                  <a:pt x="9035062" y="6422424"/>
                  <a:pt x="11417643" y="5082222"/>
                  <a:pt x="11417643" y="3429000"/>
                </a:cubicBezTo>
                <a:cubicBezTo>
                  <a:pt x="11417643" y="1775778"/>
                  <a:pt x="9035062" y="435576"/>
                  <a:pt x="6096000" y="4355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>
            <a:outerShdw blurRad="558800" sx="97000" sy="97000" algn="ctr" rotWithShape="0">
              <a:schemeClr val="accent1">
                <a:lumMod val="50000"/>
                <a:alpha val="4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817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043" y="1162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66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Getting Fired </a:t>
            </a:r>
            <a:endParaRPr lang="ko-KR" altLang="en-US" sz="6600" dirty="0">
              <a:solidFill>
                <a:schemeClr val="tx2">
                  <a:lumMod val="60000"/>
                  <a:lumOff val="40000"/>
                </a:schemeClr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7046"/>
            <a:ext cx="10515600" cy="426537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dirty="0"/>
              <a:t>Laid off</a:t>
            </a:r>
          </a:p>
          <a:p>
            <a:pPr marL="0" indent="0" algn="ctr">
              <a:buNone/>
            </a:pPr>
            <a:r>
              <a:rPr lang="en-US" altLang="ko-KR" dirty="0"/>
              <a:t>Let go</a:t>
            </a:r>
          </a:p>
          <a:p>
            <a:pPr marL="0" indent="0" algn="ctr">
              <a:buNone/>
            </a:pPr>
            <a:r>
              <a:rPr lang="en-US" altLang="ko-KR" dirty="0"/>
              <a:t>A victim of downsizing</a:t>
            </a:r>
          </a:p>
          <a:p>
            <a:pPr marL="0" indent="0" algn="ctr">
              <a:buNone/>
            </a:pPr>
            <a:r>
              <a:rPr lang="en-US" altLang="ko-KR" dirty="0"/>
              <a:t>Sacked </a:t>
            </a:r>
          </a:p>
          <a:p>
            <a:pPr marL="0" indent="0" algn="ctr">
              <a:buNone/>
            </a:pPr>
            <a:endParaRPr lang="en-US" altLang="ko-KR" dirty="0"/>
          </a:p>
        </p:txBody>
      </p:sp>
      <p:sp>
        <p:nvSpPr>
          <p:cNvPr id="7" name="Freeform 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435576 h 6858000"/>
              <a:gd name="connsiteX1" fmla="*/ 774357 w 12192000"/>
              <a:gd name="connsiteY1" fmla="*/ 3429000 h 6858000"/>
              <a:gd name="connsiteX2" fmla="*/ 6096000 w 12192000"/>
              <a:gd name="connsiteY2" fmla="*/ 6422424 h 6858000"/>
              <a:gd name="connsiteX3" fmla="*/ 11417643 w 12192000"/>
              <a:gd name="connsiteY3" fmla="*/ 3429000 h 6858000"/>
              <a:gd name="connsiteX4" fmla="*/ 6096000 w 12192000"/>
              <a:gd name="connsiteY4" fmla="*/ 43557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435576"/>
                </a:moveTo>
                <a:cubicBezTo>
                  <a:pt x="3156938" y="435576"/>
                  <a:pt x="774357" y="1775778"/>
                  <a:pt x="774357" y="3429000"/>
                </a:cubicBezTo>
                <a:cubicBezTo>
                  <a:pt x="774357" y="5082222"/>
                  <a:pt x="3156938" y="6422424"/>
                  <a:pt x="6096000" y="6422424"/>
                </a:cubicBezTo>
                <a:cubicBezTo>
                  <a:pt x="9035062" y="6422424"/>
                  <a:pt x="11417643" y="5082222"/>
                  <a:pt x="11417643" y="3429000"/>
                </a:cubicBezTo>
                <a:cubicBezTo>
                  <a:pt x="11417643" y="1775778"/>
                  <a:pt x="9035062" y="435576"/>
                  <a:pt x="6096000" y="4355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>
            <a:outerShdw blurRad="558800" sx="97000" sy="97000" algn="ctr" rotWithShape="0">
              <a:schemeClr val="accent1">
                <a:lumMod val="50000"/>
                <a:alpha val="4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789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683</Words>
  <Application>Microsoft Office PowerPoint</Application>
  <PresentationFormat>Widescreen</PresentationFormat>
  <Paragraphs>120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hurme_no2-webfont</vt:lpstr>
      <vt:lpstr>맑은 고딕</vt:lpstr>
      <vt:lpstr>Arial</vt:lpstr>
      <vt:lpstr>Bahnschrift Light SemiCondensed</vt:lpstr>
      <vt:lpstr>Segoe UI Black</vt:lpstr>
      <vt:lpstr>Office Theme</vt:lpstr>
      <vt:lpstr>Euphemism  </vt:lpstr>
      <vt:lpstr>To die… </vt:lpstr>
      <vt:lpstr>Fart</vt:lpstr>
      <vt:lpstr>Old</vt:lpstr>
      <vt:lpstr>Fat</vt:lpstr>
      <vt:lpstr>Stupid</vt:lpstr>
      <vt:lpstr>Stupid</vt:lpstr>
      <vt:lpstr>Pregnant  </vt:lpstr>
      <vt:lpstr>Getting Fired </vt:lpstr>
      <vt:lpstr>Euphemisms  </vt:lpstr>
      <vt:lpstr>Challenged</vt:lpstr>
      <vt:lpstr>Short</vt:lpstr>
      <vt:lpstr>Fat </vt:lpstr>
      <vt:lpstr>Stupid </vt:lpstr>
      <vt:lpstr>Wheelchair  </vt:lpstr>
      <vt:lpstr>Impaired </vt:lpstr>
      <vt:lpstr>Deaf </vt:lpstr>
      <vt:lpstr>Blind </vt:lpstr>
      <vt:lpstr>Not Smart</vt:lpstr>
      <vt:lpstr>I can’t English.</vt:lpstr>
      <vt:lpstr>Euphemism  </vt:lpstr>
      <vt:lpstr>Common Euphemisms  </vt:lpstr>
      <vt:lpstr>Common Euphemisms  </vt:lpstr>
      <vt:lpstr>Euphemism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Euphemism  </vt:lpstr>
      <vt:lpstr>PowerPoint Presentation</vt:lpstr>
      <vt:lpstr>PowerPoint Presentation</vt:lpstr>
    </vt:vector>
  </TitlesOfParts>
  <Company>공주교대컴퓨터과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Euphamisms</dc:title>
  <dc:creator>user</dc:creator>
  <cp:lastModifiedBy>tim schilstra</cp:lastModifiedBy>
  <cp:revision>24</cp:revision>
  <dcterms:created xsi:type="dcterms:W3CDTF">2020-03-05T07:16:48Z</dcterms:created>
  <dcterms:modified xsi:type="dcterms:W3CDTF">2020-11-03T05:31:32Z</dcterms:modified>
</cp:coreProperties>
</file>