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9" r:id="rId8"/>
    <p:sldId id="317" r:id="rId9"/>
    <p:sldId id="310" r:id="rId10"/>
    <p:sldId id="311" r:id="rId11"/>
    <p:sldId id="312" r:id="rId12"/>
    <p:sldId id="314" r:id="rId13"/>
    <p:sldId id="315" r:id="rId14"/>
    <p:sldId id="316" r:id="rId15"/>
    <p:sldId id="263" r:id="rId16"/>
    <p:sldId id="265" r:id="rId17"/>
    <p:sldId id="271" r:id="rId18"/>
    <p:sldId id="287" r:id="rId19"/>
    <p:sldId id="286" r:id="rId20"/>
    <p:sldId id="283" r:id="rId21"/>
    <p:sldId id="279" r:id="rId22"/>
    <p:sldId id="276" r:id="rId23"/>
    <p:sldId id="282" r:id="rId24"/>
    <p:sldId id="278" r:id="rId25"/>
    <p:sldId id="285" r:id="rId26"/>
    <p:sldId id="280" r:id="rId27"/>
    <p:sldId id="277" r:id="rId28"/>
    <p:sldId id="274" r:id="rId29"/>
    <p:sldId id="281" r:id="rId30"/>
    <p:sldId id="284" r:id="rId31"/>
    <p:sldId id="339" r:id="rId32"/>
    <p:sldId id="340" r:id="rId33"/>
    <p:sldId id="304" r:id="rId34"/>
    <p:sldId id="341" r:id="rId35"/>
    <p:sldId id="342" r:id="rId36"/>
    <p:sldId id="297" r:id="rId37"/>
    <p:sldId id="289" r:id="rId38"/>
    <p:sldId id="288" r:id="rId39"/>
    <p:sldId id="298" r:id="rId40"/>
    <p:sldId id="301" r:id="rId41"/>
    <p:sldId id="294" r:id="rId42"/>
    <p:sldId id="303" r:id="rId43"/>
    <p:sldId id="290" r:id="rId44"/>
    <p:sldId id="291" r:id="rId45"/>
    <p:sldId id="292" r:id="rId46"/>
    <p:sldId id="293" r:id="rId47"/>
    <p:sldId id="299" r:id="rId48"/>
    <p:sldId id="300" r:id="rId49"/>
    <p:sldId id="296" r:id="rId50"/>
    <p:sldId id="272" r:id="rId51"/>
    <p:sldId id="267" r:id="rId52"/>
    <p:sldId id="269" r:id="rId53"/>
    <p:sldId id="305" r:id="rId54"/>
    <p:sldId id="306" r:id="rId55"/>
    <p:sldId id="320" r:id="rId56"/>
    <p:sldId id="321" r:id="rId57"/>
    <p:sldId id="322" r:id="rId58"/>
    <p:sldId id="323" r:id="rId59"/>
    <p:sldId id="268" r:id="rId60"/>
    <p:sldId id="307" r:id="rId61"/>
    <p:sldId id="308" r:id="rId62"/>
    <p:sldId id="309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8" r:id="rId74"/>
    <p:sldId id="335" r:id="rId75"/>
    <p:sldId id="336" r:id="rId76"/>
    <p:sldId id="337" r:id="rId77"/>
    <p:sldId id="334" r:id="rId78"/>
    <p:sldId id="266" r:id="rId79"/>
    <p:sldId id="264" r:id="rId8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F4"/>
    <a:srgbClr val="C48917"/>
    <a:srgbClr val="C0B998"/>
    <a:srgbClr val="D0D1C3"/>
    <a:srgbClr val="EE751A"/>
    <a:srgbClr val="CE3321"/>
    <a:srgbClr val="5A5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34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536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29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323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42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175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187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64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38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49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83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EDBA-A884-46C7-B8CC-CDE9E6D1FAA3}" type="datetimeFigureOut">
              <a:rPr lang="ko-KR" altLang="en-US" smtClean="0"/>
              <a:t>2020-11-03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67A2B-BC58-472E-A86C-202F0106D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17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vibe.com/2014/03/20-most-common-lies-people-tel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vibe.com/2014/03/20-most-common-lies-people-tel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k64JluO4CI" TargetMode="External"/><Relationship Id="rId7" Type="http://schemas.openxmlformats.org/officeDocument/2006/relationships/hyperlink" Target="http://www.academypublication.com/issues/past/tpls/vol03/02/09.pdf" TargetMode="External"/><Relationship Id="rId2" Type="http://schemas.openxmlformats.org/officeDocument/2006/relationships/hyperlink" Target="https://www.plainenglishfoundation.com/documents/10179/73292/Fancy-pants_job_titl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sun.co.uk/archives/news/48628/guess-what-these-pc-job-titles-really-mean/" TargetMode="External"/><Relationship Id="rId5" Type="http://schemas.openxmlformats.org/officeDocument/2006/relationships/hyperlink" Target="https://www.youtube.com/watch?v=vuEQixrBKCc" TargetMode="External"/><Relationship Id="rId4" Type="http://schemas.openxmlformats.org/officeDocument/2006/relationships/hyperlink" Target="https://www.youtube.com/watch?v=C0Tq4YttVTQ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29" y="711200"/>
            <a:ext cx="9144000" cy="5486400"/>
          </a:xfrm>
        </p:spPr>
        <p:txBody>
          <a:bodyPr anchor="ctr">
            <a:noAutofit/>
          </a:bodyPr>
          <a:lstStyle/>
          <a:p>
            <a:r>
              <a:rPr lang="en-US" altLang="ko-KR" sz="13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  <a:ea typeface="HY산B" panose="02030600000101010101" pitchFamily="18" charset="-127"/>
              </a:rPr>
              <a:t>The Right Words</a:t>
            </a:r>
            <a:endParaRPr lang="ko-KR" altLang="en-US" sz="13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933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2212" y="-152400"/>
            <a:ext cx="5328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Friendship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634" y="1294150"/>
            <a:ext cx="5663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Mentorship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7186" y="2740700"/>
            <a:ext cx="29386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Spirit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1450" y="4187250"/>
            <a:ext cx="22300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Soul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0351" y="5633800"/>
            <a:ext cx="39523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Wisdom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00">
        <p:fade/>
      </p:transition>
    </mc:Choice>
    <mc:Fallback xmlns="">
      <p:transition spd="med" advTm="1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0025" y="2152650"/>
            <a:ext cx="49329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Forecourt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0474" y="3599200"/>
            <a:ext cx="28120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Front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00">
        <p:fade/>
      </p:transition>
    </mc:Choice>
    <mc:Fallback xmlns="">
      <p:transition spd="med" advTm="10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42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880" y="1828800"/>
            <a:ext cx="112672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Los Angeles, California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9901" y="3275350"/>
            <a:ext cx="5133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Hollywood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00">
        <p:fade/>
      </p:transition>
    </mc:Choice>
    <mc:Fallback xmlns="">
      <p:transition spd="med"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9257" y="1838325"/>
            <a:ext cx="70344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Memorialized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5892" y="3284875"/>
            <a:ext cx="54012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Celebrated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00">
        <p:fade/>
      </p:transition>
    </mc:Choice>
    <mc:Fallback xmlns="">
      <p:transition spd="med" advTm="5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1922" y="933450"/>
            <a:ext cx="30091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Belief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4433" y="2380000"/>
            <a:ext cx="41041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Support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904" y="3826550"/>
            <a:ext cx="10377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What you did for me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00">
        <p:fade/>
      </p:transition>
    </mc:Choice>
    <mc:Fallback xmlns="">
      <p:transition spd="med" advTm="11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72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 Condensed" panose="020B0A06020104020203" pitchFamily="34" charset="0"/>
                <a:ea typeface="HY산B" panose="02030600000101010101" pitchFamily="18" charset="-127"/>
              </a:rPr>
              <a:t>Tautology </a:t>
            </a:r>
            <a:endParaRPr lang="ko-KR" altLang="en-US" sz="7200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9" y="1883290"/>
            <a:ext cx="11353801" cy="4351338"/>
          </a:xfrm>
        </p:spPr>
        <p:txBody>
          <a:bodyPr>
            <a:noAutofit/>
          </a:bodyPr>
          <a:lstStyle/>
          <a:p>
            <a:r>
              <a:rPr lang="en-US" altLang="ko-KR" sz="4400" dirty="0">
                <a:latin typeface="Gill Sans MT" panose="020B0502020104020203" pitchFamily="34" charset="0"/>
              </a:rPr>
              <a:t>Second meaning </a:t>
            </a:r>
          </a:p>
          <a:p>
            <a:pPr lvl="1"/>
            <a:r>
              <a:rPr lang="en-US" altLang="ko-K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A statement that is true by virtue or its form.  </a:t>
            </a:r>
          </a:p>
          <a:p>
            <a:pPr lvl="1"/>
            <a:endParaRPr lang="en-US" altLang="ko-KR" sz="3600" dirty="0">
              <a:latin typeface="Gill Sans MT" panose="020B0502020104020203" pitchFamily="34" charset="0"/>
            </a:endParaRPr>
          </a:p>
          <a:p>
            <a:pPr lvl="1"/>
            <a:endParaRPr lang="en-US" altLang="ko-KR" sz="3600" dirty="0">
              <a:latin typeface="Gill Sans MT" panose="020B050202010402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3600" i="1" dirty="0">
                <a:latin typeface="Gill Sans MT" panose="020B0502020104020203" pitchFamily="34" charset="0"/>
              </a:rPr>
              <a:t>“There are two types of people.  People who like spicy food, and people who don’t.”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sz="3600" i="1" dirty="0">
              <a:latin typeface="Gill Sans MT" panose="020B0502020104020203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3600" i="1" dirty="0">
                <a:latin typeface="Gill Sans MT" panose="020B0502020104020203" pitchFamily="34" charset="0"/>
              </a:rPr>
              <a:t>“You are either with me or against me.”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ko-KR" altLang="en-US" sz="3600" i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34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72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 Condensed" panose="020B0A06020104020203" pitchFamily="34" charset="0"/>
                <a:ea typeface="HY산B" panose="02030600000101010101" pitchFamily="18" charset="-127"/>
              </a:rPr>
              <a:t>Thesaurus</a:t>
            </a:r>
            <a:endParaRPr lang="ko-KR" altLang="en-US" sz="7200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2963" y="1958491"/>
            <a:ext cx="1066458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latin typeface="Gill Sans MT" panose="020B0502020104020203" pitchFamily="34" charset="0"/>
              </a:rPr>
              <a:t>Why? </a:t>
            </a:r>
          </a:p>
          <a:p>
            <a:endParaRPr lang="en-US" altLang="ko-KR" sz="5400" dirty="0">
              <a:latin typeface="Gill Sans MT" panose="020B05020201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altLang="ko-KR" sz="5400" dirty="0">
                <a:latin typeface="Gill Sans MT" panose="020B0502020104020203" pitchFamily="34" charset="0"/>
              </a:rPr>
              <a:t>Sounds nicer, smarter, better</a:t>
            </a:r>
          </a:p>
          <a:p>
            <a:pPr marL="457200" indent="-457200">
              <a:buFontTx/>
              <a:buChar char="-"/>
            </a:pPr>
            <a:r>
              <a:rPr lang="en-US" altLang="ko-KR" sz="5400" dirty="0">
                <a:latin typeface="Gill Sans MT" panose="020B0502020104020203" pitchFamily="34" charset="0"/>
              </a:rPr>
              <a:t>Educated, well-informed, intellectual</a:t>
            </a:r>
          </a:p>
          <a:p>
            <a:pPr marL="457200" indent="-457200">
              <a:buFontTx/>
              <a:buChar char="-"/>
            </a:pPr>
            <a:r>
              <a:rPr lang="en-US" altLang="ko-KR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Politically correct </a:t>
            </a:r>
            <a:endParaRPr lang="ko-KR" altLang="en-US" sz="5400" dirty="0">
              <a:solidFill>
                <a:schemeClr val="accent1">
                  <a:lumMod val="40000"/>
                  <a:lumOff val="6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98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George Carlin - Euphemisms_vuEQixrBKCc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6287" y="206894"/>
            <a:ext cx="6549814" cy="491236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97580" y="5206817"/>
            <a:ext cx="1944129" cy="153635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54122" y="5545775"/>
            <a:ext cx="3735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Toilet Paper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8163" y="5545775"/>
            <a:ext cx="493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Bathroom Tissue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7144" y="5545775"/>
            <a:ext cx="2969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Sneakers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259" y="5545775"/>
            <a:ext cx="4332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Running Shoes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316" y="5545775"/>
            <a:ext cx="3442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False Teeth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6233" y="5545775"/>
            <a:ext cx="5462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Dental Appliances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2210" y="5545775"/>
            <a:ext cx="271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Medicine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2085" y="5545775"/>
            <a:ext cx="3450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Medication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66" y="5545775"/>
            <a:ext cx="3440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Information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4255" y="5237999"/>
            <a:ext cx="3286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Directory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Assistance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1890" y="5545775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Dump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4811" y="5545775"/>
            <a:ext cx="226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Landfill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46" y="5545775"/>
            <a:ext cx="3551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Car crashes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6913" y="5237999"/>
            <a:ext cx="3541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Automobile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Accidents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530" y="5545775"/>
            <a:ext cx="3940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Partly Cloudy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7494" y="5545775"/>
            <a:ext cx="3739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Partly Sunny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0025" y="5545775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Motels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78388" y="5545775"/>
            <a:ext cx="3998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Motor Lodges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400" y="5545775"/>
            <a:ext cx="4284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House Trailers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05452" y="5545775"/>
            <a:ext cx="4144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Mobile Homes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5110" y="5545775"/>
            <a:ext cx="3073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Used Cars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2015" y="5237999"/>
            <a:ext cx="5370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Previously Owned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Transportation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4685" y="5545775"/>
            <a:ext cx="4074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Room Service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7235" y="5237999"/>
            <a:ext cx="3760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Guest Room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Dining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683" y="5545775"/>
            <a:ext cx="3906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Constipation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11978" y="5237999"/>
            <a:ext cx="35310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Occasional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Irregularity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accel="10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accel="10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4" accel="100000" fill="hold" grpId="1" nodeType="withEffect">
                                  <p:stCondLst>
                                    <p:cond delay="18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accel="100000" fill="hold" grpId="1" nodeType="withEffect">
                                  <p:stCondLst>
                                    <p:cond delay="18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4" accel="100000" fill="hold" grpId="1" nodeType="withEffect">
                                  <p:stCondLst>
                                    <p:cond delay="2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accel="100000" fill="hold" grpId="1" nodeType="withEffect">
                                  <p:stCondLst>
                                    <p:cond delay="22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3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xit" presetSubtype="4" accel="100000" fill="hold" grpId="1" nodeType="withEffect">
                                  <p:stCondLst>
                                    <p:cond delay="24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accel="100000" fill="hold" grpId="1" nodeType="withEffect">
                                  <p:stCondLst>
                                    <p:cond delay="24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xit" presetSubtype="4" accel="100000" fill="hold" grpId="1" nodeType="withEffect">
                                  <p:stCondLst>
                                    <p:cond delay="28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accel="100000" fill="hold" grpId="1" nodeType="withEffect">
                                  <p:stCondLst>
                                    <p:cond delay="28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1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9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xit" presetSubtype="4" accel="100000" fill="hold" grpId="1" nodeType="withEffect">
                                  <p:stCondLst>
                                    <p:cond delay="31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accel="100000" fill="hold" grpId="1" nodeType="withEffect">
                                  <p:stCondLst>
                                    <p:cond delay="31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232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xit" presetSubtype="4" accel="10000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1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accel="10000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1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34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35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xit" presetSubtype="4" accel="100000" fill="hold" grpId="1" nodeType="withEffect">
                                  <p:stCondLst>
                                    <p:cond delay="38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1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accel="100000" fill="hold" grpId="1" nodeType="withEffect">
                                  <p:stCondLst>
                                    <p:cond delay="38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1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38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xit" presetSubtype="4" accel="100000" fill="hold" grpId="1" nodeType="withEffect">
                                  <p:stCondLst>
                                    <p:cond delay="4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accel="100000" fill="hold" grpId="1" nodeType="withEffect">
                                  <p:stCondLst>
                                    <p:cond delay="4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" presetClass="exit" presetSubtype="4" accel="10000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accel="10000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1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45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464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" presetClass="exit" presetSubtype="4" accel="100000" fill="hold" grpId="1" nodeType="withEffect">
                                  <p:stCondLst>
                                    <p:cond delay="49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1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accel="100000" fill="hold" grpId="1" nodeType="withEffect">
                                  <p:stCondLst>
                                    <p:cond delay="49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1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496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xit" presetSubtype="4" accel="10000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1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accel="10000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1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5317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54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xit" presetSubtype="4" accel="10000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1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accel="10000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1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toilet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14422" y="330818"/>
            <a:ext cx="3735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Toilet Paper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0363" y="330818"/>
            <a:ext cx="493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Bathroom Tissue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13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unning sho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30285" y="352198"/>
            <a:ext cx="2969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Sneakers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258" y="352198"/>
            <a:ext cx="4332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Running Shoes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15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72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 Condensed" panose="020B0A06020104020203" pitchFamily="34" charset="0"/>
                <a:ea typeface="HY산B" panose="02030600000101010101" pitchFamily="18" charset="-127"/>
              </a:rPr>
              <a:t>Adjectives </a:t>
            </a:r>
            <a:endParaRPr lang="ko-KR" altLang="en-US" sz="7200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816100"/>
            <a:ext cx="4267200" cy="4351338"/>
          </a:xfrm>
        </p:spPr>
        <p:txBody>
          <a:bodyPr>
            <a:normAutofit/>
          </a:bodyPr>
          <a:lstStyle/>
          <a:p>
            <a:r>
              <a:rPr lang="en-US" altLang="ko-KR" sz="4800" dirty="0">
                <a:latin typeface="Gill Sans MT" panose="020B0502020104020203" pitchFamily="34" charset="0"/>
              </a:rPr>
              <a:t>Help to explain </a:t>
            </a:r>
          </a:p>
          <a:p>
            <a:endParaRPr lang="en-US" altLang="ko-KR" sz="4800" dirty="0">
              <a:latin typeface="Gill Sans MT" panose="020B0502020104020203" pitchFamily="34" charset="0"/>
            </a:endParaRPr>
          </a:p>
          <a:p>
            <a:r>
              <a:rPr lang="en-US" altLang="ko-KR" sz="4800" dirty="0">
                <a:latin typeface="Gill Sans MT" panose="020B0502020104020203" pitchFamily="34" charset="0"/>
              </a:rPr>
              <a:t>Add feeling </a:t>
            </a:r>
          </a:p>
          <a:p>
            <a:endParaRPr lang="en-US" altLang="ko-KR" sz="4800" dirty="0">
              <a:latin typeface="Gill Sans MT" panose="020B0502020104020203" pitchFamily="34" charset="0"/>
            </a:endParaRPr>
          </a:p>
          <a:p>
            <a:r>
              <a:rPr lang="en-US" altLang="ko-KR" sz="4800" dirty="0">
                <a:latin typeface="Gill Sans MT" panose="020B0502020104020203" pitchFamily="34" charset="0"/>
              </a:rPr>
              <a:t>Adds emphasis </a:t>
            </a:r>
          </a:p>
          <a:p>
            <a:endParaRPr lang="ko-KR" altLang="en-US" sz="4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9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lse teet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2166" r="1041" b="39167"/>
          <a:stretch/>
        </p:blipFill>
        <p:spPr bwMode="auto">
          <a:xfrm>
            <a:off x="0" y="0"/>
            <a:ext cx="12192000" cy="73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46510" y="396663"/>
            <a:ext cx="3442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False Teeth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6232" y="396663"/>
            <a:ext cx="5462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Dental Appliances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4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edic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62210" y="505449"/>
            <a:ext cx="271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Medicine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2085" y="505449"/>
            <a:ext cx="3450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Medication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670580" y="421505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8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directory assistance opera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8459"/>
          <a:stretch/>
        </p:blipFill>
        <p:spPr bwMode="auto">
          <a:xfrm>
            <a:off x="0" y="-44559"/>
            <a:ext cx="12271216" cy="69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61506" y="318967"/>
            <a:ext cx="3440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Information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07494" y="167653"/>
            <a:ext cx="3286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Directory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Assistance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2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andf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2192000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531890" y="400769"/>
            <a:ext cx="1779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Dump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4810" y="400769"/>
            <a:ext cx="226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Landfill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9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may contain: car and out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5290" y="0"/>
            <a:ext cx="12186709" cy="68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16992" y="467407"/>
            <a:ext cx="3609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Car Crashes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86420" y="169060"/>
            <a:ext cx="3541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Automobile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Accidents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911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partly clou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32530" y="335392"/>
            <a:ext cx="3940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Partly Cloudy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4794" y="340058"/>
            <a:ext cx="3739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Partly Sunny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178580" y="251448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3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mot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6" b="68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455690" y="36997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Motels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9399" y="330818"/>
            <a:ext cx="3998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Motor Lodges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2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may contain: house, sky, tree, outdoor and na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23922" y="330818"/>
            <a:ext cx="4284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House Trailers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89552" y="330818"/>
            <a:ext cx="4144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Mobile Homes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used car 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26336" y="330818"/>
            <a:ext cx="3073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Used Cars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1043" y="23041"/>
            <a:ext cx="5370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Previously Owned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Transportation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8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room 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03583" y="330817"/>
            <a:ext cx="4074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Room Service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4794" y="23041"/>
            <a:ext cx="3760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Guest Room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Dining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50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72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 Condensed" panose="020B0A06020104020203" pitchFamily="34" charset="0"/>
                <a:ea typeface="HY산B" panose="02030600000101010101" pitchFamily="18" charset="-127"/>
              </a:rPr>
              <a:t>Oxymoron vs Tautology </a:t>
            </a:r>
            <a:endParaRPr lang="ko-KR" altLang="en-US" sz="7200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92012" cy="4248604"/>
          </a:xfrm>
        </p:spPr>
        <p:txBody>
          <a:bodyPr/>
          <a:lstStyle/>
          <a:p>
            <a:r>
              <a:rPr lang="en-US" altLang="ko-KR" sz="4800" dirty="0">
                <a:latin typeface="Gill Sans MT" panose="020B0502020104020203" pitchFamily="34" charset="0"/>
              </a:rPr>
              <a:t>Words that are </a:t>
            </a:r>
            <a:r>
              <a:rPr lang="en-US" altLang="ko-KR" sz="4800" dirty="0">
                <a:solidFill>
                  <a:schemeClr val="accent5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contradictory  </a:t>
            </a:r>
            <a:endParaRPr lang="ko-KR" altLang="en-US" sz="4800" dirty="0">
              <a:solidFill>
                <a:schemeClr val="accent5">
                  <a:lumMod val="40000"/>
                  <a:lumOff val="6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30212" y="1825625"/>
            <a:ext cx="5292012" cy="4248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800" dirty="0">
                <a:latin typeface="Gill Sans MT" panose="020B0502020104020203" pitchFamily="34" charset="0"/>
              </a:rPr>
              <a:t>Words that are </a:t>
            </a:r>
            <a:r>
              <a:rPr lang="en-US" altLang="ko-KR" sz="4800" dirty="0">
                <a:solidFill>
                  <a:schemeClr val="accent5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redundant</a:t>
            </a:r>
            <a:endParaRPr lang="ko-KR" altLang="en-US" sz="4800" dirty="0">
              <a:solidFill>
                <a:schemeClr val="accent5">
                  <a:lumMod val="40000"/>
                  <a:lumOff val="6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1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constip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" b="28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621083" y="330818"/>
            <a:ext cx="3906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Constipation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73877" y="23041"/>
            <a:ext cx="35310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Occasional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Irregularity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40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w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3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59404" y="330818"/>
            <a:ext cx="1429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War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20116" y="330818"/>
            <a:ext cx="2379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Conflict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43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coronavi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105193" y="330818"/>
            <a:ext cx="2937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Pandemic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35584" y="330818"/>
            <a:ext cx="2948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Epidemic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683280" y="246874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197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11200"/>
            <a:ext cx="12046858" cy="5486400"/>
          </a:xfrm>
        </p:spPr>
        <p:txBody>
          <a:bodyPr anchor="ctr">
            <a:noAutofit/>
          </a:bodyPr>
          <a:lstStyle/>
          <a:p>
            <a:r>
              <a:rPr lang="en-US" altLang="ko-KR" sz="115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  <a:ea typeface="HY산B" panose="02030600000101010101" pitchFamily="18" charset="-127"/>
              </a:rPr>
              <a:t>Word Association</a:t>
            </a:r>
            <a:endParaRPr lang="ko-KR" altLang="en-US" sz="115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7831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4AB0E-EDC4-48E3-A8B0-71DC5900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What do people lie about?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4EDD-C2D6-44F7-A93B-AA6809907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I’m on my way</a:t>
            </a:r>
          </a:p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Age</a:t>
            </a:r>
          </a:p>
          <a:p>
            <a:pPr marL="514350" indent="-514350">
              <a:buAutoNum type="arabicPeriod"/>
            </a:pPr>
            <a:r>
              <a:rPr lang="en-US" altLang="ko-KR" sz="35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Job / Profession</a:t>
            </a:r>
          </a:p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Relationship status </a:t>
            </a:r>
          </a:p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Fake merchandise</a:t>
            </a:r>
          </a:p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Lying about liking your friends’ outfit</a:t>
            </a:r>
          </a:p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Finances</a:t>
            </a:r>
          </a:p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Sexual partners </a:t>
            </a:r>
          </a:p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“I’m not drunk.”</a:t>
            </a:r>
          </a:p>
          <a:p>
            <a:pPr marL="514350" indent="-514350">
              <a:buAutoNum type="arabicPeriod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“This is my real hair”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C0EF5C-DEC8-4926-BDA3-BFCF3099DDA3}"/>
              </a:ext>
            </a:extLst>
          </p:cNvPr>
          <p:cNvSpPr txBox="1"/>
          <p:nvPr/>
        </p:nvSpPr>
        <p:spPr>
          <a:xfrm>
            <a:off x="5126065" y="6258480"/>
            <a:ext cx="6714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dirty="0">
                <a:hlinkClick r:id="rId2"/>
              </a:rPr>
              <a:t>https://www.vibe.com/2014/03/20-most-common-lies-people-tell</a:t>
            </a:r>
            <a:r>
              <a:rPr lang="ko-KR" altLang="en-US" dirty="0"/>
              <a:t> </a:t>
            </a:r>
          </a:p>
        </p:txBody>
      </p:sp>
      <p:pic>
        <p:nvPicPr>
          <p:cNvPr id="9" name="Picture 2" descr="Vibe Magazine Logo White - The Growing Dutchman">
            <a:extLst>
              <a:ext uri="{FF2B5EF4-FFF2-40B4-BE49-F238E27FC236}">
                <a16:creationId xmlns:a16="http://schemas.microsoft.com/office/drawing/2014/main" id="{9260F5F7-9323-403F-978D-CA1189474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785" y="5006419"/>
            <a:ext cx="4693920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3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4AB0E-EDC4-48E3-A8B0-71DC5900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What do people lie about?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4EDD-C2D6-44F7-A93B-AA6809907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11. “I’m fine.”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“I’m going to call you back.”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Ethnic background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Calling in sick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“I love you.”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“I’m not hungry.”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“I love my job.”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“You don’t have to get me a gift.”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“I’ll be right back.”</a:t>
            </a:r>
          </a:p>
          <a:p>
            <a:pPr marL="514350" indent="-514350">
              <a:buAutoNum type="arabicPeriod" startAt="12"/>
            </a:pP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“I promise”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DF2DB-B459-401B-9C67-4DB227E2BB73}"/>
              </a:ext>
            </a:extLst>
          </p:cNvPr>
          <p:cNvSpPr txBox="1"/>
          <p:nvPr/>
        </p:nvSpPr>
        <p:spPr>
          <a:xfrm>
            <a:off x="5126065" y="6258480"/>
            <a:ext cx="6714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dirty="0">
                <a:hlinkClick r:id="rId2"/>
              </a:rPr>
              <a:t>https://www.vibe.com/2014/03/20-most-common-lies-people-tell</a:t>
            </a:r>
            <a:r>
              <a:rPr lang="ko-KR" altLang="en-US" dirty="0"/>
              <a:t> </a:t>
            </a:r>
          </a:p>
        </p:txBody>
      </p:sp>
      <p:pic>
        <p:nvPicPr>
          <p:cNvPr id="1026" name="Picture 2" descr="Vibe Magazine Logo White - The Growing Dutchman">
            <a:extLst>
              <a:ext uri="{FF2B5EF4-FFF2-40B4-BE49-F238E27FC236}">
                <a16:creationId xmlns:a16="http://schemas.microsoft.com/office/drawing/2014/main" id="{01683F42-66A1-4ED7-A4BF-D658D9F2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785" y="5006419"/>
            <a:ext cx="4693920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2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pple geni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19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290887" y="5893418"/>
            <a:ext cx="4675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Apple Employee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45721" y="5893417"/>
            <a:ext cx="389638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Apple Genius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25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uch pot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22475" y="5893418"/>
            <a:ext cx="3812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Unemployed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6891" y="5893417"/>
            <a:ext cx="399404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Between jobs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69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andiwch arti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b="22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5893418"/>
            <a:ext cx="5257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Subway Employee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55322" y="5893417"/>
            <a:ext cx="467717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Sandwich Artist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16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retail assista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" b="103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808304" y="5893418"/>
            <a:ext cx="3640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Salesperson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19874" y="5893417"/>
            <a:ext cx="494808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Retail Associate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46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 Condensed" panose="020B0A06020104020203" pitchFamily="34" charset="0"/>
                <a:ea typeface="HY산B" panose="02030600000101010101" pitchFamily="18" charset="-127"/>
              </a:rPr>
              <a:t>Oxymoron     vs     Tautology </a:t>
            </a:r>
            <a:endParaRPr lang="ko-KR" altLang="en-US" sz="6000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4821" y="1398300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Repeat</a:t>
            </a:r>
            <a:r>
              <a:rPr lang="en-US" altLang="ko-KR" sz="3200" dirty="0">
                <a:latin typeface="Gill Sans MT" panose="020B0502020104020203" pitchFamily="34" charset="0"/>
              </a:rPr>
              <a:t> that </a:t>
            </a:r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again</a:t>
            </a:r>
            <a:r>
              <a:rPr lang="en-US" altLang="ko-KR" sz="3200" dirty="0">
                <a:latin typeface="Gill Sans MT" panose="020B0502020104020203" pitchFamily="34" charset="0"/>
              </a:rPr>
              <a:t>.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6425" y="1983075"/>
            <a:ext cx="4693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atin typeface="Gill Sans MT" panose="020B0502020104020203" pitchFamily="34" charset="0"/>
              </a:rPr>
              <a:t>It’s a </a:t>
            </a:r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bitter sweet </a:t>
            </a:r>
            <a:r>
              <a:rPr lang="en-US" altLang="ko-KR" sz="3200" dirty="0">
                <a:latin typeface="Gill Sans MT" panose="020B0502020104020203" pitchFamily="34" charset="0"/>
              </a:rPr>
              <a:t>moment.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8404" y="2548513"/>
            <a:ext cx="4729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atin typeface="Gill Sans MT" panose="020B0502020104020203" pitchFamily="34" charset="0"/>
              </a:rPr>
              <a:t>He is the only </a:t>
            </a:r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honest thief</a:t>
            </a:r>
            <a:r>
              <a:rPr lang="en-US" altLang="ko-KR" sz="3200" dirty="0">
                <a:latin typeface="Gill Sans MT" panose="020B0502020104020203" pitchFamily="34" charset="0"/>
              </a:rPr>
              <a:t>. 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2720" y="3133288"/>
            <a:ext cx="2680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Shout</a:t>
            </a:r>
            <a:r>
              <a:rPr lang="en-US" altLang="ko-KR" sz="3200" dirty="0">
                <a:latin typeface="Gill Sans MT" panose="020B0502020104020203" pitchFamily="34" charset="0"/>
              </a:rPr>
              <a:t> it </a:t>
            </a:r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loudly</a:t>
            </a:r>
            <a:r>
              <a:rPr lang="en-US" altLang="ko-KR" sz="3200" dirty="0">
                <a:latin typeface="Gill Sans MT" panose="020B0502020104020203" pitchFamily="34" charset="0"/>
              </a:rPr>
              <a:t>.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8602" y="3698726"/>
            <a:ext cx="750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atin typeface="Gill Sans MT" panose="020B0502020104020203" pitchFamily="34" charset="0"/>
              </a:rPr>
              <a:t>Remember when 4G was a new innovation?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7394" y="4283501"/>
            <a:ext cx="4391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atin typeface="Gill Sans MT" panose="020B0502020104020203" pitchFamily="34" charset="0"/>
              </a:rPr>
              <a:t>A small crowd appeared. 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7833" y="4848939"/>
            <a:ext cx="6610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atin typeface="Gill Sans MT" panose="020B0502020104020203" pitchFamily="34" charset="0"/>
              </a:rPr>
              <a:t>There’s a lot of frozen ice on the road.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0966" y="5433714"/>
            <a:ext cx="616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atin typeface="Gill Sans MT" panose="020B0502020104020203" pitchFamily="34" charset="0"/>
              </a:rPr>
              <a:t>Now is a good time to act naturally. 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9379" y="5999152"/>
            <a:ext cx="5827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atin typeface="Gill Sans MT" panose="020B0502020104020203" pitchFamily="34" charset="0"/>
              </a:rPr>
              <a:t>In my opinion, I think he is wrong.</a:t>
            </a:r>
            <a:endParaRPr lang="ko-KR" altLang="en-US" sz="3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3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19388 -4.4444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23138 2.96296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news repor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26688" y="5585640"/>
            <a:ext cx="4403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News writer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News reporter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78354" y="5893417"/>
            <a:ext cx="363112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Spin Doctor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1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ox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724164" y="5893418"/>
            <a:ext cx="1808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Boxer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61846" y="5893417"/>
            <a:ext cx="246413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Pugilist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91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influenc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41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2792" y="5017118"/>
            <a:ext cx="51097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YouTuber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Instagram model,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Etc.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91556" y="5893417"/>
            <a:ext cx="320472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Influencer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49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ecret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 b="8894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151504" y="5893418"/>
            <a:ext cx="2954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Secretary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72219" y="5585641"/>
            <a:ext cx="4443396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Administrative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Assistant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36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olice offic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116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626584" y="5893418"/>
            <a:ext cx="4004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Police Officer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24847" y="4919008"/>
            <a:ext cx="3943707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Law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Enforcement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Officer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268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nur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1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704377" y="5893418"/>
            <a:ext cx="184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Nurse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9193" y="5585641"/>
            <a:ext cx="3849451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Patient Care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Provider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6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garbage m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2" b="374"/>
          <a:stretch/>
        </p:blipFill>
        <p:spPr bwMode="auto">
          <a:xfrm>
            <a:off x="0" y="0"/>
            <a:ext cx="12208592" cy="686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254703" y="5585640"/>
            <a:ext cx="27478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Garbage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Collector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50490" y="5585641"/>
            <a:ext cx="4686860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Waste Removal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Engineer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776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dishwasher j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02527" y="5893418"/>
            <a:ext cx="3452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Dishwasher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74792" y="4839977"/>
            <a:ext cx="3643818" cy="193899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Underwater </a:t>
            </a:r>
            <a:br>
              <a:rPr lang="en-US" altLang="ko-KR" sz="4000" dirty="0">
                <a:latin typeface="Arial Black" panose="020B0A04020102020204" pitchFamily="34" charset="0"/>
              </a:rPr>
            </a:br>
            <a:r>
              <a:rPr lang="en-US" altLang="ko-KR" sz="4000" dirty="0">
                <a:latin typeface="Arial Black" panose="020B0A04020102020204" pitchFamily="34" charset="0"/>
              </a:rPr>
              <a:t>Ceramic</a:t>
            </a:r>
            <a:br>
              <a:rPr lang="en-US" altLang="ko-KR" sz="4000" dirty="0">
                <a:latin typeface="Arial Black" panose="020B0A04020102020204" pitchFamily="34" charset="0"/>
              </a:rPr>
            </a:br>
            <a:r>
              <a:rPr lang="en-US" altLang="ko-KR" sz="4000" dirty="0">
                <a:latin typeface="Arial Black" panose="020B0A04020102020204" pitchFamily="34" charset="0"/>
              </a:rPr>
              <a:t>Technician  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9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receptioni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" b="31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V="1">
            <a:off x="0" y="3378200"/>
            <a:ext cx="12192000" cy="34798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rgbClr val="000000">
                  <a:alpha val="18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63354" y="5893418"/>
            <a:ext cx="3730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Receptionist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56907" y="5585641"/>
            <a:ext cx="5074018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Director of </a:t>
            </a:r>
          </a:p>
          <a:p>
            <a:pPr algn="ctr"/>
            <a:r>
              <a:rPr lang="en-US" altLang="ko-KR" sz="4000" dirty="0">
                <a:latin typeface="Arial Black" panose="020B0A04020102020204" pitchFamily="34" charset="0"/>
              </a:rPr>
              <a:t>First Impressions</a:t>
            </a:r>
            <a:endParaRPr lang="ko-KR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57273" y="5809473"/>
            <a:ext cx="1944129" cy="87577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33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54" r="48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7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72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 Condensed" panose="020B0A06020104020203" pitchFamily="34" charset="0"/>
                <a:ea typeface="HY산B" panose="02030600000101010101" pitchFamily="18" charset="-127"/>
              </a:rPr>
              <a:t>Tautology </a:t>
            </a:r>
            <a:endParaRPr lang="ko-KR" altLang="en-US" sz="7200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886" y="1939925"/>
            <a:ext cx="11255804" cy="4351338"/>
          </a:xfrm>
        </p:spPr>
        <p:txBody>
          <a:bodyPr>
            <a:normAutofit/>
          </a:bodyPr>
          <a:lstStyle/>
          <a:p>
            <a:r>
              <a:rPr lang="en-US" altLang="ko-KR" sz="4800" dirty="0">
                <a:latin typeface="Gill Sans MT" panose="020B0502020104020203" pitchFamily="34" charset="0"/>
              </a:rPr>
              <a:t>Adds emphasis </a:t>
            </a:r>
          </a:p>
          <a:p>
            <a:endParaRPr lang="en-US" altLang="ko-KR" sz="4800" dirty="0">
              <a:latin typeface="Gill Sans MT" panose="020B0502020104020203" pitchFamily="34" charset="0"/>
            </a:endParaRPr>
          </a:p>
          <a:p>
            <a:r>
              <a:rPr lang="en-US" altLang="ko-KR" sz="4800" dirty="0">
                <a:latin typeface="Gill Sans MT" panose="020B0502020104020203" pitchFamily="34" charset="0"/>
              </a:rPr>
              <a:t>Helps to explain (especially new info)…</a:t>
            </a:r>
          </a:p>
          <a:p>
            <a:endParaRPr lang="en-US" altLang="ko-KR" sz="4800" dirty="0">
              <a:latin typeface="Gill Sans MT" panose="020B0502020104020203" pitchFamily="34" charset="0"/>
            </a:endParaRPr>
          </a:p>
          <a:p>
            <a:r>
              <a:rPr lang="en-US" altLang="ko-KR" sz="4800" dirty="0">
                <a:latin typeface="Gill Sans MT" panose="020B0502020104020203" pitchFamily="34" charset="0"/>
              </a:rPr>
              <a:t>Adds more information </a:t>
            </a:r>
            <a:endParaRPr lang="ko-KR" altLang="en-US" sz="4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00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80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 Condensed" panose="020B0A06020104020203" pitchFamily="34" charset="0"/>
                <a:ea typeface="HY산B" panose="02030600000101010101" pitchFamily="18" charset="-127"/>
              </a:rPr>
              <a:t>Thesaurus Rex</a:t>
            </a:r>
            <a:endParaRPr lang="ko-KR" altLang="en-US" sz="8000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33" y="2506662"/>
            <a:ext cx="6023167" cy="4351338"/>
          </a:xfrm>
        </p:spPr>
      </p:pic>
      <p:sp>
        <p:nvSpPr>
          <p:cNvPr id="6" name="TextBox 5"/>
          <p:cNvSpPr txBox="1"/>
          <p:nvPr/>
        </p:nvSpPr>
        <p:spPr>
          <a:xfrm>
            <a:off x="838200" y="2803358"/>
            <a:ext cx="6074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latin typeface="Gill Sans MT" panose="020B0502020104020203" pitchFamily="34" charset="0"/>
              </a:rPr>
              <a:t>Use a thesaurus to make a triad.</a:t>
            </a:r>
            <a:endParaRPr lang="ko-KR" altLang="en-US" sz="6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582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956" y="711200"/>
            <a:ext cx="11240946" cy="5486400"/>
          </a:xfrm>
        </p:spPr>
        <p:txBody>
          <a:bodyPr anchor="ctr">
            <a:noAutofit/>
          </a:bodyPr>
          <a:lstStyle/>
          <a:p>
            <a:r>
              <a:rPr lang="en-US" altLang="ko-KR" sz="115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  <a:ea typeface="HY산B" panose="02030600000101010101" pitchFamily="18" charset="-127"/>
              </a:rPr>
              <a:t>Word Association</a:t>
            </a:r>
            <a:endParaRPr lang="ko-KR" altLang="en-US" sz="115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1831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37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6000" dirty="0">
                <a:latin typeface="Bahnschrift Light SemiCondensed" panose="020B0502040204020203" pitchFamily="34" charset="0"/>
              </a:rPr>
              <a:t>How do these words make you feel? </a:t>
            </a:r>
            <a:endParaRPr lang="ko-KR" altLang="en-US" sz="6000" dirty="0"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5833" y="4057650"/>
            <a:ext cx="99257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Sick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4143" y="3354824"/>
            <a:ext cx="135806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Down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486" y="4057650"/>
            <a:ext cx="184858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Funeral 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9655" y="2626161"/>
            <a:ext cx="275588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Heartbroken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7622" y="4162425"/>
            <a:ext cx="175240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Suicidal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3837" y="2895600"/>
            <a:ext cx="106792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Pain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4272" y="4162425"/>
            <a:ext cx="203773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Break-up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8849" y="2895600"/>
            <a:ext cx="139653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Stress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6802" y="5109656"/>
            <a:ext cx="141417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Work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03443" y="4048125"/>
            <a:ext cx="219803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Forgotten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197" y="6004501"/>
            <a:ext cx="228620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Depressed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0552" y="5157787"/>
            <a:ext cx="163698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Broken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632" y="5659724"/>
            <a:ext cx="133241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Dead 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0218" y="5450174"/>
            <a:ext cx="136447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Alone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3218" y="1948369"/>
            <a:ext cx="167065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Useless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94282" y="2158425"/>
            <a:ext cx="149912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Stupid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865" y="1818412"/>
            <a:ext cx="108074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Blue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1955" y="1934588"/>
            <a:ext cx="85792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Cry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34757" y="5986310"/>
            <a:ext cx="181812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Hungry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ko-KR" sz="6000" dirty="0">
                <a:latin typeface="Bahnschrift Light SemiCondensed" panose="020B0502040204020203" pitchFamily="34" charset="0"/>
              </a:rPr>
              <a:t>How do these words make you feel? </a:t>
            </a:r>
            <a:endParaRPr lang="ko-KR" altLang="en-US" sz="6000" dirty="0"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677" y="4280624"/>
            <a:ext cx="171072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Singing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5766" y="3180487"/>
            <a:ext cx="190308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Winning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457" y="3565685"/>
            <a:ext cx="265489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Compliment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3994" y="2728613"/>
            <a:ext cx="194636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Dancing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5978" y="4340512"/>
            <a:ext cx="166103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Friends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0829" y="2539425"/>
            <a:ext cx="104708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Play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2456" y="3792974"/>
            <a:ext cx="164340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Perfect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6924" y="2895600"/>
            <a:ext cx="260039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Snowflakes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4156" y="4833785"/>
            <a:ext cx="169950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Nature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81401" y="3944921"/>
            <a:ext cx="123142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Hugs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7957" y="5937671"/>
            <a:ext cx="153439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Kisses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0766" y="5060661"/>
            <a:ext cx="150714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Spring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31634" y="5206424"/>
            <a:ext cx="199605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Sunshine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20829" y="5704966"/>
            <a:ext cx="195277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Vacation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0424" y="1942238"/>
            <a:ext cx="190468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Puppies 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37038" y="2225100"/>
            <a:ext cx="151676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Family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4617" y="1761377"/>
            <a:ext cx="162256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Kittens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4695" y="1953638"/>
            <a:ext cx="146226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Bright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82241" y="5582208"/>
            <a:ext cx="330411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Mom’s cooking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ko-KR" sz="6000" dirty="0">
                <a:latin typeface="Bahnschrift Light SemiCondensed" panose="020B0502040204020203" pitchFamily="34" charset="0"/>
              </a:rPr>
              <a:t>How do these words make you feel? </a:t>
            </a:r>
            <a:endParaRPr lang="ko-KR" altLang="en-US" sz="6000" dirty="0"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9151" y="3393935"/>
            <a:ext cx="113043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Lead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1628" y="3354824"/>
            <a:ext cx="148309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Create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73" y="4406830"/>
            <a:ext cx="191751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Succeed 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5530" y="2626161"/>
            <a:ext cx="246413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Promotion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1497" y="4297724"/>
            <a:ext cx="223170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Overcome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9291" y="3259143"/>
            <a:ext cx="146226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Climb 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4993" y="4162425"/>
            <a:ext cx="169629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Control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3591" y="2895600"/>
            <a:ext cx="188705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Conquer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5412" y="4933798"/>
            <a:ext cx="209704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Endeavor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2853" y="4048125"/>
            <a:ext cx="111921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Task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3002" y="6004501"/>
            <a:ext cx="100059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Win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3025" y="5157787"/>
            <a:ext cx="113204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Gold</a:t>
            </a:r>
            <a:endParaRPr lang="ko-KR" alt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0955" y="5916899"/>
            <a:ext cx="177644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Achieve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3198" y="5450174"/>
            <a:ext cx="159851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Special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41353" y="1632169"/>
            <a:ext cx="162576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Award 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93480" y="2158425"/>
            <a:ext cx="150073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Future</a:t>
            </a:r>
            <a:endParaRPr lang="ko-KR" altLang="en-US" sz="3200" dirty="0">
              <a:solidFill>
                <a:schemeClr val="accent6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105" y="1818412"/>
            <a:ext cx="125226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Trust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4777" y="1948369"/>
            <a:ext cx="251703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Accomplish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97274" y="5986310"/>
            <a:ext cx="169309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Growth</a:t>
            </a:r>
            <a:endParaRPr lang="ko-KR" alt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eaceful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5105400"/>
            <a:ext cx="1838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Tom T. Hall </a:t>
            </a:r>
            <a:endParaRPr lang="ko-KR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8407" y="4242594"/>
            <a:ext cx="3686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I Love…</a:t>
            </a:r>
            <a:endParaRPr lang="ko-KR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97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eaceful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6377" y="1843952"/>
            <a:ext cx="10599248" cy="3170099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little</a:t>
            </a:r>
            <a:r>
              <a:rPr lang="en-US" altLang="ko-KR" sz="4000" dirty="0"/>
              <a:t> </a:t>
            </a:r>
            <a:r>
              <a:rPr lang="en-US" altLang="ko-KR" sz="4000" dirty="0">
                <a:solidFill>
                  <a:srgbClr val="FFFF00"/>
                </a:solidFill>
              </a:rPr>
              <a:t>baby ducks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old pickup trucks</a:t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Slow-</a:t>
            </a:r>
            <a:r>
              <a:rPr lang="en-US" altLang="ko-KR" sz="4000" dirty="0" err="1">
                <a:solidFill>
                  <a:srgbClr val="FFFF00"/>
                </a:solidFill>
              </a:rPr>
              <a:t>movin</a:t>
            </a:r>
            <a:r>
              <a:rPr lang="en-US" altLang="ko-KR" sz="4000" dirty="0">
                <a:solidFill>
                  <a:srgbClr val="FFFF00"/>
                </a:solidFill>
              </a:rPr>
              <a:t>' trains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rain</a:t>
            </a:r>
            <a:br>
              <a:rPr lang="en-US" altLang="ko-KR" sz="4000" dirty="0"/>
            </a:br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little country streams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sleep without dreams</a:t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Sunday school in May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hay</a:t>
            </a:r>
            <a:br>
              <a:rPr lang="en-US" altLang="ko-KR" sz="4000" dirty="0"/>
            </a:br>
            <a:r>
              <a:rPr lang="en-US" altLang="ko-KR" sz="4000" dirty="0"/>
              <a:t>And I love you, too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19001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eaceful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3007" y="1843953"/>
            <a:ext cx="9925987" cy="3170099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leaves in the wind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pictures of my friends</a:t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Birds</a:t>
            </a:r>
            <a:r>
              <a:rPr lang="en-US" altLang="ko-KR" sz="4000" dirty="0"/>
              <a:t> </a:t>
            </a:r>
            <a:r>
              <a:rPr lang="en-US" altLang="ko-KR" sz="4000" dirty="0">
                <a:solidFill>
                  <a:srgbClr val="FFFF00"/>
                </a:solidFill>
              </a:rPr>
              <a:t>of the world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squirrels</a:t>
            </a:r>
            <a:br>
              <a:rPr lang="en-US" altLang="ko-KR" sz="4000" dirty="0"/>
            </a:br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coffee in a cup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little fuzzy pups</a:t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Bourbon</a:t>
            </a:r>
            <a:r>
              <a:rPr lang="en-US" altLang="ko-KR" sz="4000" dirty="0"/>
              <a:t> </a:t>
            </a:r>
            <a:r>
              <a:rPr lang="en-US" altLang="ko-KR" sz="4000" dirty="0">
                <a:solidFill>
                  <a:srgbClr val="FFFF00"/>
                </a:solidFill>
              </a:rPr>
              <a:t>in a glass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grass</a:t>
            </a:r>
            <a:br>
              <a:rPr lang="en-US" altLang="ko-KR" sz="4000" dirty="0"/>
            </a:br>
            <a:r>
              <a:rPr lang="en-US" altLang="ko-KR" sz="4000" dirty="0"/>
              <a:t>And I love you, too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701762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peaceful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 b="5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1696" y="1843953"/>
            <a:ext cx="10608610" cy="3170099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honest, open smiles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kisses from a child</a:t>
            </a:r>
            <a:br>
              <a:rPr lang="en-US" altLang="ko-KR" sz="4000" dirty="0">
                <a:solidFill>
                  <a:srgbClr val="FFFF00"/>
                </a:solidFill>
              </a:rPr>
            </a:br>
            <a:r>
              <a:rPr lang="en-US" altLang="ko-KR" sz="4000" dirty="0">
                <a:solidFill>
                  <a:srgbClr val="FFFF00"/>
                </a:solidFill>
              </a:rPr>
              <a:t>Tomatoes on the vine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onions</a:t>
            </a:r>
            <a:br>
              <a:rPr lang="en-US" altLang="ko-KR" sz="4000" dirty="0"/>
            </a:br>
            <a:r>
              <a:rPr lang="en-US" altLang="ko-KR" sz="4000" dirty="0"/>
              <a:t>I love </a:t>
            </a:r>
            <a:r>
              <a:rPr lang="en-US" altLang="ko-KR" sz="4000" dirty="0">
                <a:solidFill>
                  <a:srgbClr val="FFFF00"/>
                </a:solidFill>
              </a:rPr>
              <a:t>winners when they cry</a:t>
            </a:r>
            <a:r>
              <a:rPr lang="en-US" altLang="ko-KR" sz="4000" dirty="0"/>
              <a:t>, </a:t>
            </a:r>
            <a:r>
              <a:rPr lang="en-US" altLang="ko-KR" sz="4000" dirty="0">
                <a:solidFill>
                  <a:srgbClr val="FFFF00"/>
                </a:solidFill>
              </a:rPr>
              <a:t>losers when they cry</a:t>
            </a:r>
            <a:br>
              <a:rPr lang="en-US" altLang="ko-KR" sz="4000" dirty="0"/>
            </a:br>
            <a:r>
              <a:rPr lang="en-US" altLang="ko-KR" sz="4000" dirty="0">
                <a:solidFill>
                  <a:srgbClr val="FFFF00"/>
                </a:solidFill>
              </a:rPr>
              <a:t>Music when it's good </a:t>
            </a:r>
            <a:r>
              <a:rPr lang="en-US" altLang="ko-KR" sz="4000" dirty="0"/>
              <a:t>and </a:t>
            </a:r>
            <a:r>
              <a:rPr lang="en-US" altLang="ko-KR" sz="4000" dirty="0">
                <a:solidFill>
                  <a:srgbClr val="FFFF00"/>
                </a:solidFill>
              </a:rPr>
              <a:t>life</a:t>
            </a:r>
            <a:br>
              <a:rPr lang="en-US" altLang="ko-KR" sz="4000" dirty="0"/>
            </a:br>
            <a:r>
              <a:rPr lang="en-US" altLang="ko-KR" sz="4000" dirty="0"/>
              <a:t>And I love you, too.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3837159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29" y="711200"/>
            <a:ext cx="9144000" cy="5486400"/>
          </a:xfrm>
        </p:spPr>
        <p:txBody>
          <a:bodyPr anchor="ctr">
            <a:noAutofit/>
          </a:bodyPr>
          <a:lstStyle/>
          <a:p>
            <a:r>
              <a:rPr lang="en-US" altLang="ko-KR" sz="13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  <a:ea typeface="HY산B" panose="02030600000101010101" pitchFamily="18" charset="-127"/>
              </a:rPr>
              <a:t>Word Choice Activity</a:t>
            </a:r>
            <a:endParaRPr lang="ko-KR" altLang="en-US" sz="13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  <a:ea typeface="HY산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107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teach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 b="13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414" y="5185856"/>
            <a:ext cx="11771171" cy="144655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4400" dirty="0"/>
              <a:t>A tautology, or repetition, is used to help students </a:t>
            </a:r>
            <a:br>
              <a:rPr lang="en-US" altLang="ko-KR" sz="4400" dirty="0"/>
            </a:br>
            <a:r>
              <a:rPr lang="en-US" altLang="ko-KR" sz="4400" dirty="0"/>
              <a:t>understand what is being said. 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545156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6225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8000" dirty="0">
                <a:latin typeface="Gill Sans Ultra Bold Condensed" panose="020B0A06020104020203" pitchFamily="34" charset="0"/>
              </a:rPr>
              <a:t>Write words associated with the prompt</a:t>
            </a:r>
            <a:endParaRPr lang="ko-KR" altLang="en-US" sz="8000" dirty="0"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09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6225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8000" dirty="0">
                <a:latin typeface="Gill Sans Ultra Bold" panose="020B0A02020104020203" pitchFamily="34" charset="0"/>
              </a:rPr>
              <a:t>Write a speech with the word list</a:t>
            </a:r>
            <a:endParaRPr lang="ko-KR" altLang="en-US" sz="8000" dirty="0"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127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62255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8000" dirty="0">
                <a:latin typeface="Gill Sans Ultra Bold Condensed" panose="020B0A06020104020203" pitchFamily="34" charset="0"/>
              </a:rPr>
              <a:t>Present the speech</a:t>
            </a:r>
            <a:endParaRPr lang="ko-KR" altLang="en-US" sz="8000" dirty="0"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88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ig ma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 b="108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012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rooked hill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11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70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 diamond is for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1485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E3321"/>
            </a:gs>
            <a:gs pos="28000">
              <a:srgbClr val="D5421F"/>
            </a:gs>
            <a:gs pos="100000">
              <a:srgbClr val="EE751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tide advertis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04" y="0"/>
            <a:ext cx="6912881" cy="69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660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extra mint  advertise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586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89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65" y="-145142"/>
            <a:ext cx="9482664" cy="71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4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31121"/>
            <a:ext cx="637539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</a:rPr>
              <a:t>Keanu </a:t>
            </a:r>
          </a:p>
          <a:p>
            <a:pPr algn="ctr"/>
            <a:r>
              <a:rPr lang="en-US" altLang="ko-KR" sz="13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</a:rPr>
              <a:t>Reeves </a:t>
            </a:r>
            <a:endParaRPr lang="ko-KR" altLang="en-US" sz="138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987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lifes g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7" y="0"/>
            <a:ext cx="11354253" cy="681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2829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est part of waking up fol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2660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magnavox smart very sm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828" y="0"/>
            <a:ext cx="12660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77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fly the friendly sk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0"/>
            <a:ext cx="12776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6362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always low pr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8" y="336776"/>
            <a:ext cx="12208118" cy="594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7257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fair and balanced fox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75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that was easy sta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03" y="-1582057"/>
            <a:ext cx="9148082" cy="91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065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Ultra Bold Condensed" panose="020B0A06020104020203" pitchFamily="34" charset="0"/>
                <a:ea typeface="HY산B" panose="02030600000101010101" pitchFamily="18" charset="-127"/>
              </a:rPr>
              <a:t>Adjective in Advertising</a:t>
            </a:r>
            <a:endParaRPr lang="ko-KR" altLang="en-US" sz="6600" dirty="0">
              <a:solidFill>
                <a:schemeClr val="accent4">
                  <a:lumMod val="40000"/>
                  <a:lumOff val="60000"/>
                </a:schemeClr>
              </a:solidFill>
              <a:latin typeface="Gill Sans Ultra Bold Condensed" panose="020B0A06020104020203" pitchFamily="34" charset="0"/>
              <a:ea typeface="HY산B" panose="02030600000101010101" pitchFamily="18" charset="-127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33" y="2506662"/>
            <a:ext cx="6023167" cy="4351338"/>
          </a:xfrm>
        </p:spPr>
      </p:pic>
      <p:sp>
        <p:nvSpPr>
          <p:cNvPr id="6" name="TextBox 5"/>
          <p:cNvSpPr txBox="1"/>
          <p:nvPr/>
        </p:nvSpPr>
        <p:spPr>
          <a:xfrm>
            <a:off x="3029857" y="1690688"/>
            <a:ext cx="109356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/>
              <a:t>Good</a:t>
            </a:r>
            <a:endParaRPr lang="ko-KR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730096" y="2281979"/>
            <a:ext cx="169309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/>
              <a:t>Beautiful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128859" y="2866754"/>
            <a:ext cx="89556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/>
              <a:t>Real</a:t>
            </a:r>
            <a:endParaRPr lang="ko-KR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966346" y="3458045"/>
            <a:ext cx="122059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/>
              <a:t>Better</a:t>
            </a:r>
            <a:endParaRPr lang="ko-KR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337" y="4036304"/>
            <a:ext cx="90460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/>
              <a:t>Best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18410" y="4627595"/>
            <a:ext cx="111645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/>
              <a:t>Great</a:t>
            </a:r>
            <a:endParaRPr lang="ko-KR" alt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894788" y="5212370"/>
            <a:ext cx="136370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/>
              <a:t>Perfect</a:t>
            </a:r>
            <a:endParaRPr lang="ko-KR" alt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99874" y="5803661"/>
            <a:ext cx="95353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200" dirty="0"/>
              <a:t>Pure</a:t>
            </a:r>
            <a:endParaRPr lang="ko-KR" alt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666301" y="1677656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#1</a:t>
            </a:r>
            <a:endParaRPr lang="ko-KR" alt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666301" y="2255915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#2</a:t>
            </a:r>
            <a:endParaRPr lang="ko-KR" alt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666301" y="2820500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#3</a:t>
            </a:r>
            <a:endParaRPr lang="ko-KR" alt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1666301" y="3411791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#4</a:t>
            </a:r>
            <a:endParaRPr lang="ko-KR" alt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1666301" y="3990050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#5</a:t>
            </a:r>
            <a:endParaRPr lang="ko-KR" alt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1666301" y="4558802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#6</a:t>
            </a:r>
            <a:endParaRPr lang="ko-KR" alt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1666301" y="5156609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#7</a:t>
            </a:r>
            <a:endParaRPr lang="ko-KR" alt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1666301" y="5754416"/>
            <a:ext cx="3820676" cy="5912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/>
              <a:t>#8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124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100" y="908735"/>
            <a:ext cx="1090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2"/>
              </a:rPr>
              <a:t>https://www.plainenglishfoundation.com/documents/10179/73292/Fancy-pants_job_titles.pdf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96900" y="393700"/>
            <a:ext cx="2943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Fancy Pants Job Titles </a:t>
            </a:r>
            <a:endParaRPr lang="ko-KR" alt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927100" y="1910834"/>
            <a:ext cx="4241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3"/>
              </a:rPr>
              <a:t>https://www.youtube.com/watch?v=jk64JluO4CI</a:t>
            </a:r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96900" y="1449169"/>
            <a:ext cx="254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Tom T. Hall – I Love</a:t>
            </a:r>
            <a:endParaRPr lang="ko-KR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6900" y="2504638"/>
            <a:ext cx="383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George Carlin – Euphemisms </a:t>
            </a:r>
            <a:endParaRPr lang="ko-KR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6900" y="3735169"/>
            <a:ext cx="19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Keanu Reeves</a:t>
            </a:r>
            <a:endParaRPr lang="ko-KR" alt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927100" y="4452084"/>
            <a:ext cx="4404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4"/>
              </a:rPr>
              <a:t>https://www.youtube.com/watch?v=C0Tq4YttVTQ</a:t>
            </a:r>
            <a:r>
              <a:rPr lang="en-US" altLang="ko-KR" sz="1600" dirty="0"/>
              <a:t> </a:t>
            </a:r>
            <a:endParaRPr lang="ko-KR" alt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927100" y="3080653"/>
            <a:ext cx="4319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hlinkClick r:id="rId5"/>
              </a:rPr>
              <a:t>https://www.youtube.com/watch?v=vuEQixrBKCc</a:t>
            </a:r>
            <a:endParaRPr lang="ko-KR" alt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927100" y="5524767"/>
            <a:ext cx="10909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6"/>
              </a:rPr>
              <a:t>https://www.thesun.co.uk/archives/news/48628/guess-what-these-pc-job-titles-really-mean/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96899" y="5045888"/>
            <a:ext cx="566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Guess what these PC job titles REALLY mean</a:t>
            </a:r>
            <a:endParaRPr lang="ko-KR" alt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927100" y="6300836"/>
            <a:ext cx="11264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7"/>
              </a:rPr>
              <a:t>http://www.academypublication.com/issues/past/tpls/vol03/02/09.pdf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96898" y="5894942"/>
            <a:ext cx="699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The Adjective Frequency in Advertising English Slogans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347526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dirty="0"/>
              <a:t>word choice… words with positive association, words with negative association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1. give each group a task. They must make a list of words about a subject</a:t>
            </a:r>
            <a:br>
              <a:rPr lang="en-US" altLang="ko-KR" dirty="0"/>
            </a:br>
            <a:r>
              <a:rPr lang="en-US" altLang="ko-KR" dirty="0"/>
              <a:t>a. You are a lawyer and you are trying to prove that alcohol is a drug.</a:t>
            </a:r>
            <a:br>
              <a:rPr lang="en-US" altLang="ko-KR" dirty="0"/>
            </a:br>
            <a:r>
              <a:rPr lang="en-US" altLang="ko-KR" dirty="0"/>
              <a:t>b. You work for a lottery company and you are going to make an advertisement</a:t>
            </a:r>
            <a:br>
              <a:rPr lang="en-US" altLang="ko-KR" dirty="0"/>
            </a:br>
            <a:r>
              <a:rPr lang="en-US" altLang="ko-KR" dirty="0"/>
              <a:t>c. You are head supervisor for education office. Due to budget cuts, you need to fire a lot of teacher. You need to make a press conference</a:t>
            </a:r>
            <a:br>
              <a:rPr lang="en-US" altLang="ko-KR" dirty="0"/>
            </a:br>
            <a:r>
              <a:rPr lang="en-US" altLang="ko-KR" dirty="0"/>
              <a:t>d. You are a police captain. After searching for a lost girl for 6 days, you are going to call off the search.</a:t>
            </a:r>
            <a:br>
              <a:rPr lang="en-US" altLang="ko-KR" dirty="0"/>
            </a:br>
            <a:r>
              <a:rPr lang="en-US" altLang="ko-KR" dirty="0"/>
              <a:t>2. pass the list of words to another group.</a:t>
            </a:r>
            <a:br>
              <a:rPr lang="en-US" altLang="ko-KR" dirty="0"/>
            </a:br>
            <a:r>
              <a:rPr lang="en-US" altLang="ko-KR" dirty="0"/>
              <a:t>a. create a speech using as many of these words as possible</a:t>
            </a:r>
            <a:br>
              <a:rPr lang="en-US" altLang="ko-KR" dirty="0"/>
            </a:br>
            <a:r>
              <a:rPr lang="en-US" altLang="ko-KR" dirty="0"/>
              <a:t>3. Pass the list of words</a:t>
            </a:r>
            <a:br>
              <a:rPr lang="en-US" altLang="ko-KR" dirty="0"/>
            </a:br>
            <a:r>
              <a:rPr lang="en-US" altLang="ko-KR" dirty="0"/>
              <a:t>a. you will give the speech as written by the previous group.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Cause guess what, were going to have to eat someone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580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0504" y="933450"/>
            <a:ext cx="6351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Remarkable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9402" y="2380000"/>
            <a:ext cx="52742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Historical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5222" y="3826550"/>
            <a:ext cx="41825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Magical 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43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anu Reeves Full Speech at his Handprint and Footprint Ceremony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6035" y="933450"/>
            <a:ext cx="24609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Kind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5778" y="2380000"/>
            <a:ext cx="43414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Gracious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7189" y="3826550"/>
            <a:ext cx="62186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Over-the-top</a:t>
            </a:r>
            <a:endParaRPr lang="ko-KR" altLang="en-US" sz="8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 Condens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10">
        <p:fade/>
      </p:transition>
    </mc:Choice>
    <mc:Fallback xmlns="">
      <p:transition spd="med" advTm="9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</TotalTime>
  <Words>1071</Words>
  <Application>Microsoft Office PowerPoint</Application>
  <PresentationFormat>Widescreen</PresentationFormat>
  <Paragraphs>292</Paragraphs>
  <Slides>79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Arial</vt:lpstr>
      <vt:lpstr>Arial Black</vt:lpstr>
      <vt:lpstr>Bahnschrift Light SemiCondensed</vt:lpstr>
      <vt:lpstr>Calibri</vt:lpstr>
      <vt:lpstr>Calibri Light</vt:lpstr>
      <vt:lpstr>Gill Sans MT</vt:lpstr>
      <vt:lpstr>Gill Sans Ultra Bold</vt:lpstr>
      <vt:lpstr>Gill Sans Ultra Bold Condensed</vt:lpstr>
      <vt:lpstr>Matura MT Script Capitals</vt:lpstr>
      <vt:lpstr>Segoe UI Black</vt:lpstr>
      <vt:lpstr>Wingdings</vt:lpstr>
      <vt:lpstr>Office Theme</vt:lpstr>
      <vt:lpstr>The Right Words</vt:lpstr>
      <vt:lpstr>Adjectives </vt:lpstr>
      <vt:lpstr>Oxymoron vs Tautology </vt:lpstr>
      <vt:lpstr>Oxymoron     vs     Tautology </vt:lpstr>
      <vt:lpstr>Tautology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Tautology </vt:lpstr>
      <vt:lpstr>Thesaurus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 Association</vt:lpstr>
      <vt:lpstr>What do people lie about? </vt:lpstr>
      <vt:lpstr>What do people lie about?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Thesaurus Rex</vt:lpstr>
      <vt:lpstr>Word Association</vt:lpstr>
      <vt:lpstr>How do these words make you feel? </vt:lpstr>
      <vt:lpstr>How do these words make you feel? </vt:lpstr>
      <vt:lpstr>How do these words make you feel? </vt:lpstr>
      <vt:lpstr>PowerPoint Presentation</vt:lpstr>
      <vt:lpstr>PowerPoint Presentation</vt:lpstr>
      <vt:lpstr>PowerPoint Presentation</vt:lpstr>
      <vt:lpstr>PowerPoint Presentation</vt:lpstr>
      <vt:lpstr>Word Choice Activity</vt:lpstr>
      <vt:lpstr>Write words associated with the prompt</vt:lpstr>
      <vt:lpstr>Write a speech with the word list</vt:lpstr>
      <vt:lpstr>Present the speech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Adjective in Advertising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Right Words</dc:title>
  <dc:creator>user</dc:creator>
  <cp:lastModifiedBy>tim schilstra</cp:lastModifiedBy>
  <cp:revision>66</cp:revision>
  <dcterms:created xsi:type="dcterms:W3CDTF">2020-03-04T00:51:36Z</dcterms:created>
  <dcterms:modified xsi:type="dcterms:W3CDTF">2020-11-03T08:30:27Z</dcterms:modified>
</cp:coreProperties>
</file>