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80" r:id="rId6"/>
    <p:sldId id="283" r:id="rId7"/>
    <p:sldId id="282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73" r:id="rId16"/>
    <p:sldId id="310" r:id="rId17"/>
    <p:sldId id="259" r:id="rId18"/>
    <p:sldId id="274" r:id="rId19"/>
    <p:sldId id="285" r:id="rId20"/>
    <p:sldId id="304" r:id="rId21"/>
    <p:sldId id="308" r:id="rId22"/>
    <p:sldId id="289" r:id="rId23"/>
    <p:sldId id="307" r:id="rId24"/>
    <p:sldId id="305" r:id="rId25"/>
    <p:sldId id="302" r:id="rId26"/>
    <p:sldId id="292" r:id="rId27"/>
    <p:sldId id="287" r:id="rId28"/>
    <p:sldId id="288" r:id="rId29"/>
    <p:sldId id="296" r:id="rId30"/>
    <p:sldId id="300" r:id="rId31"/>
    <p:sldId id="290" r:id="rId32"/>
    <p:sldId id="294" r:id="rId33"/>
    <p:sldId id="301" r:id="rId34"/>
    <p:sldId id="295" r:id="rId35"/>
    <p:sldId id="306" r:id="rId36"/>
    <p:sldId id="297" r:id="rId37"/>
    <p:sldId id="286" r:id="rId38"/>
    <p:sldId id="298" r:id="rId39"/>
    <p:sldId id="299" r:id="rId40"/>
    <p:sldId id="311" r:id="rId41"/>
    <p:sldId id="312" r:id="rId42"/>
    <p:sldId id="315" r:id="rId43"/>
    <p:sldId id="316" r:id="rId44"/>
    <p:sldId id="313" r:id="rId45"/>
    <p:sldId id="319" r:id="rId46"/>
    <p:sldId id="317" r:id="rId47"/>
    <p:sldId id="318" r:id="rId48"/>
    <p:sldId id="314" r:id="rId49"/>
    <p:sldId id="320" r:id="rId50"/>
    <p:sldId id="323" r:id="rId51"/>
    <p:sldId id="324" r:id="rId52"/>
    <p:sldId id="322" r:id="rId53"/>
    <p:sldId id="325" r:id="rId54"/>
    <p:sldId id="326" r:id="rId55"/>
    <p:sldId id="327" r:id="rId56"/>
    <p:sldId id="269" r:id="rId57"/>
    <p:sldId id="275" r:id="rId58"/>
    <p:sldId id="330" r:id="rId59"/>
    <p:sldId id="270" r:id="rId60"/>
    <p:sldId id="276" r:id="rId61"/>
    <p:sldId id="328" r:id="rId62"/>
    <p:sldId id="329" r:id="rId63"/>
    <p:sldId id="260" r:id="rId64"/>
    <p:sldId id="309" r:id="rId65"/>
  </p:sldIdLst>
  <p:sldSz cx="12192000" cy="6858000"/>
  <p:notesSz cx="6858000" cy="9144000"/>
  <p:embeddedFontLst>
    <p:embeddedFont>
      <p:font typeface="Arial Narrow" panose="020B0606020202030204" pitchFamily="34" charset="0"/>
      <p:regular r:id="rId66"/>
      <p:bold r:id="rId67"/>
      <p:italic r:id="rId68"/>
      <p:boldItalic r:id="rId69"/>
    </p:embeddedFont>
    <p:embeddedFont>
      <p:font typeface="Arial Nova Cond" panose="020B0506020202020204" pitchFamily="34" charset="0"/>
      <p:regular r:id="rId70"/>
      <p:bold r:id="rId71"/>
      <p:italic r:id="rId72"/>
      <p:boldItalic r:id="rId73"/>
    </p:embeddedFont>
    <p:embeddedFont>
      <p:font typeface="Arial Nova Cond Light" panose="020B0306020202020204" pitchFamily="34" charset="0"/>
      <p:regular r:id="rId74"/>
      <p:italic r:id="rId75"/>
    </p:embeddedFont>
    <p:embeddedFont>
      <p:font typeface="Bebas Neue" panose="00000500000000000000" pitchFamily="2" charset="0"/>
      <p:regular r:id="rId76"/>
      <p:bold r:id="rId77"/>
    </p:embeddedFont>
    <p:embeddedFont>
      <p:font typeface="Bebas Neue Book" panose="00000500000000000000" pitchFamily="50" charset="0"/>
      <p:regular r:id="rId78"/>
    </p:embeddedFont>
    <p:embeddedFont>
      <p:font typeface="Bebas Neue Light" panose="00000500000000000000" pitchFamily="50" charset="0"/>
      <p:regular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libri Light" panose="020F0302020204030204" pitchFamily="34" charset="0"/>
      <p:regular r:id="rId84"/>
      <p:italic r:id="rId8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FF7"/>
    <a:srgbClr val="4ECDC4"/>
    <a:srgbClr val="FF6B6B"/>
    <a:srgbClr val="FFE66D"/>
    <a:srgbClr val="1A5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font" Target="fonts/font19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7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6035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490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891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73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17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276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272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46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807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192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13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53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64EE1-666F-4F59-BC18-DB879049B929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68957-1F2C-419B-9B92-0C3B7AFDB0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9198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/hand-gestures-reveal-complex-thoughts-2013-6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-QbxjXDwXU" TargetMode="External"/><Relationship Id="rId2" Type="http://schemas.openxmlformats.org/officeDocument/2006/relationships/hyperlink" Target="http://sixminutes.dlugan.com/toastmasters-speech-6-vocal-variety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mh.com.au/lifestyle/science-of-talk-reveals-how-pauses-and-single-words-can-change-a-conversation-20150820-gj3s6c.html" TargetMode="External"/><Relationship Id="rId5" Type="http://schemas.openxmlformats.org/officeDocument/2006/relationships/hyperlink" Target="https://theundercoverrecruiter.com/power-first-impressions/#:~:text=Takeaways%3A,you%20walk%20through%20the%20door." TargetMode="External"/><Relationship Id="rId4" Type="http://schemas.openxmlformats.org/officeDocument/2006/relationships/hyperlink" Target="https://www.youtube.com/watch?v=m35l59tMwk8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/hand-gestures-reveal-complex-thoughts-2013-6" TargetMode="External"/><Relationship Id="rId2" Type="http://schemas.openxmlformats.org/officeDocument/2006/relationships/hyperlink" Target="https://www.huffpost.com/entry/talking-with-hands-gestures_n_56afcfaae4b0b8d7c230414e#:~:text=Hand%20gestures%20help%20us%20take,make%20it%20intelligible%20to%20others.&amp;text=%E2%80%9CGesture%20is%20really%20linked%20to,and%20use%20more%20declarative%20language.%E2%80%9D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5E3DEC-E95F-4110-AD81-290FF144ED23}"/>
              </a:ext>
            </a:extLst>
          </p:cNvPr>
          <p:cNvSpPr txBox="1"/>
          <p:nvPr/>
        </p:nvSpPr>
        <p:spPr>
          <a:xfrm>
            <a:off x="275771" y="197346"/>
            <a:ext cx="104139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b="1" dirty="0">
                <a:solidFill>
                  <a:srgbClr val="4ECDC4"/>
                </a:solidFill>
                <a:latin typeface="Bebas Neue Light" panose="00000500000000000000" pitchFamily="50" charset="0"/>
              </a:rPr>
              <a:t>I</a:t>
            </a:r>
            <a:r>
              <a:rPr lang="en-US" altLang="ko-KR" sz="13800" dirty="0">
                <a:solidFill>
                  <a:srgbClr val="4ECDC4"/>
                </a:solidFill>
                <a:latin typeface="Bebas Neue Light" panose="00000500000000000000" pitchFamily="50" charset="0"/>
              </a:rPr>
              <a:t> </a:t>
            </a:r>
            <a:r>
              <a:rPr lang="en-US" altLang="ko-KR" sz="11500" b="1" dirty="0">
                <a:solidFill>
                  <a:srgbClr val="4ECDC4"/>
                </a:solidFill>
                <a:latin typeface="Bebas Neue Light" panose="00000500000000000000" pitchFamily="50" charset="0"/>
              </a:rPr>
              <a:t>hired</a:t>
            </a:r>
            <a:r>
              <a:rPr lang="en-US" altLang="ko-KR" sz="13800" dirty="0">
                <a:solidFill>
                  <a:srgbClr val="4ECDC4"/>
                </a:solidFill>
                <a:latin typeface="Bebas Neue Light" panose="00000500000000000000" pitchFamily="50" charset="0"/>
              </a:rPr>
              <a:t> </a:t>
            </a:r>
            <a:r>
              <a:rPr lang="en-US" altLang="ko-KR" sz="9600" dirty="0">
                <a:solidFill>
                  <a:srgbClr val="4ECDC4"/>
                </a:solidFill>
                <a:latin typeface="Bebas Neue Light" panose="00000500000000000000" pitchFamily="50" charset="0"/>
              </a:rPr>
              <a:t>a</a:t>
            </a:r>
            <a:r>
              <a:rPr lang="en-US" altLang="ko-KR" sz="13800" dirty="0">
                <a:solidFill>
                  <a:srgbClr val="4ECDC4"/>
                </a:solidFill>
                <a:latin typeface="Bebas Neue Light" panose="00000500000000000000" pitchFamily="50" charset="0"/>
              </a:rPr>
              <a:t> </a:t>
            </a:r>
            <a:r>
              <a:rPr lang="en-US" altLang="ko-KR" sz="13800" b="1" dirty="0">
                <a:solidFill>
                  <a:srgbClr val="FF6B6B"/>
                </a:solidFill>
                <a:latin typeface="Bebas Neue Light" panose="00000500000000000000" pitchFamily="50" charset="0"/>
              </a:rPr>
              <a:t>speech</a:t>
            </a:r>
            <a:r>
              <a:rPr lang="en-US" altLang="ko-KR" sz="13800" dirty="0">
                <a:solidFill>
                  <a:srgbClr val="F7FFF7"/>
                </a:solidFill>
                <a:latin typeface="Bebas Neue Light" panose="00000500000000000000" pitchFamily="50" charset="0"/>
              </a:rPr>
              <a:t> </a:t>
            </a:r>
            <a:r>
              <a:rPr lang="en-US" altLang="ko-KR" sz="13800" b="1" dirty="0">
                <a:solidFill>
                  <a:srgbClr val="FF6B6B"/>
                </a:solidFill>
                <a:latin typeface="Bebas Neue Light" panose="00000500000000000000" pitchFamily="50" charset="0"/>
              </a:rPr>
              <a:t>coach</a:t>
            </a:r>
            <a:r>
              <a:rPr lang="en-US" altLang="ko-KR" sz="13800" dirty="0">
                <a:solidFill>
                  <a:srgbClr val="F7FFF7"/>
                </a:solidFill>
                <a:latin typeface="Bebas Neue Light" panose="00000500000000000000" pitchFamily="50" charset="0"/>
              </a:rPr>
              <a:t> </a:t>
            </a:r>
            <a:r>
              <a:rPr lang="en-US" altLang="ko-KR" sz="8800" dirty="0">
                <a:solidFill>
                  <a:srgbClr val="4ECDC4"/>
                </a:solidFill>
                <a:latin typeface="Bebas Neue Light" panose="00000500000000000000" pitchFamily="50" charset="0"/>
              </a:rPr>
              <a:t>to</a:t>
            </a:r>
            <a:r>
              <a:rPr lang="en-US" altLang="ko-KR" sz="13800" dirty="0">
                <a:solidFill>
                  <a:srgbClr val="4ECDC4"/>
                </a:solidFill>
                <a:latin typeface="Bebas Neue Light" panose="00000500000000000000" pitchFamily="50" charset="0"/>
              </a:rPr>
              <a:t> </a:t>
            </a:r>
            <a:r>
              <a:rPr lang="en-US" altLang="ko-KR" sz="11500" b="1" dirty="0">
                <a:solidFill>
                  <a:srgbClr val="4ECDC4"/>
                </a:solidFill>
                <a:latin typeface="Bebas Neue Light" panose="00000500000000000000" pitchFamily="50" charset="0"/>
              </a:rPr>
              <a:t>fix</a:t>
            </a:r>
            <a:r>
              <a:rPr lang="en-US" altLang="ko-KR" sz="13800" dirty="0">
                <a:solidFill>
                  <a:srgbClr val="4ECDC4"/>
                </a:solidFill>
                <a:latin typeface="Bebas Neue Light" panose="00000500000000000000" pitchFamily="50" charset="0"/>
              </a:rPr>
              <a:t> </a:t>
            </a:r>
            <a:r>
              <a:rPr lang="en-US" altLang="ko-KR" sz="8800" dirty="0">
                <a:solidFill>
                  <a:srgbClr val="4ECDC4"/>
                </a:solidFill>
                <a:latin typeface="Bebas Neue Light" panose="00000500000000000000" pitchFamily="50" charset="0"/>
              </a:rPr>
              <a:t>my</a:t>
            </a:r>
            <a:r>
              <a:rPr lang="en-US" altLang="ko-KR" sz="13800" dirty="0">
                <a:solidFill>
                  <a:srgbClr val="4ECDC4"/>
                </a:solidFill>
                <a:latin typeface="Bebas Neue Light" panose="00000500000000000000" pitchFamily="50" charset="0"/>
              </a:rPr>
              <a:t> </a:t>
            </a:r>
            <a:r>
              <a:rPr lang="en-US" altLang="ko-KR" sz="11500" b="1" i="1" dirty="0">
                <a:solidFill>
                  <a:srgbClr val="FFE66D"/>
                </a:solidFill>
                <a:latin typeface="Bebas Neue Light" panose="00000500000000000000" pitchFamily="50" charset="0"/>
              </a:rPr>
              <a:t>boring</a:t>
            </a:r>
            <a:r>
              <a:rPr lang="en-US" altLang="ko-KR" sz="13800" b="1" dirty="0">
                <a:solidFill>
                  <a:srgbClr val="FF6B6B"/>
                </a:solidFill>
                <a:latin typeface="Bebas Neue Light" panose="00000500000000000000" pitchFamily="50" charset="0"/>
              </a:rPr>
              <a:t> voice</a:t>
            </a:r>
            <a:endParaRPr lang="ko-KR" altLang="en-US" sz="13800" b="1" dirty="0">
              <a:solidFill>
                <a:srgbClr val="FF6B6B"/>
              </a:solidFill>
              <a:latin typeface="Bebas Neue Ligh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7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4846443" y="2483706"/>
            <a:ext cx="685207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600" dirty="0">
                <a:solidFill>
                  <a:srgbClr val="F7FFF7"/>
                </a:solidFill>
                <a:latin typeface="Arial Nova Cond" panose="020B0506020202020204" pitchFamily="34" charset="0"/>
              </a:rPr>
              <a:t>Variety of emotion</a:t>
            </a:r>
          </a:p>
          <a:p>
            <a:pPr algn="r"/>
            <a:r>
              <a:rPr lang="en-US" altLang="ko-KR" sz="5400" i="1" dirty="0">
                <a:solidFill>
                  <a:schemeClr val="tx1">
                    <a:lumMod val="85000"/>
                  </a:schemeClr>
                </a:solidFill>
                <a:latin typeface="Arial Nova Cond Light" panose="020B0306020202020204" pitchFamily="34" charset="0"/>
              </a:rPr>
              <a:t>Excited = high</a:t>
            </a:r>
          </a:p>
          <a:p>
            <a:pPr algn="r"/>
            <a:r>
              <a:rPr lang="en-US" altLang="ko-KR" sz="5400" i="1" dirty="0">
                <a:solidFill>
                  <a:schemeClr val="tx1">
                    <a:lumMod val="85000"/>
                  </a:schemeClr>
                </a:solidFill>
                <a:latin typeface="Arial Nova Cond Light" panose="020B0306020202020204" pitchFamily="34" charset="0"/>
              </a:rPr>
              <a:t>Power = low</a:t>
            </a:r>
            <a:endParaRPr lang="ko-KR" altLang="en-US" sz="6000" i="1" dirty="0">
              <a:solidFill>
                <a:schemeClr val="tx1">
                  <a:lumMod val="8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742405" y="1329545"/>
            <a:ext cx="24513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Pace</a:t>
            </a:r>
          </a:p>
          <a:p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Pitch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Power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Pauses </a:t>
            </a:r>
          </a:p>
        </p:txBody>
      </p:sp>
    </p:spTree>
    <p:extLst>
      <p:ext uri="{BB962C8B-B14F-4D97-AF65-F5344CB8AC3E}">
        <p14:creationId xmlns:p14="http://schemas.microsoft.com/office/powerpoint/2010/main" val="64083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4846443" y="2483706"/>
            <a:ext cx="685207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600" dirty="0">
                <a:solidFill>
                  <a:srgbClr val="F7FFF7"/>
                </a:solidFill>
                <a:latin typeface="Arial Nova Cond" panose="020B0506020202020204" pitchFamily="34" charset="0"/>
              </a:rPr>
              <a:t>“Speak </a:t>
            </a:r>
            <a:r>
              <a:rPr lang="en-US" altLang="ko-KR" sz="6600" i="1" dirty="0">
                <a:solidFill>
                  <a:srgbClr val="F7FFF7"/>
                </a:solidFill>
                <a:latin typeface="Arial Nova Cond" panose="020B0506020202020204" pitchFamily="34" charset="0"/>
              </a:rPr>
              <a:t>softly</a:t>
            </a:r>
            <a:r>
              <a:rPr lang="en-US" altLang="ko-KR" sz="6600" dirty="0">
                <a:solidFill>
                  <a:srgbClr val="F7FFF7"/>
                </a:solidFill>
                <a:latin typeface="Arial Nova Cond" panose="020B0506020202020204" pitchFamily="34" charset="0"/>
              </a:rPr>
              <a:t> and carry a </a:t>
            </a:r>
            <a:r>
              <a:rPr lang="en-US" altLang="ko-KR" sz="6600" i="1" dirty="0">
                <a:solidFill>
                  <a:srgbClr val="F7FFF7"/>
                </a:solidFill>
                <a:latin typeface="Arial Nova Cond" panose="020B0506020202020204" pitchFamily="34" charset="0"/>
              </a:rPr>
              <a:t>big stick</a:t>
            </a:r>
            <a:r>
              <a:rPr lang="en-US" altLang="ko-KR" sz="6600" dirty="0">
                <a:solidFill>
                  <a:srgbClr val="F7FFF7"/>
                </a:solidFill>
                <a:latin typeface="Arial Nova Cond" panose="020B0506020202020204" pitchFamily="34" charset="0"/>
              </a:rPr>
              <a:t>.”</a:t>
            </a:r>
          </a:p>
          <a:p>
            <a:pPr algn="r"/>
            <a:r>
              <a:rPr lang="en-US" altLang="ko-KR" sz="3600" i="1" dirty="0">
                <a:solidFill>
                  <a:schemeClr val="tx1">
                    <a:lumMod val="85000"/>
                  </a:schemeClr>
                </a:solidFill>
                <a:latin typeface="Arial Nova Cond" panose="020B0506020202020204" pitchFamily="34" charset="0"/>
              </a:rPr>
              <a:t>- Theodore Roosevelt  </a:t>
            </a:r>
            <a:endParaRPr lang="ko-KR" altLang="en-US" sz="3600" i="1" dirty="0">
              <a:solidFill>
                <a:schemeClr val="tx1">
                  <a:lumMod val="85000"/>
                </a:schemeClr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742405" y="1329545"/>
            <a:ext cx="24513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Pace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Pitch</a:t>
            </a:r>
          </a:p>
          <a:p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Power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Pauses </a:t>
            </a:r>
          </a:p>
        </p:txBody>
      </p:sp>
    </p:spTree>
    <p:extLst>
      <p:ext uri="{BB962C8B-B14F-4D97-AF65-F5344CB8AC3E}">
        <p14:creationId xmlns:p14="http://schemas.microsoft.com/office/powerpoint/2010/main" val="37438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4846443" y="2483706"/>
            <a:ext cx="68520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600" i="1" dirty="0">
                <a:solidFill>
                  <a:srgbClr val="F7FFF7"/>
                </a:solidFill>
                <a:latin typeface="Arial Nova Cond" panose="020B0506020202020204" pitchFamily="34" charset="0"/>
              </a:rPr>
              <a:t>Awkwardness</a:t>
            </a:r>
            <a:r>
              <a:rPr lang="en-US" altLang="ko-KR" sz="6600" dirty="0">
                <a:solidFill>
                  <a:srgbClr val="F7FFF7"/>
                </a:solidFill>
                <a:latin typeface="Arial Nova Cond" panose="020B0506020202020204" pitchFamily="34" charset="0"/>
              </a:rPr>
              <a:t> is </a:t>
            </a:r>
            <a:r>
              <a:rPr lang="en-US" altLang="ko-KR" sz="6600" b="1" dirty="0">
                <a:solidFill>
                  <a:srgbClr val="F7FFF7"/>
                </a:solidFill>
                <a:latin typeface="Arial Nova Cond" panose="020B0506020202020204" pitchFamily="34" charset="0"/>
              </a:rPr>
              <a:t>0.07</a:t>
            </a:r>
            <a:r>
              <a:rPr lang="en-US" altLang="ko-KR" sz="6600" dirty="0">
                <a:solidFill>
                  <a:srgbClr val="F7FFF7"/>
                </a:solidFill>
                <a:latin typeface="Arial Nova Cond" panose="020B0506020202020204" pitchFamily="34" charset="0"/>
              </a:rPr>
              <a:t> seconds.</a:t>
            </a:r>
            <a:endParaRPr lang="ko-KR" altLang="en-US" sz="6600" i="1" dirty="0">
              <a:solidFill>
                <a:srgbClr val="F7FFF7"/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742405" y="1329545"/>
            <a:ext cx="24513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Pace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Pitch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Power</a:t>
            </a:r>
          </a:p>
          <a:p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Pauses</a:t>
            </a:r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914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AEE3E2-1301-4327-B604-9868CCD9647F}"/>
              </a:ext>
            </a:extLst>
          </p:cNvPr>
          <p:cNvSpPr txBox="1"/>
          <p:nvPr/>
        </p:nvSpPr>
        <p:spPr>
          <a:xfrm>
            <a:off x="1161142" y="1204686"/>
            <a:ext cx="649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Bebas Neue Book" panose="00000500000000000000" pitchFamily="50" charset="0"/>
              </a:rPr>
              <a:t>Meeting the </a:t>
            </a:r>
            <a:r>
              <a:rPr lang="en-US" altLang="ko-KR" sz="5400" b="1" dirty="0">
                <a:solidFill>
                  <a:srgbClr val="FF6B6B"/>
                </a:solidFill>
                <a:latin typeface="Bebas Neue Book" panose="00000500000000000000" pitchFamily="50" charset="0"/>
              </a:rPr>
              <a:t>speech therapist</a:t>
            </a:r>
            <a:endParaRPr lang="ko-KR" altLang="en-US" sz="4400" b="1" i="1" dirty="0">
              <a:solidFill>
                <a:srgbClr val="FF6B6B"/>
              </a:solidFill>
              <a:latin typeface="Bebas Neue Book" panose="00000500000000000000" pitchFamily="50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E2FDD27-36EE-483F-88F2-E094F575D5A3}"/>
              </a:ext>
            </a:extLst>
          </p:cNvPr>
          <p:cNvSpPr/>
          <p:nvPr/>
        </p:nvSpPr>
        <p:spPr>
          <a:xfrm>
            <a:off x="-188686" y="5355771"/>
            <a:ext cx="4659086" cy="1084942"/>
          </a:xfrm>
          <a:prstGeom prst="homePlate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46E4693-6486-4E1F-ACF5-0674504B5222}"/>
              </a:ext>
            </a:extLst>
          </p:cNvPr>
          <p:cNvSpPr/>
          <p:nvPr/>
        </p:nvSpPr>
        <p:spPr>
          <a:xfrm>
            <a:off x="-224974" y="5479142"/>
            <a:ext cx="4659086" cy="1084942"/>
          </a:xfrm>
          <a:prstGeom prst="homePlate">
            <a:avLst/>
          </a:prstGeom>
          <a:solidFill>
            <a:srgbClr val="F7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solidFill>
                  <a:srgbClr val="FF6B6B"/>
                </a:solidFill>
                <a:latin typeface="Bebas Neue" panose="00000500000000000000" pitchFamily="2" charset="0"/>
              </a:rPr>
              <a:t>Amy Chapman</a:t>
            </a:r>
            <a:endParaRPr lang="ko-KR" altLang="en-US" sz="5400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pic>
        <p:nvPicPr>
          <p:cNvPr id="3074" name="Picture 2" descr="About Amy — Voice Lab LA">
            <a:extLst>
              <a:ext uri="{FF2B5EF4-FFF2-40B4-BE49-F238E27FC236}">
                <a16:creationId xmlns:a16="http://schemas.microsoft.com/office/drawing/2014/main" id="{73B03A2E-563F-4A64-970D-DBDBD1AD2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9" b="99469" l="533" r="90000">
                        <a14:foregroundMark x1="58133" y1="83864" x2="57400" y2="91083"/>
                        <a14:foregroundMark x1="57400" y1="91083" x2="54067" y2="96444"/>
                        <a14:foregroundMark x1="54067" y1="96444" x2="50333" y2="99522"/>
                        <a14:foregroundMark x1="23200" y1="68312" x2="15133" y2="69851"/>
                        <a14:foregroundMark x1="15133" y1="69851" x2="533" y2="95011"/>
                        <a14:foregroundMark x1="17000" y1="77229" x2="14333" y2="98248"/>
                        <a14:foregroundMark x1="17933" y1="91295" x2="24133" y2="98673"/>
                        <a14:backgroundMark x1="24267" y1="53238" x2="10267" y2="58439"/>
                        <a14:backgroundMark x1="53667" y1="51858" x2="53667" y2="51858"/>
                        <a14:backgroundMark x1="53933" y1="52654" x2="54000" y2="52707"/>
                        <a14:backgroundMark x1="52800" y1="50478" x2="52800" y2="50478"/>
                        <a14:backgroundMark x1="53067" y1="51380" x2="53067" y2="5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" t="41899" r="27803" b="-68"/>
          <a:stretch/>
        </p:blipFill>
        <p:spPr bwMode="auto">
          <a:xfrm flipH="1">
            <a:off x="6300787" y="1204686"/>
            <a:ext cx="5891213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102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8" accel="100000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6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6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8" accel="100000" fill="hold" grpId="1" nodeType="withEffect">
                                      <p:stCondLst>
                                        <p:cond delay="277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6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6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70"/>
                                </p:stCondLst>
                                <p:childTnLst>
                                  <p:par>
                                    <p:cTn id="26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5" grpId="1" animBg="1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102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8" accel="100000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6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6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8" accel="100000" fill="hold" grpId="1" nodeType="withEffect">
                                      <p:stCondLst>
                                        <p:cond delay="277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6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6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70"/>
                                </p:stCondLst>
                                <p:childTnLst>
                                  <p:par>
                                    <p:cTn id="26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5" grpId="1" animBg="1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ired A Speech Therapist To Fix My Boring Voice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18EF41F1-7367-41FC-889F-5F0650E62C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FB5B4-B444-4061-81EA-E015C8997221}"/>
              </a:ext>
            </a:extLst>
          </p:cNvPr>
          <p:cNvSpPr txBox="1"/>
          <p:nvPr/>
        </p:nvSpPr>
        <p:spPr>
          <a:xfrm>
            <a:off x="1068804" y="1924050"/>
            <a:ext cx="1005439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4ECDC4"/>
                </a:solidFill>
                <a:latin typeface="Bebas Neue Light" panose="00000500000000000000" pitchFamily="50" charset="0"/>
              </a:rPr>
              <a:t>“</a:t>
            </a: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If you </a:t>
            </a:r>
            <a:r>
              <a:rPr lang="en-US" altLang="ko-KR" sz="6000" b="1" dirty="0">
                <a:solidFill>
                  <a:srgbClr val="FF6B6B"/>
                </a:solidFill>
                <a:latin typeface="Bebas Neue Book" panose="00000500000000000000" pitchFamily="50" charset="0"/>
              </a:rPr>
              <a:t>stop</a:t>
            </a:r>
            <a:r>
              <a:rPr lang="en-US" altLang="ko-KR" sz="5400" dirty="0">
                <a:solidFill>
                  <a:srgbClr val="FF6B6B"/>
                </a:solidFill>
                <a:latin typeface="Arial Nova Cond Light" panose="020B0306020202020204" pitchFamily="34" charset="0"/>
              </a:rPr>
              <a:t>... </a:t>
            </a: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And you think </a:t>
            </a:r>
            <a:r>
              <a:rPr lang="en-US" altLang="ko-KR" sz="6000" dirty="0">
                <a:solidFill>
                  <a:srgbClr val="FF6B6B"/>
                </a:solidFill>
                <a:latin typeface="Bebas Neue Book" panose="00000500000000000000" pitchFamily="50" charset="0"/>
              </a:rPr>
              <a:t>exactly</a:t>
            </a:r>
            <a:r>
              <a:rPr lang="en-US" altLang="ko-KR" sz="5400" dirty="0">
                <a:latin typeface="Bebas Neue Light" panose="00000500000000000000" pitchFamily="50" charset="0"/>
              </a:rPr>
              <a:t> </a:t>
            </a: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what you want to say, your point can come across much more </a:t>
            </a:r>
            <a:r>
              <a:rPr lang="en-US" altLang="ko-KR" sz="6000" b="1" dirty="0">
                <a:solidFill>
                  <a:srgbClr val="FFE66D"/>
                </a:solidFill>
                <a:latin typeface="Bebas Neue Book" panose="00000500000000000000" pitchFamily="50" charset="0"/>
              </a:rPr>
              <a:t>poignantly</a:t>
            </a:r>
            <a:r>
              <a:rPr lang="en-US" altLang="ko-KR" sz="5400" dirty="0">
                <a:latin typeface="Bebas Neue Light" panose="00000500000000000000" pitchFamily="50" charset="0"/>
              </a:rPr>
              <a:t>.”  </a:t>
            </a:r>
            <a:endParaRPr lang="ko-KR" altLang="en-US" sz="5400" dirty="0">
              <a:latin typeface="Bebas Neue Light" panose="000005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8C757-12F1-4915-975C-6723D92ADB16}"/>
              </a:ext>
            </a:extLst>
          </p:cNvPr>
          <p:cNvSpPr txBox="1"/>
          <p:nvPr/>
        </p:nvSpPr>
        <p:spPr>
          <a:xfrm>
            <a:off x="8972550" y="6038850"/>
            <a:ext cx="289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800" i="1" dirty="0">
                <a:solidFill>
                  <a:srgbClr val="FFE66D"/>
                </a:solidFill>
                <a:latin typeface="Arial Nova Cond Light" panose="020B0306020202020204" pitchFamily="34" charset="0"/>
              </a:rPr>
              <a:t>emotional or moving </a:t>
            </a:r>
            <a:endParaRPr lang="ko-KR" altLang="en-US" sz="2800" i="1" dirty="0">
              <a:solidFill>
                <a:srgbClr val="FFE66D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4829665" y="2537234"/>
            <a:ext cx="6852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>
                <a:solidFill>
                  <a:srgbClr val="FFE66D"/>
                </a:solidFill>
                <a:latin typeface="Arial Nova Cond" panose="020B0506020202020204" pitchFamily="34" charset="0"/>
              </a:rPr>
              <a:t>Which P?</a:t>
            </a:r>
            <a:endParaRPr lang="ko-KR" altLang="en-US" sz="9600" i="1" dirty="0">
              <a:solidFill>
                <a:srgbClr val="FFE66D"/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749083" y="1413434"/>
            <a:ext cx="24513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Pace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Pitch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Power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Pauses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FE59D-5F9A-4B86-A3F4-B8FBD2B906A6}"/>
              </a:ext>
            </a:extLst>
          </p:cNvPr>
          <p:cNvSpPr txBox="1"/>
          <p:nvPr/>
        </p:nvSpPr>
        <p:spPr>
          <a:xfrm>
            <a:off x="1749083" y="1413434"/>
            <a:ext cx="24513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Pace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Pitch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Power</a:t>
            </a:r>
          </a:p>
          <a:p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Pauses</a:t>
            </a:r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38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7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7" grpId="1"/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Hired A Speech Therapist To Fix My Boring Voice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17DB2742-5B08-44F8-8DFE-BA7E408881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0"/>
    </mc:Choice>
    <mc:Fallback xmlns="">
      <p:transition spd="slow" advTm="1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FB5B4-B444-4061-81EA-E015C8997221}"/>
              </a:ext>
            </a:extLst>
          </p:cNvPr>
          <p:cNvSpPr txBox="1"/>
          <p:nvPr/>
        </p:nvSpPr>
        <p:spPr>
          <a:xfrm>
            <a:off x="1068804" y="1924050"/>
            <a:ext cx="1005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The</a:t>
            </a:r>
            <a:r>
              <a:rPr lang="en-US" altLang="ko-KR" sz="6600" dirty="0">
                <a:latin typeface="Bebas Neue Light" panose="00000500000000000000" pitchFamily="50" charset="0"/>
              </a:rPr>
              <a:t> </a:t>
            </a:r>
            <a:r>
              <a:rPr lang="en-US" altLang="ko-KR" sz="8000" b="1" dirty="0">
                <a:solidFill>
                  <a:srgbClr val="FF6B6B"/>
                </a:solidFill>
                <a:latin typeface="Bebas Neue Book" panose="00000500000000000000" pitchFamily="50" charset="0"/>
              </a:rPr>
              <a:t>Power</a:t>
            </a:r>
            <a:r>
              <a:rPr lang="en-US" altLang="ko-KR" sz="6600" dirty="0">
                <a:latin typeface="Bebas Neue Light" panose="00000500000000000000" pitchFamily="50" charset="0"/>
              </a:rPr>
              <a:t> </a:t>
            </a:r>
            <a:r>
              <a:rPr lang="en-US" altLang="ko-KR" sz="66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box</a:t>
            </a:r>
            <a:endParaRPr lang="ko-KR" altLang="en-US" sz="6600" dirty="0">
              <a:solidFill>
                <a:srgbClr val="4ECDC4"/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1028" name="Picture 4" descr="Why do politicians make the hand gesture with their thumb and fist? -  Business Insider">
            <a:extLst>
              <a:ext uri="{FF2B5EF4-FFF2-40B4-BE49-F238E27FC236}">
                <a16:creationId xmlns:a16="http://schemas.microsoft.com/office/drawing/2014/main" id="{EC682460-A77B-4D8B-A7E6-59EF889D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2" b="96362" l="9683" r="89965">
                        <a14:foregroundMark x1="22799" y1="48357" x2="23944" y2="70775"/>
                        <a14:foregroundMark x1="23944" y1="70775" x2="28961" y2="72653"/>
                        <a14:foregroundMark x1="28961" y1="72653" x2="31866" y2="64319"/>
                        <a14:foregroundMark x1="31866" y1="64319" x2="37324" y2="63615"/>
                        <a14:foregroundMark x1="37324" y1="63615" x2="41549" y2="91197"/>
                        <a14:foregroundMark x1="41549" y1="91197" x2="48151" y2="94601"/>
                        <a14:foregroundMark x1="48151" y1="94601" x2="67254" y2="86033"/>
                        <a14:foregroundMark x1="67254" y1="86033" x2="71479" y2="80516"/>
                        <a14:foregroundMark x1="71479" y1="80516" x2="70070" y2="55047"/>
                        <a14:foregroundMark x1="70070" y1="55047" x2="66637" y2="48239"/>
                        <a14:foregroundMark x1="66637" y1="48239" x2="53169" y2="37324"/>
                        <a14:foregroundMark x1="57130" y1="19131" x2="54930" y2="11385"/>
                        <a14:foregroundMark x1="54930" y1="11385" x2="50088" y2="7394"/>
                        <a14:foregroundMark x1="50088" y1="7394" x2="44894" y2="8099"/>
                        <a14:foregroundMark x1="44894" y1="8099" x2="43398" y2="15376"/>
                        <a14:foregroundMark x1="43398" y1="15376" x2="43926" y2="18662"/>
                        <a14:foregroundMark x1="51761" y1="32277" x2="51408" y2="23239"/>
                        <a14:foregroundMark x1="44014" y1="43192" x2="31954" y2="53404"/>
                        <a14:foregroundMark x1="31954" y1="53404" x2="29754" y2="60211"/>
                        <a14:foregroundMark x1="29754" y1="60211" x2="35475" y2="68075"/>
                        <a14:foregroundMark x1="35475" y1="68075" x2="42694" y2="70657"/>
                        <a14:foregroundMark x1="42694" y1="70657" x2="51056" y2="82746"/>
                        <a14:foregroundMark x1="51056" y1="82746" x2="60035" y2="78169"/>
                        <a14:foregroundMark x1="60035" y1="78169" x2="63996" y2="67136"/>
                        <a14:foregroundMark x1="63996" y1="67136" x2="64437" y2="55869"/>
                        <a14:foregroundMark x1="64437" y1="55869" x2="60827" y2="48239"/>
                        <a14:foregroundMark x1="60827" y1="48239" x2="58803" y2="46831"/>
                        <a14:foregroundMark x1="22535" y1="44484" x2="22447" y2="48474"/>
                        <a14:foregroundMark x1="59507" y1="89906" x2="61796" y2="96362"/>
                        <a14:foregroundMark x1="61796" y1="96362" x2="61796" y2="96362"/>
                        <a14:foregroundMark x1="47711" y1="4812" x2="49120" y2="5516"/>
                        <a14:foregroundMark x1="58539" y1="19953" x2="58099" y2="18192"/>
                        <a14:foregroundMark x1="57923" y1="23826" x2="57658" y2="18662"/>
                        <a14:foregroundMark x1="43926" y1="6925" x2="49032" y2="4695"/>
                        <a14:foregroundMark x1="49032" y1="4695" x2="50176" y2="5282"/>
                        <a14:backgroundMark x1="71303" y1="92606" x2="77201" y2="94836"/>
                        <a14:backgroundMark x1="35475" y1="76526" x2="22447" y2="94131"/>
                        <a14:backgroundMark x1="22447" y1="94131" x2="13028" y2="97300"/>
                        <a14:backgroundMark x1="15493" y1="94014" x2="8979" y2="55986"/>
                        <a14:backgroundMark x1="14085" y1="37324" x2="24736" y2="25822"/>
                        <a14:backgroundMark x1="29930" y1="34977" x2="33275" y2="19366"/>
                        <a14:backgroundMark x1="37500" y1="30751" x2="32835" y2="38028"/>
                        <a14:backgroundMark x1="32835" y1="38028" x2="29049" y2="51526"/>
                        <a14:backgroundMark x1="29049" y1="51526" x2="29049" y2="52113"/>
                        <a14:backgroundMark x1="40669" y1="37441" x2="39701" y2="27230"/>
                        <a14:backgroundMark x1="39701" y1="27230" x2="33451" y2="10563"/>
                        <a14:backgroundMark x1="33451" y1="10563" x2="34507" y2="6103"/>
                        <a14:backgroundMark x1="86620" y1="56690" x2="84419" y2="81455"/>
                        <a14:backgroundMark x1="81954" y1="76643" x2="80282" y2="71831"/>
                        <a14:backgroundMark x1="20423" y1="82394" x2="19102" y2="77230"/>
                        <a14:backgroundMark x1="36268" y1="71127" x2="35475" y2="76408"/>
                        <a14:backgroundMark x1="28345" y1="56925" x2="30458" y2="49061"/>
                        <a14:backgroundMark x1="27817" y1="57160" x2="27817" y2="58568"/>
                        <a14:backgroundMark x1="68662" y1="75352" x2="68662" y2="75352"/>
                        <a14:backgroundMark x1="68486" y1="76291" x2="68486" y2="76291"/>
                        <a14:backgroundMark x1="70599" y1="93310" x2="72623" y2="96714"/>
                        <a14:backgroundMark x1="70158" y1="93427" x2="70599" y2="96009"/>
                        <a14:backgroundMark x1="70246" y1="96127" x2="70246" y2="96127"/>
                        <a14:backgroundMark x1="70335" y1="96948" x2="70335" y2="96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39" y="828943"/>
            <a:ext cx="8038743" cy="602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4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onald Trump: Media King, 2015 - CNNPolitics">
            <a:extLst>
              <a:ext uri="{FF2B5EF4-FFF2-40B4-BE49-F238E27FC236}">
                <a16:creationId xmlns:a16="http://schemas.microsoft.com/office/drawing/2014/main" id="{A6EE0900-BE52-4BAC-AB74-B2F40735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3" b="99677" l="8636" r="90000">
                        <a14:foregroundMark x1="22636" y1="36834" x2="14091" y2="50565"/>
                        <a14:foregroundMark x1="14091" y1="50565" x2="12091" y2="58320"/>
                        <a14:foregroundMark x1="12091" y1="58320" x2="15545" y2="63974"/>
                        <a14:foregroundMark x1="15545" y1="63974" x2="20545" y2="65105"/>
                        <a14:foregroundMark x1="20545" y1="65105" x2="29727" y2="64782"/>
                        <a14:foregroundMark x1="51909" y1="7108" x2="46909" y2="14863"/>
                        <a14:foregroundMark x1="46909" y1="14863" x2="46091" y2="24556"/>
                        <a14:foregroundMark x1="46091" y1="24556" x2="49727" y2="29564"/>
                        <a14:foregroundMark x1="49727" y1="29564" x2="50000" y2="29564"/>
                        <a14:foregroundMark x1="41727" y1="37641" x2="32545" y2="51050"/>
                        <a14:foregroundMark x1="32545" y1="51050" x2="29909" y2="60420"/>
                        <a14:foregroundMark x1="29909" y1="60420" x2="30545" y2="73667"/>
                        <a14:foregroundMark x1="30545" y1="73667" x2="33818" y2="91115"/>
                        <a14:foregroundMark x1="33818" y1="91115" x2="38818" y2="96769"/>
                        <a14:foregroundMark x1="38818" y1="96769" x2="46091" y2="91115"/>
                        <a14:foregroundMark x1="46091" y1="91115" x2="50727" y2="90307"/>
                        <a14:foregroundMark x1="50727" y1="90307" x2="55545" y2="91761"/>
                        <a14:foregroundMark x1="79636" y1="65105" x2="74455" y2="71567"/>
                        <a14:foregroundMark x1="74455" y1="71567" x2="69182" y2="74637"/>
                        <a14:foregroundMark x1="69182" y1="74637" x2="65727" y2="80129"/>
                        <a14:foregroundMark x1="65727" y1="80129" x2="65727" y2="96607"/>
                        <a14:foregroundMark x1="65727" y1="96607" x2="66636" y2="99838"/>
                        <a14:foregroundMark x1="72545" y1="51212" x2="69455" y2="45234"/>
                        <a14:foregroundMark x1="69455" y1="45234" x2="64727" y2="44588"/>
                        <a14:foregroundMark x1="64727" y1="44588" x2="60364" y2="48304"/>
                        <a14:foregroundMark x1="60364" y1="48304" x2="57727" y2="48465"/>
                        <a14:foregroundMark x1="49636" y1="47496" x2="51909" y2="44911"/>
                        <a14:foregroundMark x1="9727" y1="59289" x2="8727" y2="58158"/>
                        <a14:foregroundMark x1="59091" y1="8401" x2="54909" y2="3554"/>
                        <a14:foregroundMark x1="54909" y1="3554" x2="50818" y2="3393"/>
                        <a14:backgroundMark x1="62000" y1="16478" x2="61909" y2="17124"/>
                        <a14:backgroundMark x1="61455" y1="36995" x2="61455" y2="36995"/>
                        <a14:backgroundMark x1="56455" y1="1777" x2="56455" y2="1777"/>
                        <a14:backgroundMark x1="50201" y1="1645" x2="49818" y2="1616"/>
                        <a14:backgroundMark x1="56182" y1="2100" x2="55079" y2="2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3" y="351863"/>
            <a:ext cx="11561795" cy="6506137"/>
          </a:xfrm>
          <a:prstGeom prst="rect">
            <a:avLst/>
          </a:prstGeom>
          <a:noFill/>
          <a:effectLst>
            <a:glow rad="317500">
              <a:srgbClr val="4ECDC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FB5B4-B444-4061-81EA-E015C8997221}"/>
              </a:ext>
            </a:extLst>
          </p:cNvPr>
          <p:cNvSpPr txBox="1"/>
          <p:nvPr/>
        </p:nvSpPr>
        <p:spPr>
          <a:xfrm>
            <a:off x="1513186" y="5077448"/>
            <a:ext cx="1005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6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What are his </a:t>
            </a:r>
            <a:r>
              <a:rPr lang="en-US" altLang="ko-KR" sz="8000" b="1" dirty="0">
                <a:solidFill>
                  <a:srgbClr val="FF6B6B"/>
                </a:solidFill>
                <a:latin typeface="Bebas Neue Book" panose="00000500000000000000" pitchFamily="50" charset="0"/>
              </a:rPr>
              <a:t>hands</a:t>
            </a:r>
            <a:r>
              <a:rPr lang="en-US" altLang="ko-KR" sz="66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 saying?</a:t>
            </a:r>
            <a:endParaRPr lang="ko-KR" altLang="en-US" sz="6600" dirty="0">
              <a:solidFill>
                <a:srgbClr val="4ECDC4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 Hired A Speech Therapist To Fix My Boring Voic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6ED1DD1-7059-419A-B0A4-94006C9FE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0"/>
    </mc:Choice>
    <mc:Fallback xmlns="">
      <p:transition spd="slow" advTm="3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nald Trump Has Been Nominated for a Nobel Peace Prize | Fortune">
            <a:extLst>
              <a:ext uri="{FF2B5EF4-FFF2-40B4-BE49-F238E27FC236}">
                <a16:creationId xmlns:a16="http://schemas.microsoft.com/office/drawing/2014/main" id="{FD4998BE-F20E-477F-98DC-D2EBAD838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0" b="99867" l="5943" r="99785">
                        <a14:foregroundMark x1="23945" y1="53067" x2="16882" y2="67833"/>
                        <a14:foregroundMark x1="16882" y1="67833" x2="24462" y2="74400"/>
                        <a14:foregroundMark x1="24462" y1="74400" x2="33032" y2="95200"/>
                        <a14:foregroundMark x1="33032" y1="95200" x2="51464" y2="99500"/>
                        <a14:foregroundMark x1="51464" y1="99500" x2="90310" y2="94167"/>
                        <a14:foregroundMark x1="90310" y1="94167" x2="95349" y2="68067"/>
                        <a14:foregroundMark x1="95349" y1="68067" x2="93540" y2="59733"/>
                        <a14:foregroundMark x1="86865" y1="49533" x2="79285" y2="72667"/>
                        <a14:foregroundMark x1="79285" y1="72667" x2="79113" y2="80600"/>
                        <a14:foregroundMark x1="79113" y1="80600" x2="81740" y2="88033"/>
                        <a14:foregroundMark x1="81740" y1="88033" x2="88630" y2="94700"/>
                        <a14:foregroundMark x1="91085" y1="52367" x2="75237" y2="42867"/>
                        <a14:foregroundMark x1="75237" y1="42867" x2="70973" y2="50000"/>
                        <a14:foregroundMark x1="70973" y1="50000" x2="83764" y2="53133"/>
                        <a14:foregroundMark x1="83764" y1="53133" x2="94789" y2="68200"/>
                        <a14:foregroundMark x1="94789" y1="68200" x2="96942" y2="82467"/>
                        <a14:foregroundMark x1="96942" y1="82467" x2="86090" y2="92800"/>
                        <a14:foregroundMark x1="86090" y1="92800" x2="66064" y2="97833"/>
                        <a14:foregroundMark x1="66064" y1="97833" x2="52283" y2="94833"/>
                        <a14:foregroundMark x1="52283" y1="94833" x2="38114" y2="94867"/>
                        <a14:foregroundMark x1="38114" y1="94867" x2="30276" y2="99667"/>
                        <a14:foregroundMark x1="30276" y1="99667" x2="34453" y2="90867"/>
                        <a14:foregroundMark x1="34453" y1="90867" x2="47244" y2="78800"/>
                        <a14:foregroundMark x1="47244" y1="78800" x2="41473" y2="86433"/>
                        <a14:foregroundMark x1="41473" y1="86433" x2="44746" y2="65433"/>
                        <a14:foregroundMark x1="44746" y1="65433" x2="36736" y2="73167"/>
                        <a14:foregroundMark x1="36736" y1="73167" x2="36090" y2="84233"/>
                        <a14:foregroundMark x1="36090" y1="84233" x2="43928" y2="75033"/>
                        <a14:foregroundMark x1="43928" y1="75033" x2="47933" y2="89700"/>
                        <a14:foregroundMark x1="47933" y1="89700" x2="52972" y2="79333"/>
                        <a14:foregroundMark x1="52972" y1="79333" x2="55900" y2="87467"/>
                        <a14:foregroundMark x1="42894" y1="43267" x2="32730" y2="47767"/>
                        <a14:foregroundMark x1="32730" y1="47767" x2="11240" y2="71333"/>
                        <a14:foregroundMark x1="11240" y1="71333" x2="20973" y2="72600"/>
                        <a14:foregroundMark x1="20973" y1="72600" x2="32730" y2="69400"/>
                        <a14:foregroundMark x1="85788" y1="44367" x2="95090" y2="47333"/>
                        <a14:foregroundMark x1="95090" y1="47333" x2="99785" y2="53633"/>
                        <a14:foregroundMark x1="99785" y1="53633" x2="95995" y2="82433"/>
                        <a14:foregroundMark x1="48019" y1="46400" x2="49311" y2="54067"/>
                        <a14:foregroundMark x1="49311" y1="54067" x2="49053" y2="42733"/>
                        <a14:foregroundMark x1="10207" y1="70600" x2="12963" y2="77767"/>
                        <a14:foregroundMark x1="12963" y1="77767" x2="24763" y2="76367"/>
                        <a14:foregroundMark x1="24763" y1="76367" x2="29371" y2="74567"/>
                        <a14:foregroundMark x1="26227" y1="81233" x2="25108" y2="96667"/>
                        <a14:foregroundMark x1="25108" y1="96667" x2="23773" y2="99867"/>
                        <a14:foregroundMark x1="5986" y1="72667" x2="6331" y2="71700"/>
                        <a14:foregroundMark x1="13566" y1="57567" x2="13566" y2="57567"/>
                        <a14:foregroundMark x1="28510" y1="58633" x2="28338" y2="71467"/>
                        <a14:foregroundMark x1="28338" y1="71467" x2="30448" y2="60067"/>
                        <a14:foregroundMark x1="30448" y1="60067" x2="31998" y2="69233"/>
                        <a14:foregroundMark x1="31998" y1="69233" x2="37252" y2="61567"/>
                        <a14:foregroundMark x1="37252" y1="61567" x2="48579" y2="59100"/>
                        <a14:foregroundMark x1="48579" y1="59100" x2="54737" y2="43200"/>
                        <a14:foregroundMark x1="54737" y1="43200" x2="55383" y2="55333"/>
                        <a14:foregroundMark x1="55383" y1="55333" x2="58742" y2="50900"/>
                        <a14:foregroundMark x1="57838" y1="53333" x2="52455" y2="62433"/>
                        <a14:foregroundMark x1="52455" y1="62433" x2="42550" y2="64400"/>
                        <a14:foregroundMark x1="42550" y1="64400" x2="34841" y2="69333"/>
                        <a14:foregroundMark x1="34841" y1="69333" x2="30276" y2="75500"/>
                        <a14:foregroundMark x1="72782" y1="40000" x2="69078" y2="36467"/>
                        <a14:foregroundMark x1="58398" y1="9800" x2="54177" y2="9800"/>
                        <a14:foregroundMark x1="63824" y1="10067" x2="65935" y2="11033"/>
                        <a14:backgroundMark x1="7235" y1="35367" x2="17700" y2="31400"/>
                        <a14:backgroundMark x1="17700" y1="31400" x2="35702" y2="14700"/>
                        <a14:backgroundMark x1="89320" y1="38367" x2="91602" y2="20800"/>
                        <a14:backgroundMark x1="93712" y1="43400" x2="99871" y2="44900"/>
                        <a14:backgroundMark x1="9862" y1="45567" x2="7580" y2="5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0"/>
            <a:ext cx="5308600" cy="6858000"/>
          </a:xfrm>
          <a:prstGeom prst="rect">
            <a:avLst/>
          </a:prstGeom>
          <a:noFill/>
          <a:effectLst>
            <a:glow rad="317500">
              <a:srgbClr val="4ECDC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313334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onald Trump Is Majorly Struggling With Catholic Voters (VIDEO)">
            <a:extLst>
              <a:ext uri="{FF2B5EF4-FFF2-40B4-BE49-F238E27FC236}">
                <a16:creationId xmlns:a16="http://schemas.microsoft.com/office/drawing/2014/main" id="{A3E6039B-CA9E-4F05-B797-CA710A376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9861" l="10000" r="90000">
                        <a14:foregroundMark x1="56797" y1="9444" x2="52266" y2="6111"/>
                        <a14:foregroundMark x1="52266" y1="6111" x2="48203" y2="6528"/>
                        <a14:foregroundMark x1="48203" y1="6528" x2="46875" y2="13194"/>
                        <a14:foregroundMark x1="46875" y1="13194" x2="46406" y2="14167"/>
                        <a14:foregroundMark x1="53281" y1="57222" x2="55391" y2="92361"/>
                        <a14:foregroundMark x1="28828" y1="99028" x2="32500" y2="99861"/>
                        <a14:foregroundMark x1="13828" y1="58750" x2="15625" y2="60000"/>
                        <a14:foregroundMark x1="78984" y1="99583" x2="80000" y2="99583"/>
                        <a14:foregroundMark x1="59766" y1="10417" x2="59766" y2="1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" y="0"/>
            <a:ext cx="12192000" cy="6858000"/>
          </a:xfrm>
          <a:prstGeom prst="rect">
            <a:avLst/>
          </a:prstGeom>
          <a:noFill/>
          <a:effectLst>
            <a:glow rad="317500">
              <a:srgbClr val="4ECDC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364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A801530-6395-40CB-99CE-2A828D92F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352769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 28 most outrageous lines from Donald Trump's Mount Rushmore speech -  CNNPolitics">
            <a:extLst>
              <a:ext uri="{FF2B5EF4-FFF2-40B4-BE49-F238E27FC236}">
                <a16:creationId xmlns:a16="http://schemas.microsoft.com/office/drawing/2014/main" id="{641DF2D8-348D-4F6C-A757-3775698E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3" b="98074" l="10000" r="90000">
                        <a14:foregroundMark x1="38750" y1="12593" x2="42500" y2="8000"/>
                        <a14:foregroundMark x1="42500" y1="8000" x2="46750" y2="10074"/>
                        <a14:foregroundMark x1="46750" y1="10074" x2="48917" y2="8593"/>
                        <a14:foregroundMark x1="12500" y1="89630" x2="15917" y2="96000"/>
                        <a14:foregroundMark x1="15917" y1="96000" x2="22750" y2="96593"/>
                        <a14:foregroundMark x1="22750" y1="96593" x2="30750" y2="96148"/>
                        <a14:foregroundMark x1="30750" y1="96148" x2="35000" y2="96148"/>
                        <a14:foregroundMark x1="35000" y1="96148" x2="63833" y2="92148"/>
                        <a14:foregroundMark x1="63833" y1="92148" x2="77500" y2="95111"/>
                        <a14:foregroundMark x1="77500" y1="95111" x2="81750" y2="97333"/>
                        <a14:foregroundMark x1="81750" y1="97333" x2="82333" y2="98074"/>
                        <a14:foregroundMark x1="74167" y1="84741" x2="59500" y2="70222"/>
                        <a14:foregroundMark x1="65250" y1="70519" x2="61833" y2="65185"/>
                        <a14:foregroundMark x1="61833" y1="65185" x2="61417" y2="65185"/>
                        <a14:foregroundMark x1="34333" y1="34370" x2="33667" y2="19407"/>
                        <a14:foregroundMark x1="34042" y1="17185" x2="34917" y2="12000"/>
                        <a14:foregroundMark x1="33917" y1="17926" x2="34042" y2="17185"/>
                        <a14:foregroundMark x1="33667" y1="19407" x2="33917" y2="17926"/>
                        <a14:foregroundMark x1="34917" y1="12000" x2="35250" y2="11852"/>
                        <a14:foregroundMark x1="34250" y1="16148" x2="34083" y2="16593"/>
                        <a14:foregroundMark x1="33833" y1="14074" x2="34000" y2="14667"/>
                        <a14:foregroundMark x1="33500" y1="17185" x2="33214" y2="17778"/>
                        <a14:foregroundMark x1="34000" y1="16148" x2="33500" y2="17185"/>
                        <a14:foregroundMark x1="33925" y1="16531" x2="34250" y2="14222"/>
                        <a14:foregroundMark x1="33167" y1="21926" x2="33369" y2="20486"/>
                        <a14:foregroundMark x1="34250" y1="14222" x2="36417" y2="10667"/>
                        <a14:foregroundMark x1="34081" y1="17185" x2="34333" y2="15556"/>
                        <a14:foregroundMark x1="33967" y1="17926" x2="34081" y2="17185"/>
                        <a14:foregroundMark x1="33716" y1="19556" x2="33967" y2="17926"/>
                        <a14:foregroundMark x1="33167" y1="23111" x2="33716" y2="19556"/>
                        <a14:foregroundMark x1="34333" y1="15556" x2="36250" y2="11111"/>
                        <a14:foregroundMark x1="48667" y1="97185" x2="42167" y2="97926"/>
                        <a14:foregroundMark x1="34000" y1="32444" x2="33417" y2="25778"/>
                        <a14:foregroundMark x1="33167" y1="28741" x2="33167" y2="28741"/>
                        <a14:foregroundMark x1="13833" y1="71852" x2="17750" y2="60296"/>
                        <a14:foregroundMark x1="17083" y1="60593" x2="17750" y2="59704"/>
                        <a14:foregroundMark x1="17167" y1="60000" x2="17167" y2="60000"/>
                        <a14:foregroundMark x1="17167" y1="59556" x2="17833" y2="59111"/>
                        <a14:foregroundMark x1="33083" y1="20593" x2="33083" y2="20593"/>
                        <a14:backgroundMark x1="8000" y1="82815" x2="12750" y2="68741"/>
                        <a14:backgroundMark x1="12750" y1="68741" x2="15250" y2="63704"/>
                        <a14:backgroundMark x1="7583" y1="97481" x2="8417" y2="99704"/>
                        <a14:backgroundMark x1="7917" y1="97037" x2="8833" y2="99852"/>
                        <a14:backgroundMark x1="32750" y1="16148" x2="32333" y2="20148"/>
                        <a14:backgroundMark x1="32833" y1="17926" x2="32833" y2="17926"/>
                        <a14:backgroundMark x1="32750" y1="19556" x2="32750" y2="19556"/>
                        <a14:backgroundMark x1="32917" y1="17185" x2="32917" y2="17185"/>
                        <a14:backgroundMark x1="32833" y1="17778" x2="32833" y2="17778"/>
                        <a14:backgroundMark x1="32833" y1="17926" x2="32833" y2="17926"/>
                        <a14:backgroundMark x1="37417" y1="6519" x2="37417" y2="6519"/>
                        <a14:backgroundMark x1="37667" y1="6667" x2="37667" y2="6667"/>
                        <a14:backgroundMark x1="40417" y1="5185" x2="40417" y2="5185"/>
                        <a14:backgroundMark x1="40000" y1="5185" x2="40000" y2="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1" y="428625"/>
            <a:ext cx="11430000" cy="6429375"/>
          </a:xfrm>
          <a:prstGeom prst="rect">
            <a:avLst/>
          </a:prstGeom>
          <a:noFill/>
          <a:effectLst>
            <a:glow rad="317500">
              <a:srgbClr val="4ECDC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97206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35736-B9FE-460C-9150-F3676019A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29" y="318782"/>
            <a:ext cx="9823941" cy="6539218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2408644268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3D4C866-6A2A-4E12-B200-CCB89B527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355541260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157273D-E6DA-452F-A6A0-6B254646E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5"/>
          <a:stretch/>
        </p:blipFill>
        <p:spPr>
          <a:xfrm>
            <a:off x="1736807" y="453005"/>
            <a:ext cx="8533827" cy="6404995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176503076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ump draft order targets &quot;anti-conservative&quot; social media — Quartz">
            <a:extLst>
              <a:ext uri="{FF2B5EF4-FFF2-40B4-BE49-F238E27FC236}">
                <a16:creationId xmlns:a16="http://schemas.microsoft.com/office/drawing/2014/main" id="{64AC46CA-01FE-4C69-8AB9-449DB695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889" l="10000" r="90000">
                        <a14:foregroundMark x1="25938" y1="49889" x2="26563" y2="58889"/>
                        <a14:foregroundMark x1="26563" y1="58889" x2="30312" y2="66444"/>
                        <a14:foregroundMark x1="30312" y1="66444" x2="36563" y2="66556"/>
                        <a14:foregroundMark x1="36563" y1="66556" x2="42000" y2="64667"/>
                        <a14:foregroundMark x1="42000" y1="64667" x2="46875" y2="71222"/>
                        <a14:foregroundMark x1="46875" y1="71222" x2="47688" y2="85000"/>
                        <a14:foregroundMark x1="47688" y1="85000" x2="42000" y2="96333"/>
                        <a14:foregroundMark x1="64000" y1="92778" x2="31938" y2="94444"/>
                        <a14:foregroundMark x1="29250" y1="90333" x2="32438" y2="73333"/>
                        <a14:foregroundMark x1="31375" y1="65556" x2="32375" y2="50111"/>
                        <a14:foregroundMark x1="31688" y1="45889" x2="38813" y2="46222"/>
                        <a14:foregroundMark x1="24783" y1="41810" x2="26188" y2="57444"/>
                        <a14:foregroundMark x1="27250" y1="45667" x2="27500" y2="45667"/>
                        <a14:foregroundMark x1="25313" y1="68556" x2="26563" y2="72667"/>
                        <a14:foregroundMark x1="35563" y1="58222" x2="39188" y2="50778"/>
                        <a14:foregroundMark x1="44063" y1="19222" x2="44188" y2="45889"/>
                        <a14:foregroundMark x1="36250" y1="42556" x2="40125" y2="42444"/>
                        <a14:foregroundMark x1="44625" y1="44111" x2="48625" y2="49444"/>
                        <a14:foregroundMark x1="48625" y1="49444" x2="56000" y2="75778"/>
                        <a14:foregroundMark x1="53312" y1="84889" x2="65500" y2="87667"/>
                        <a14:foregroundMark x1="72500" y1="98222" x2="70625" y2="83333"/>
                        <a14:foregroundMark x1="70625" y1="83333" x2="62500" y2="80778"/>
                        <a14:foregroundMark x1="60812" y1="80947" x2="53625" y2="81667"/>
                        <a14:foregroundMark x1="62500" y1="80778" x2="61155" y2="80913"/>
                        <a14:foregroundMark x1="53625" y1="81667" x2="53438" y2="81111"/>
                        <a14:foregroundMark x1="53625" y1="77111" x2="50250" y2="81333"/>
                        <a14:foregroundMark x1="50250" y1="81333" x2="54063" y2="78444"/>
                        <a14:foregroundMark x1="54063" y1="78444" x2="49375" y2="82444"/>
                        <a14:foregroundMark x1="49375" y1="82444" x2="51250" y2="83222"/>
                        <a14:foregroundMark x1="56813" y1="97556" x2="31500" y2="98111"/>
                        <a14:foregroundMark x1="31500" y1="98111" x2="30250" y2="99889"/>
                        <a14:foregroundMark x1="56625" y1="78000" x2="57188" y2="69222"/>
                        <a14:foregroundMark x1="57188" y1="69222" x2="61375" y2="67556"/>
                        <a14:foregroundMark x1="61375" y1="67556" x2="65875" y2="78333"/>
                        <a14:foregroundMark x1="22625" y1="42667" x2="23063" y2="44778"/>
                        <a14:foregroundMark x1="22734" y1="38778" x2="23188" y2="42333"/>
                        <a14:foregroundMark x1="22563" y1="37444" x2="22734" y2="38778"/>
                        <a14:backgroundMark x1="20375" y1="61222" x2="21188" y2="86000"/>
                        <a14:backgroundMark x1="21188" y1="86000" x2="21188" y2="86000"/>
                        <a14:backgroundMark x1="28500" y1="82667" x2="24625" y2="87889"/>
                        <a14:backgroundMark x1="24625" y1="87889" x2="22250" y2="99333"/>
                        <a14:backgroundMark x1="21438" y1="41667" x2="21438" y2="41667"/>
                        <a14:backgroundMark x1="22016" y1="42798" x2="21563" y2="39778"/>
                        <a14:backgroundMark x1="26000" y1="41444" x2="25688" y2="42556"/>
                        <a14:backgroundMark x1="23063" y1="56000" x2="23063" y2="56000"/>
                        <a14:backgroundMark x1="22625" y1="54778" x2="22625" y2="54778"/>
                        <a14:backgroundMark x1="22250" y1="44778" x2="22250" y2="44778"/>
                        <a14:backgroundMark x1="22375" y1="44222" x2="21813" y2="43222"/>
                        <a14:backgroundMark x1="22625" y1="44889" x2="22625" y2="44889"/>
                        <a14:backgroundMark x1="60688" y1="79444" x2="59438" y2="79000"/>
                        <a14:backgroundMark x1="40438" y1="16333" x2="38625" y2="21333"/>
                        <a14:backgroundMark x1="39313" y1="26222" x2="39313" y2="26222"/>
                        <a14:backgroundMark x1="39500" y1="27222" x2="39500" y2="27222"/>
                        <a14:backgroundMark x1="23750" y1="38778" x2="23750" y2="38778"/>
                        <a14:backgroundMark x1="23500" y1="38778" x2="23500" y2="38778"/>
                        <a14:backgroundMark x1="23563" y1="39444" x2="23750" y2="4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88" y="0"/>
            <a:ext cx="12192000" cy="6858000"/>
          </a:xfrm>
          <a:prstGeom prst="rect">
            <a:avLst/>
          </a:prstGeom>
          <a:noFill/>
          <a:effectLst>
            <a:glow rad="317500">
              <a:srgbClr val="4ECDC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8675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wearing, suit&#10;&#10;Description automatically generated">
            <a:extLst>
              <a:ext uri="{FF2B5EF4-FFF2-40B4-BE49-F238E27FC236}">
                <a16:creationId xmlns:a16="http://schemas.microsoft.com/office/drawing/2014/main" id="{D4DD1919-DD3A-4A42-A241-8EF25CCF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85" y="0"/>
            <a:ext cx="9008429" cy="6858000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262397781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53641CE-E4AF-4D9E-AE61-7673FD636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" y="838545"/>
            <a:ext cx="10694871" cy="6019455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3714862018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AEE3E2-1301-4327-B604-9868CCD9647F}"/>
              </a:ext>
            </a:extLst>
          </p:cNvPr>
          <p:cNvSpPr txBox="1"/>
          <p:nvPr/>
        </p:nvSpPr>
        <p:spPr>
          <a:xfrm>
            <a:off x="1161142" y="1204686"/>
            <a:ext cx="6380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Bebas Neue Book" panose="00000500000000000000" pitchFamily="50" charset="0"/>
              </a:rPr>
              <a:t>What is </a:t>
            </a:r>
            <a:r>
              <a:rPr lang="en-US" altLang="ko-KR" sz="5400" b="1" dirty="0">
                <a:solidFill>
                  <a:srgbClr val="FFE66D"/>
                </a:solidFill>
                <a:latin typeface="Bebas Neue Book" panose="00000500000000000000" pitchFamily="50" charset="0"/>
              </a:rPr>
              <a:t>wrong</a:t>
            </a:r>
            <a:r>
              <a:rPr lang="en-US" altLang="ko-KR" sz="4400" dirty="0">
                <a:solidFill>
                  <a:srgbClr val="F7FFF7"/>
                </a:solidFill>
                <a:latin typeface="Bebas Neue Book" panose="00000500000000000000" pitchFamily="50" charset="0"/>
              </a:rPr>
              <a:t> </a:t>
            </a:r>
            <a:r>
              <a:rPr lang="en-US" altLang="ko-KR" sz="4400" dirty="0">
                <a:solidFill>
                  <a:srgbClr val="4ECDC4"/>
                </a:solidFill>
                <a:latin typeface="Bebas Neue Book" panose="00000500000000000000" pitchFamily="50" charset="0"/>
              </a:rPr>
              <a:t>with his </a:t>
            </a:r>
            <a:r>
              <a:rPr lang="en-US" altLang="ko-KR" sz="5400" i="1" dirty="0">
                <a:solidFill>
                  <a:srgbClr val="FF6B6B"/>
                </a:solidFill>
                <a:latin typeface="Bebas Neue Book" panose="00000500000000000000" pitchFamily="50" charset="0"/>
              </a:rPr>
              <a:t>voice </a:t>
            </a:r>
            <a:r>
              <a:rPr lang="en-US" altLang="ko-KR" sz="4400" i="1" dirty="0">
                <a:solidFill>
                  <a:srgbClr val="4ECDC4"/>
                </a:solidFill>
                <a:latin typeface="Bebas Neue Book" panose="00000500000000000000" pitchFamily="50" charset="0"/>
              </a:rPr>
              <a:t>? </a:t>
            </a:r>
            <a:endParaRPr lang="ko-KR" altLang="en-US" sz="4400" i="1" dirty="0">
              <a:solidFill>
                <a:srgbClr val="4ECDC4"/>
              </a:solidFill>
              <a:latin typeface="Bebas Neue Book" panose="00000500000000000000" pitchFamily="50" charset="0"/>
            </a:endParaRPr>
          </a:p>
        </p:txBody>
      </p:sp>
      <p:pic>
        <p:nvPicPr>
          <p:cNvPr id="1026" name="Picture 2" descr="Kane Diep Official Website">
            <a:extLst>
              <a:ext uri="{FF2B5EF4-FFF2-40B4-BE49-F238E27FC236}">
                <a16:creationId xmlns:a16="http://schemas.microsoft.com/office/drawing/2014/main" id="{56352805-3E40-4F00-8834-2664A95F2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87" b="98400" l="10000" r="90000">
                        <a14:foregroundMark x1="51333" y1="10347" x2="42467" y2="9387"/>
                        <a14:foregroundMark x1="42467" y1="9387" x2="40200" y2="10773"/>
                        <a14:foregroundMark x1="33867" y1="91413" x2="27800" y2="97067"/>
                        <a14:foregroundMark x1="27800" y1="97067" x2="27267" y2="98400"/>
                        <a14:foregroundMark x1="56600" y1="88693" x2="50533" y2="9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8" y="319314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E2FDD27-36EE-483F-88F2-E094F575D5A3}"/>
              </a:ext>
            </a:extLst>
          </p:cNvPr>
          <p:cNvSpPr/>
          <p:nvPr/>
        </p:nvSpPr>
        <p:spPr>
          <a:xfrm>
            <a:off x="-188686" y="5355771"/>
            <a:ext cx="4659086" cy="1084942"/>
          </a:xfrm>
          <a:prstGeom prst="homePlate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46E4693-6486-4E1F-ACF5-0674504B5222}"/>
              </a:ext>
            </a:extLst>
          </p:cNvPr>
          <p:cNvSpPr/>
          <p:nvPr/>
        </p:nvSpPr>
        <p:spPr>
          <a:xfrm>
            <a:off x="-224974" y="5479142"/>
            <a:ext cx="4659086" cy="1084942"/>
          </a:xfrm>
          <a:prstGeom prst="homePlate">
            <a:avLst/>
          </a:prstGeom>
          <a:solidFill>
            <a:srgbClr val="F7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solidFill>
                  <a:srgbClr val="FF6B6B"/>
                </a:solidFill>
                <a:latin typeface="Bebas Neue" panose="00000500000000000000" pitchFamily="2" charset="0"/>
              </a:rPr>
              <a:t>Kane Diep</a:t>
            </a:r>
            <a:endParaRPr lang="ko-KR" altLang="en-US" sz="5400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64055-FCF0-4BCB-8DCA-67C6FB1D6FE2}"/>
              </a:ext>
            </a:extLst>
          </p:cNvPr>
          <p:cNvSpPr txBox="1"/>
          <p:nvPr/>
        </p:nvSpPr>
        <p:spPr>
          <a:xfrm>
            <a:off x="2152847" y="2347930"/>
            <a:ext cx="464236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Boring</a:t>
            </a:r>
          </a:p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Monotone</a:t>
            </a:r>
          </a:p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Pauses &amp; Gaps</a:t>
            </a:r>
          </a:p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Upwards inflection </a:t>
            </a:r>
            <a:endParaRPr lang="ko-KR" altLang="en-US" sz="4400" dirty="0">
              <a:solidFill>
                <a:srgbClr val="FF6B6B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2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8" accel="100000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6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6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accel="100000" fill="hold" grpId="1" nodeType="withEffect">
                                      <p:stCondLst>
                                        <p:cond delay="277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70"/>
                                </p:stCondLst>
                                <p:childTnLst>
                                  <p:par>
                                    <p:cTn id="26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5" grpId="1" animBg="1"/>
          <p:bldP spid="6" grpId="0" animBg="1"/>
          <p:bldP spid="6" grpId="1" animBg="1"/>
          <p:bldP spid="10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2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8" accel="100000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6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6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accel="100000" fill="hold" grpId="1" nodeType="withEffect">
                                      <p:stCondLst>
                                        <p:cond delay="277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70"/>
                                </p:stCondLst>
                                <p:childTnLst>
                                  <p:par>
                                    <p:cTn id="26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5" grpId="1" animBg="1"/>
          <p:bldP spid="6" grpId="0" animBg="1"/>
          <p:bldP spid="6" grpId="1" animBg="1"/>
          <p:bldP spid="10" grpId="0" uiExpand="1" build="p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4BFAE47-2C57-4E9E-B742-13B6727623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1" t="5382"/>
          <a:stretch/>
        </p:blipFill>
        <p:spPr>
          <a:xfrm>
            <a:off x="6996418" y="-14161"/>
            <a:ext cx="5195582" cy="6872161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3640168901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AC34DB9-3B3D-4A34-ADCA-DD6178F4C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31" y="500826"/>
            <a:ext cx="9394490" cy="6357174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233346892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626B18A-9881-44AE-AB8F-ED5031921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1" y="653143"/>
            <a:ext cx="11023858" cy="6204857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370384190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2B26C90-CEC9-4C79-B729-8EC631B1C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5" y="482381"/>
            <a:ext cx="9569409" cy="6375619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3503115173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C0C04E9-A0C7-44B9-BCB5-86C276DB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12" y="394282"/>
            <a:ext cx="9697943" cy="6463717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279873365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mp Needs to Eat a Snickers. I have a two year-old son. He's… | by EWE |  Medium">
            <a:extLst>
              <a:ext uri="{FF2B5EF4-FFF2-40B4-BE49-F238E27FC236}">
                <a16:creationId xmlns:a16="http://schemas.microsoft.com/office/drawing/2014/main" id="{8F1D273A-FD44-4C7F-8C73-95CB91DB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3" b="97700" l="10000" r="90000">
                        <a14:foregroundMark x1="16167" y1="72639" x2="14833" y2="89709"/>
                        <a14:foregroundMark x1="14833" y1="89709" x2="18333" y2="95036"/>
                        <a14:foregroundMark x1="18333" y1="95036" x2="77333" y2="99879"/>
                        <a14:foregroundMark x1="77333" y1="99879" x2="82167" y2="97700"/>
                        <a14:foregroundMark x1="82167" y1="97700" x2="83583" y2="91162"/>
                        <a14:foregroundMark x1="76417" y1="81961" x2="67750" y2="77966"/>
                        <a14:foregroundMark x1="67750" y1="77966" x2="40000" y2="60533"/>
                        <a14:foregroundMark x1="40000" y1="60533" x2="35250" y2="59201"/>
                        <a14:foregroundMark x1="35250" y1="59201" x2="30417" y2="60291"/>
                        <a14:foregroundMark x1="30417" y1="60291" x2="28250" y2="70581"/>
                        <a14:foregroundMark x1="28250" y1="70581" x2="29250" y2="80024"/>
                        <a14:foregroundMark x1="29250" y1="80024" x2="38500" y2="84383"/>
                        <a14:foregroundMark x1="38500" y1="84383" x2="45000" y2="84383"/>
                        <a14:foregroundMark x1="45000" y1="84383" x2="52333" y2="80145"/>
                        <a14:foregroundMark x1="52333" y1="80145" x2="60083" y2="71550"/>
                        <a14:foregroundMark x1="82250" y1="94068" x2="83667" y2="86804"/>
                        <a14:foregroundMark x1="83667" y1="86804" x2="81083" y2="77482"/>
                        <a14:foregroundMark x1="81083" y1="77482" x2="79250" y2="61743"/>
                        <a14:foregroundMark x1="79250" y1="61743" x2="69833" y2="53632"/>
                        <a14:foregroundMark x1="69833" y1="53632" x2="64000" y2="52421"/>
                        <a14:foregroundMark x1="49250" y1="35593" x2="49750" y2="43220"/>
                        <a14:foregroundMark x1="49750" y1="43220" x2="51500" y2="35956"/>
                        <a14:foregroundMark x1="51500" y1="35956" x2="52417" y2="43826"/>
                        <a14:foregroundMark x1="52417" y1="43826" x2="54833" y2="37530"/>
                        <a14:foregroundMark x1="54833" y1="37530" x2="55000" y2="37288"/>
                        <a14:foregroundMark x1="61833" y1="13559" x2="58000" y2="9080"/>
                        <a14:foregroundMark x1="58000" y1="9080" x2="53167" y2="7385"/>
                        <a14:foregroundMark x1="53167" y1="7385" x2="48167" y2="9443"/>
                        <a14:foregroundMark x1="48167" y1="9443" x2="47667" y2="10533"/>
                        <a14:foregroundMark x1="13833" y1="97337" x2="11500" y2="89588"/>
                        <a14:foregroundMark x1="11500" y1="89588" x2="12083" y2="82082"/>
                        <a14:foregroundMark x1="12083" y1="82082" x2="16417" y2="70581"/>
                        <a14:backgroundMark x1="82667" y1="52663" x2="66750" y2="42615"/>
                        <a14:backgroundMark x1="66750" y1="42615" x2="70917" y2="7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0"/>
            <a:ext cx="9963150" cy="6858000"/>
          </a:xfrm>
          <a:prstGeom prst="rect">
            <a:avLst/>
          </a:prstGeom>
          <a:noFill/>
          <a:effectLst>
            <a:glow rad="317500">
              <a:srgbClr val="4ECDC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68057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518583F-2554-4297-9B2E-E056233F6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82" y="0"/>
            <a:ext cx="10291436" cy="6858000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8965491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71A09B79-BB22-4BF1-B1BF-C68589FFE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7185"/>
      </p:ext>
    </p:extLst>
  </p:cSld>
  <p:clrMapOvr>
    <a:masterClrMapping/>
  </p:clrMapOvr>
  <p:transition>
    <p:push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AAC1DB2-7FFA-4305-844C-2D6DD190D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54253"/>
            <a:ext cx="10363200" cy="6912254"/>
          </a:xfrm>
          <a:prstGeom prst="rect">
            <a:avLst/>
          </a:prstGeom>
          <a:effectLst>
            <a:glow rad="317500">
              <a:srgbClr val="4ECDC4"/>
            </a:glow>
          </a:effectLst>
        </p:spPr>
      </p:pic>
    </p:spTree>
    <p:extLst>
      <p:ext uri="{BB962C8B-B14F-4D97-AF65-F5344CB8AC3E}">
        <p14:creationId xmlns:p14="http://schemas.microsoft.com/office/powerpoint/2010/main" val="1461645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lose-up of Wringing Nervous Woman Stock Footage Video (100% Royalty-free)  34665853 | Shutterstock">
            <a:extLst>
              <a:ext uri="{FF2B5EF4-FFF2-40B4-BE49-F238E27FC236}">
                <a16:creationId xmlns:a16="http://schemas.microsoft.com/office/drawing/2014/main" id="{03240629-A6A1-4998-ACCA-93F4179B3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050400"/>
      </p:ext>
    </p:extLst>
  </p:cSld>
  <p:clrMapOvr>
    <a:masterClrMapping/>
  </p:clrMapOvr>
  <p:transition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EE761-CEB3-4FEB-AEF0-59AE63F9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4678" y="-890177"/>
            <a:ext cx="3400900" cy="3848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1118142" y="980104"/>
            <a:ext cx="3381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Monotone</a:t>
            </a:r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 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pic>
        <p:nvPicPr>
          <p:cNvPr id="2050" name="Picture 2" descr="What to do if you lecture in a monotone voice - Teach Better">
            <a:extLst>
              <a:ext uri="{FF2B5EF4-FFF2-40B4-BE49-F238E27FC236}">
                <a16:creationId xmlns:a16="http://schemas.microsoft.com/office/drawing/2014/main" id="{26163058-5A73-4F2E-BF4F-3D39CB289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4546A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5"/>
          <a:stretch/>
        </p:blipFill>
        <p:spPr bwMode="auto">
          <a:xfrm>
            <a:off x="7085548" y="5486400"/>
            <a:ext cx="4820701" cy="990599"/>
          </a:xfrm>
          <a:prstGeom prst="rect">
            <a:avLst/>
          </a:prstGeom>
          <a:noFill/>
          <a:effectLst>
            <a:glow rad="1028700">
              <a:srgbClr val="F7FFF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708926" y="2191321"/>
            <a:ext cx="325749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Mono 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pacing</a:t>
            </a:r>
          </a:p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Mono 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volume</a:t>
            </a:r>
          </a:p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Mono 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rhythm</a:t>
            </a:r>
          </a:p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Mono 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4031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1118142" y="980104"/>
            <a:ext cx="7346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Talking with our hands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708926" y="2191321"/>
            <a:ext cx="51763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Mimic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our story</a:t>
            </a:r>
          </a:p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Hand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acting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</a:t>
            </a:r>
          </a:p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Gestures =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Popularity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B535A-C5AA-45D6-B98B-1036E30C506F}"/>
              </a:ext>
            </a:extLst>
          </p:cNvPr>
          <p:cNvSpPr txBox="1"/>
          <p:nvPr/>
        </p:nvSpPr>
        <p:spPr>
          <a:xfrm>
            <a:off x="7920723" y="6038850"/>
            <a:ext cx="3946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800" i="1" dirty="0">
                <a:solidFill>
                  <a:srgbClr val="FF6B6B"/>
                </a:solidFill>
                <a:latin typeface="Arial Nova Cond Light" panose="020B0306020202020204" pitchFamily="34" charset="0"/>
              </a:rPr>
              <a:t>mimic = to be like the original</a:t>
            </a:r>
            <a:endParaRPr lang="ko-KR" altLang="en-US" sz="2800" i="1" dirty="0">
              <a:solidFill>
                <a:srgbClr val="FF6B6B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F2334-39E8-4138-8415-E9375177B3B8}"/>
              </a:ext>
            </a:extLst>
          </p:cNvPr>
          <p:cNvSpPr txBox="1"/>
          <p:nvPr/>
        </p:nvSpPr>
        <p:spPr>
          <a:xfrm>
            <a:off x="0" y="6704112"/>
            <a:ext cx="120412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700" dirty="0">
                <a:solidFill>
                  <a:srgbClr val="4ECDC4"/>
                </a:solidFill>
              </a:rPr>
              <a:t>https://www.huffpost.com/entry/talking-with-hands-gestures_n_56afcfaae4b0b8d7c230414e#:~:text=Hand%20gestures%20help%20us%20take,make%20it%20intelligible%20to%20others.&amp;text=%E2%80%9CGesture%20is%20really%20linked%20to,and%20use%20more%20declarative%20language.%E2%80%9</a:t>
            </a:r>
            <a:r>
              <a:rPr lang="en-US" altLang="ko-KR" sz="700" dirty="0">
                <a:solidFill>
                  <a:srgbClr val="4ECDC4"/>
                </a:solidFill>
              </a:rPr>
              <a:t>D </a:t>
            </a:r>
            <a:endParaRPr lang="ko-KR" altLang="en-US" sz="700" dirty="0">
              <a:solidFill>
                <a:srgbClr val="4ECD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  <p:bldP spid="4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636879" y="3145789"/>
            <a:ext cx="7346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Talking with our hands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118142" y="4116374"/>
            <a:ext cx="100604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Gestures help you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understand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other people.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1425AA-CC7F-483D-A486-666EFC8574B4}"/>
              </a:ext>
            </a:extLst>
          </p:cNvPr>
          <p:cNvSpPr txBox="1"/>
          <p:nvPr/>
        </p:nvSpPr>
        <p:spPr>
          <a:xfrm>
            <a:off x="0" y="6704112"/>
            <a:ext cx="120412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700" dirty="0">
                <a:solidFill>
                  <a:srgbClr val="4ECDC4"/>
                </a:solidFill>
              </a:rPr>
              <a:t>https://www.huffpost.com/entry/talking-with-hands-gestures_n_56afcfaae4b0b8d7c230414e#:~:text=Hand%20gestures%20help%20us%20take,make%20it%20intelligible%20to%20others.&amp;text=%E2%80%9CGesture%20is%20really%20linked%20to,and%20use%20more%20declarative%20language.%E2%80%9</a:t>
            </a:r>
            <a:r>
              <a:rPr lang="en-US" altLang="ko-KR" sz="700" dirty="0">
                <a:solidFill>
                  <a:srgbClr val="4ECDC4"/>
                </a:solidFill>
              </a:rPr>
              <a:t>D </a:t>
            </a:r>
            <a:endParaRPr lang="ko-KR" altLang="en-US" sz="700" dirty="0">
              <a:solidFill>
                <a:srgbClr val="4ECD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739 Man Fist Table Photos - Free &amp; Royalty-Free Stock Photos from Dreamstime">
            <a:extLst>
              <a:ext uri="{FF2B5EF4-FFF2-40B4-BE49-F238E27FC236}">
                <a16:creationId xmlns:a16="http://schemas.microsoft.com/office/drawing/2014/main" id="{EB3500DF-8FB9-47BB-96F2-894CFF94D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2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6823537" y="4572780"/>
            <a:ext cx="468763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Emotion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Body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Response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Verbal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Response</a:t>
            </a:r>
          </a:p>
        </p:txBody>
      </p:sp>
    </p:spTree>
    <p:extLst>
      <p:ext uri="{BB962C8B-B14F-4D97-AF65-F5344CB8AC3E}">
        <p14:creationId xmlns:p14="http://schemas.microsoft.com/office/powerpoint/2010/main" val="39517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ose up of concentrated good-looking young female manager with dark hair  in striped shirt holding pen in hands, talking with angry customer trying  to solve problem. | Free Photo">
            <a:extLst>
              <a:ext uri="{FF2B5EF4-FFF2-40B4-BE49-F238E27FC236}">
                <a16:creationId xmlns:a16="http://schemas.microsoft.com/office/drawing/2014/main" id="{EF9888D6-4D9D-4708-9F2B-9126EB61C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5" b="56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4536710" y="5706066"/>
            <a:ext cx="7221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Shows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true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underlying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emotion</a:t>
            </a:r>
          </a:p>
        </p:txBody>
      </p:sp>
    </p:spTree>
    <p:extLst>
      <p:ext uri="{BB962C8B-B14F-4D97-AF65-F5344CB8AC3E}">
        <p14:creationId xmlns:p14="http://schemas.microsoft.com/office/powerpoint/2010/main" val="14485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636879" y="3145789"/>
            <a:ext cx="7346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Talking with our hands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118142" y="4116374"/>
            <a:ext cx="7530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Gestures are a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second language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34B39-7D84-4D38-AA3B-B8E16CC251FD}"/>
              </a:ext>
            </a:extLst>
          </p:cNvPr>
          <p:cNvSpPr txBox="1"/>
          <p:nvPr/>
        </p:nvSpPr>
        <p:spPr>
          <a:xfrm>
            <a:off x="0" y="6704112"/>
            <a:ext cx="120412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700" dirty="0">
                <a:solidFill>
                  <a:srgbClr val="4ECDC4"/>
                </a:solidFill>
              </a:rPr>
              <a:t>https://www.huffpost.com/entry/talking-with-hands-gestures_n_56afcfaae4b0b8d7c230414e#:~:text=Hand%20gestures%20help%20us%20take,make%20it%20intelligible%20to%20others.&amp;text=%E2%80%9CGesture%20is%20really%20linked%20to,and%20use%20more%20declarative%20language.%E2%80%9</a:t>
            </a:r>
            <a:r>
              <a:rPr lang="en-US" altLang="ko-KR" sz="700" dirty="0">
                <a:solidFill>
                  <a:srgbClr val="4ECDC4"/>
                </a:solidFill>
              </a:rPr>
              <a:t>D </a:t>
            </a:r>
            <a:endParaRPr lang="ko-KR" altLang="en-US" sz="700" dirty="0">
              <a:solidFill>
                <a:srgbClr val="4ECD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6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akary Tormala: Why Certainty Matters in Business | Stanford Graduate  School of Business">
            <a:extLst>
              <a:ext uri="{FF2B5EF4-FFF2-40B4-BE49-F238E27FC236}">
                <a16:creationId xmlns:a16="http://schemas.microsoft.com/office/drawing/2014/main" id="{51E0C4E8-F76B-4EA3-99E7-C74726B58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b="19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1463040" y="2659559"/>
            <a:ext cx="517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Embodied Cognition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E55A6-2481-4CC3-BF1A-FD762672498C}"/>
              </a:ext>
            </a:extLst>
          </p:cNvPr>
          <p:cNvSpPr txBox="1"/>
          <p:nvPr/>
        </p:nvSpPr>
        <p:spPr>
          <a:xfrm>
            <a:off x="1712802" y="3301875"/>
            <a:ext cx="3079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800" i="1" dirty="0">
                <a:solidFill>
                  <a:srgbClr val="FF6B6B"/>
                </a:solidFill>
                <a:latin typeface="Arial Nova Cond Light" panose="020B0306020202020204" pitchFamily="34" charset="0"/>
              </a:rPr>
              <a:t>Our bodies understand</a:t>
            </a:r>
            <a:endParaRPr lang="ko-KR" altLang="en-US" sz="2800" i="1" dirty="0">
              <a:solidFill>
                <a:srgbClr val="FF6B6B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FCF2C-59F5-4DB7-BA27-1BE5E2F5CC0D}"/>
              </a:ext>
            </a:extLst>
          </p:cNvPr>
          <p:cNvSpPr txBox="1"/>
          <p:nvPr/>
        </p:nvSpPr>
        <p:spPr>
          <a:xfrm>
            <a:off x="0" y="6581001"/>
            <a:ext cx="11841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>
                <a:hlinkClick r:id="rId3"/>
              </a:rPr>
              <a:t>https://www.businessinsider.com/hand-gestures-reveal-complex-thoughts-2013-6</a:t>
            </a:r>
            <a:r>
              <a:rPr lang="ko-KR" alt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55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xpressive Beautiful Young Woman Covering Arkivvideomateriale (100 %  royaltyfritt) 23035543 | Shutterstock">
            <a:extLst>
              <a:ext uri="{FF2B5EF4-FFF2-40B4-BE49-F238E27FC236}">
                <a16:creationId xmlns:a16="http://schemas.microsoft.com/office/drawing/2014/main" id="{91CB17C6-B968-4FA1-9724-AC99FB0B1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1775964" y="3332285"/>
            <a:ext cx="1112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Reveals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things             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missing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in our speech.</a:t>
            </a:r>
          </a:p>
        </p:txBody>
      </p:sp>
    </p:spTree>
    <p:extLst>
      <p:ext uri="{BB962C8B-B14F-4D97-AF65-F5344CB8AC3E}">
        <p14:creationId xmlns:p14="http://schemas.microsoft.com/office/powerpoint/2010/main" val="7152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0 Signs Of A Deep Thinker">
            <a:extLst>
              <a:ext uri="{FF2B5EF4-FFF2-40B4-BE49-F238E27FC236}">
                <a16:creationId xmlns:a16="http://schemas.microsoft.com/office/drawing/2014/main" id="{219AB53C-C3E7-4013-9F4B-283DDCD80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r="21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769336" y="2181696"/>
            <a:ext cx="690374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“This is more important.”</a:t>
            </a:r>
          </a:p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“I am still thinking about this.”</a:t>
            </a:r>
          </a:p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“You must believe me.”</a:t>
            </a:r>
          </a:p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“I am unsure.”</a:t>
            </a:r>
          </a:p>
        </p:txBody>
      </p:sp>
    </p:spTree>
    <p:extLst>
      <p:ext uri="{BB962C8B-B14F-4D97-AF65-F5344CB8AC3E}">
        <p14:creationId xmlns:p14="http://schemas.microsoft.com/office/powerpoint/2010/main" val="3836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636879" y="3145789"/>
            <a:ext cx="7346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Talking with our hands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118142" y="4116374"/>
            <a:ext cx="9520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Gestures and speech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don’t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always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match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977B2-C034-4BD5-A736-E5337F97EDFD}"/>
              </a:ext>
            </a:extLst>
          </p:cNvPr>
          <p:cNvSpPr txBox="1"/>
          <p:nvPr/>
        </p:nvSpPr>
        <p:spPr>
          <a:xfrm>
            <a:off x="0" y="6704112"/>
            <a:ext cx="120412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700" dirty="0">
                <a:solidFill>
                  <a:srgbClr val="4ECDC4"/>
                </a:solidFill>
              </a:rPr>
              <a:t>https://www.huffpost.com/entry/talking-with-hands-gestures_n_56afcfaae4b0b8d7c230414e#:~:text=Hand%20gestures%20help%20us%20take,make%20it%20intelligible%20to%20others.&amp;text=%E2%80%9CGesture%20is%20really%20linked%20to,and%20use%20more%20declarative%20language.%E2%80%9</a:t>
            </a:r>
            <a:r>
              <a:rPr lang="en-US" altLang="ko-KR" sz="700" dirty="0">
                <a:solidFill>
                  <a:srgbClr val="4ECDC4"/>
                </a:solidFill>
              </a:rPr>
              <a:t>D </a:t>
            </a:r>
            <a:endParaRPr lang="ko-KR" altLang="en-US" sz="700" dirty="0">
              <a:solidFill>
                <a:srgbClr val="4ECD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ying Takes More Brainpower Than Telling the Truth | Discover Magazine">
            <a:extLst>
              <a:ext uri="{FF2B5EF4-FFF2-40B4-BE49-F238E27FC236}">
                <a16:creationId xmlns:a16="http://schemas.microsoft.com/office/drawing/2014/main" id="{AA9A869C-B0CC-4E2F-953B-9AB13F8C0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1039528" y="4809392"/>
            <a:ext cx="517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Congruence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F755B-F007-4613-9101-320C57B1D3E6}"/>
              </a:ext>
            </a:extLst>
          </p:cNvPr>
          <p:cNvSpPr txBox="1"/>
          <p:nvPr/>
        </p:nvSpPr>
        <p:spPr>
          <a:xfrm>
            <a:off x="1343180" y="5442082"/>
            <a:ext cx="4257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i="1" dirty="0">
                <a:solidFill>
                  <a:srgbClr val="FF6B6B"/>
                </a:solidFill>
                <a:latin typeface="Arial Nova Cond Light" panose="020B0306020202020204" pitchFamily="34" charset="0"/>
              </a:rPr>
              <a:t>Do our hands match our words?</a:t>
            </a:r>
            <a:endParaRPr lang="ko-KR" altLang="en-US" sz="2800" i="1" dirty="0">
              <a:solidFill>
                <a:srgbClr val="FF6B6B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91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EE761-CEB3-4FEB-AEF0-59AE63F9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4678" y="-890177"/>
            <a:ext cx="3400900" cy="3848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1118142" y="980104"/>
            <a:ext cx="3381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Monotone</a:t>
            </a:r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 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708926" y="2191321"/>
            <a:ext cx="62858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When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are you monotone?  </a:t>
            </a:r>
          </a:p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In what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situation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18325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ob Search Resources: The Whole World Is At Your Fingertips">
            <a:extLst>
              <a:ext uri="{FF2B5EF4-FFF2-40B4-BE49-F238E27FC236}">
                <a16:creationId xmlns:a16="http://schemas.microsoft.com/office/drawing/2014/main" id="{61315E1E-8430-4ED6-8658-698F1D96D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78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4872566" y="4839089"/>
            <a:ext cx="67635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Information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 at your fingertips</a:t>
            </a:r>
          </a:p>
        </p:txBody>
      </p:sp>
    </p:spTree>
    <p:extLst>
      <p:ext uri="{BB962C8B-B14F-4D97-AF65-F5344CB8AC3E}">
        <p14:creationId xmlns:p14="http://schemas.microsoft.com/office/powerpoint/2010/main" val="286646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perts say counting with fingers boosts your brainpower | Daily Mail Online">
            <a:extLst>
              <a:ext uri="{FF2B5EF4-FFF2-40B4-BE49-F238E27FC236}">
                <a16:creationId xmlns:a16="http://schemas.microsoft.com/office/drawing/2014/main" id="{4F09AD9C-3527-4B40-9E4B-FBE866D2E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t="3888" r="132" b="31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456516" y="5243248"/>
            <a:ext cx="69936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We don’t know 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what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we know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479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636879" y="3145789"/>
            <a:ext cx="77428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Teaching with our hands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118142" y="4116374"/>
            <a:ext cx="39332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In the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classroom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977B2-C034-4BD5-A736-E5337F97EDFD}"/>
              </a:ext>
            </a:extLst>
          </p:cNvPr>
          <p:cNvSpPr txBox="1"/>
          <p:nvPr/>
        </p:nvSpPr>
        <p:spPr>
          <a:xfrm>
            <a:off x="0" y="6704112"/>
            <a:ext cx="1204120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700" dirty="0">
                <a:solidFill>
                  <a:srgbClr val="4ECDC4"/>
                </a:solidFill>
              </a:rPr>
              <a:t>https://www.huffpost.com/entry/talking-with-hands-gestures_n_56afcfaae4b0b8d7c230414e#:~:text=Hand%20gestures%20help%20us%20take,make%20it%20intelligible%20to%20others.&amp;text=%E2%80%9CGesture%20is%20really%20linked%20to,and%20use%20more%20declarative%20language.%E2%80%9</a:t>
            </a:r>
            <a:r>
              <a:rPr lang="en-US" altLang="ko-KR" sz="700" dirty="0">
                <a:solidFill>
                  <a:srgbClr val="4ECDC4"/>
                </a:solidFill>
              </a:rPr>
              <a:t>D </a:t>
            </a:r>
            <a:endParaRPr lang="ko-KR" altLang="en-US" sz="700" dirty="0">
              <a:solidFill>
                <a:srgbClr val="4ECD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NKING: How much money teachers make in every US state - Business Insider">
            <a:extLst>
              <a:ext uri="{FF2B5EF4-FFF2-40B4-BE49-F238E27FC236}">
                <a16:creationId xmlns:a16="http://schemas.microsoft.com/office/drawing/2014/main" id="{67E149C5-EF8C-48A0-8EB9-DE88CDB24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0" b="4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4131420" y="3429000"/>
            <a:ext cx="6976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Gesturing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accelerates learning</a:t>
            </a:r>
          </a:p>
        </p:txBody>
      </p:sp>
    </p:spTree>
    <p:extLst>
      <p:ext uri="{BB962C8B-B14F-4D97-AF65-F5344CB8AC3E}">
        <p14:creationId xmlns:p14="http://schemas.microsoft.com/office/powerpoint/2010/main" val="32524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at is TPR? A Beginner's Guide to Total Physical Response">
            <a:extLst>
              <a:ext uri="{FF2B5EF4-FFF2-40B4-BE49-F238E27FC236}">
                <a16:creationId xmlns:a16="http://schemas.microsoft.com/office/drawing/2014/main" id="{4F3E5902-F74C-4373-B6EE-F38C31D58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r="17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4497180" y="5878617"/>
            <a:ext cx="6976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Total Physical Response (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TPR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64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w Credit System for Foreign Teachers Could Be Coming | the Beijinger">
            <a:extLst>
              <a:ext uri="{FF2B5EF4-FFF2-40B4-BE49-F238E27FC236}">
                <a16:creationId xmlns:a16="http://schemas.microsoft.com/office/drawing/2014/main" id="{FE00FBDD-C081-494E-A480-2D32A1333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110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D98AE-FED3-47D0-84A4-DE4AC955CC20}"/>
              </a:ext>
            </a:extLst>
          </p:cNvPr>
          <p:cNvSpPr txBox="1"/>
          <p:nvPr/>
        </p:nvSpPr>
        <p:spPr>
          <a:xfrm>
            <a:off x="360134" y="4261573"/>
            <a:ext cx="5735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Students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follow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teachers</a:t>
            </a:r>
            <a:endParaRPr lang="en-US" altLang="ko-KR" sz="4400" dirty="0">
              <a:solidFill>
                <a:srgbClr val="FF6B6B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7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ired A Speech Therapist To Fix My Boring Voice (online-video-cutter.com) (3)">
            <a:hlinkClick r:id="" action="ppaction://media"/>
            <a:extLst>
              <a:ext uri="{FF2B5EF4-FFF2-40B4-BE49-F238E27FC236}">
                <a16:creationId xmlns:a16="http://schemas.microsoft.com/office/drawing/2014/main" id="{BD88B6F5-09B1-4786-9108-12B29E32E0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52288"/>
      </p:ext>
    </p:extLst>
  </p:cSld>
  <p:clrMapOvr>
    <a:masterClrMapping/>
  </p:clrMapOvr>
  <p:transition spd="slow" advTm="218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FB5B4-B444-4061-81EA-E015C8997221}"/>
              </a:ext>
            </a:extLst>
          </p:cNvPr>
          <p:cNvSpPr txBox="1"/>
          <p:nvPr/>
        </p:nvSpPr>
        <p:spPr>
          <a:xfrm>
            <a:off x="1068804" y="1924050"/>
            <a:ext cx="100543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4ECDC4"/>
                </a:solidFill>
                <a:latin typeface="Bebas Neue Light" panose="00000500000000000000" pitchFamily="50" charset="0"/>
              </a:rPr>
              <a:t>“</a:t>
            </a: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What </a:t>
            </a:r>
            <a:r>
              <a:rPr lang="en-US" altLang="ko-KR" sz="6000" b="1" dirty="0">
                <a:solidFill>
                  <a:srgbClr val="4ECDC4"/>
                </a:solidFill>
                <a:latin typeface="Arial Nova Cond Light" panose="020B0306020202020204" pitchFamily="34" charset="0"/>
              </a:rPr>
              <a:t>other things </a:t>
            </a: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do you think I could </a:t>
            </a:r>
            <a:r>
              <a:rPr lang="en-US" altLang="ko-KR" sz="6000" b="1" dirty="0">
                <a:solidFill>
                  <a:srgbClr val="4ECDC4"/>
                </a:solidFill>
                <a:latin typeface="Arial Nova Cond Light" panose="020B0306020202020204" pitchFamily="34" charset="0"/>
              </a:rPr>
              <a:t>improve</a:t>
            </a: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 upon, </a:t>
            </a:r>
            <a:r>
              <a:rPr lang="en-US" altLang="ko-KR" sz="6600" dirty="0">
                <a:solidFill>
                  <a:srgbClr val="FF6B6B"/>
                </a:solidFill>
                <a:latin typeface="Bebas Neue Book" panose="00000500000000000000" pitchFamily="50" charset="0"/>
              </a:rPr>
              <a:t>potentially</a:t>
            </a:r>
            <a:r>
              <a:rPr lang="en-US" altLang="ko-KR" sz="5400" dirty="0">
                <a:solidFill>
                  <a:srgbClr val="FF6B6B"/>
                </a:solidFill>
                <a:latin typeface="Arial Nova Cond" panose="020B0506020202020204" pitchFamily="34" charset="0"/>
              </a:rPr>
              <a:t>…</a:t>
            </a:r>
            <a:r>
              <a:rPr lang="en-US" altLang="ko-KR" sz="5400" dirty="0">
                <a:solidFill>
                  <a:srgbClr val="4ECDC4"/>
                </a:solidFill>
                <a:latin typeface="Bebas Neue Light" panose="00000500000000000000" pitchFamily="50" charset="0"/>
              </a:rPr>
              <a:t>”</a:t>
            </a:r>
            <a:r>
              <a:rPr lang="en-US" altLang="ko-KR" sz="5400" dirty="0">
                <a:latin typeface="Bebas Neue Light" panose="00000500000000000000" pitchFamily="50" charset="0"/>
              </a:rPr>
              <a:t>  </a:t>
            </a:r>
            <a:endParaRPr lang="ko-KR" altLang="en-US" sz="5400" dirty="0">
              <a:latin typeface="Bebas Neue Ligh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4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FB5B4-B444-4061-81EA-E015C8997221}"/>
              </a:ext>
            </a:extLst>
          </p:cNvPr>
          <p:cNvSpPr txBox="1"/>
          <p:nvPr/>
        </p:nvSpPr>
        <p:spPr>
          <a:xfrm>
            <a:off x="1068804" y="1924050"/>
            <a:ext cx="100543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FF6B6B"/>
                </a:solidFill>
                <a:latin typeface="Arial Nova Cond" panose="020B0506020202020204" pitchFamily="34" charset="0"/>
              </a:rPr>
              <a:t>End</a:t>
            </a:r>
            <a:r>
              <a:rPr lang="en-US" altLang="ko-KR" sz="5400" dirty="0">
                <a:solidFill>
                  <a:srgbClr val="4ECDC4"/>
                </a:solidFill>
                <a:latin typeface="Arial Nova Cond" panose="020B0506020202020204" pitchFamily="34" charset="0"/>
              </a:rPr>
              <a:t> your </a:t>
            </a:r>
            <a:r>
              <a:rPr lang="en-US" altLang="ko-KR" sz="5400" dirty="0">
                <a:solidFill>
                  <a:srgbClr val="FFE66D"/>
                </a:solidFill>
                <a:latin typeface="Arial Nova Cond" panose="020B0506020202020204" pitchFamily="34" charset="0"/>
              </a:rPr>
              <a:t>sentence</a:t>
            </a: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Statement </a:t>
            </a:r>
          </a:p>
          <a:p>
            <a:pPr marL="685800" indent="-685800">
              <a:buFontTx/>
              <a:buChar char="-"/>
            </a:pP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Question  </a:t>
            </a:r>
            <a:endParaRPr lang="ko-KR" altLang="en-US" sz="5400" dirty="0">
              <a:latin typeface="Arial Nova Cond Light" panose="020B0306020202020204" pitchFamily="34" charset="0"/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C757FEF3-091F-4854-98FE-FF19D49ECFF2}"/>
              </a:ext>
            </a:extLst>
          </p:cNvPr>
          <p:cNvSpPr/>
          <p:nvPr/>
        </p:nvSpPr>
        <p:spPr>
          <a:xfrm rot="5400000">
            <a:off x="4466642" y="3078167"/>
            <a:ext cx="407702" cy="600681"/>
          </a:xfrm>
          <a:prstGeom prst="bentArrow">
            <a:avLst/>
          </a:prstGeom>
          <a:solidFill>
            <a:srgbClr val="F7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5CB11A73-D53E-4F8E-8F97-144B6D05B260}"/>
              </a:ext>
            </a:extLst>
          </p:cNvPr>
          <p:cNvSpPr/>
          <p:nvPr/>
        </p:nvSpPr>
        <p:spPr>
          <a:xfrm rot="16200000" flipV="1">
            <a:off x="4272088" y="3639130"/>
            <a:ext cx="407702" cy="600681"/>
          </a:xfrm>
          <a:prstGeom prst="bentArrow">
            <a:avLst/>
          </a:prstGeom>
          <a:solidFill>
            <a:srgbClr val="F7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 Hired A Speech Therapist To Fix My Boring Voice (online-video-cutter.com) (5)">
            <a:hlinkClick r:id="" action="ppaction://media"/>
            <a:extLst>
              <a:ext uri="{FF2B5EF4-FFF2-40B4-BE49-F238E27FC236}">
                <a16:creationId xmlns:a16="http://schemas.microsoft.com/office/drawing/2014/main" id="{F371B261-D142-48AA-98C4-32A6ABB1AE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0"/>
    </mc:Choice>
    <mc:Fallback xmlns="">
      <p:transition spd="slow" advTm="1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D00FEB-8C2C-4DB3-991B-2270A52F55A6}"/>
              </a:ext>
            </a:extLst>
          </p:cNvPr>
          <p:cNvSpPr txBox="1"/>
          <p:nvPr/>
        </p:nvSpPr>
        <p:spPr>
          <a:xfrm>
            <a:off x="665755" y="5494351"/>
            <a:ext cx="2778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Serious </a:t>
            </a:r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 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9264F-470C-4AE2-8690-40A0B9F4762B}"/>
              </a:ext>
            </a:extLst>
          </p:cNvPr>
          <p:cNvSpPr txBox="1"/>
          <p:nvPr/>
        </p:nvSpPr>
        <p:spPr>
          <a:xfrm>
            <a:off x="9227218" y="5473426"/>
            <a:ext cx="2299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Bored </a:t>
            </a:r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 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7DB46D-25AF-4E80-8E4B-E85BDA29E734}"/>
              </a:ext>
            </a:extLst>
          </p:cNvPr>
          <p:cNvSpPr txBox="1"/>
          <p:nvPr/>
        </p:nvSpPr>
        <p:spPr>
          <a:xfrm>
            <a:off x="4971333" y="285482"/>
            <a:ext cx="2249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stern </a:t>
            </a:r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 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pic>
        <p:nvPicPr>
          <p:cNvPr id="6" name="Picture 5" descr="A person wearing a dress&#10;&#10;Description automatically generated">
            <a:extLst>
              <a:ext uri="{FF2B5EF4-FFF2-40B4-BE49-F238E27FC236}">
                <a16:creationId xmlns:a16="http://schemas.microsoft.com/office/drawing/2014/main" id="{9DD6ABF5-E90C-4EA0-9262-FF696AA03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2450" r="32484"/>
          <a:stretch/>
        </p:blipFill>
        <p:spPr>
          <a:xfrm>
            <a:off x="4344637" y="1944303"/>
            <a:ext cx="3840480" cy="4913697"/>
          </a:xfrm>
          <a:prstGeom prst="rect">
            <a:avLst/>
          </a:prstGeom>
        </p:spPr>
      </p:pic>
      <p:pic>
        <p:nvPicPr>
          <p:cNvPr id="8" name="Picture 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8A0B6FAB-F886-4A6D-8A25-1E97FA3E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5763" l="9984" r="89989">
                        <a14:foregroundMark x1="44995" y1="56699" x2="48566" y2="15335"/>
                        <a14:foregroundMark x1="48566" y1="15335" x2="52489" y2="10815"/>
                        <a14:foregroundMark x1="52489" y1="10815" x2="56466" y2="15698"/>
                        <a14:foregroundMark x1="56466" y1="15698" x2="59686" y2="26392"/>
                        <a14:foregroundMark x1="59686" y1="26392" x2="60985" y2="55448"/>
                        <a14:foregroundMark x1="78680" y1="86723" x2="38501" y2="87450"/>
                        <a14:foregroundMark x1="38501" y1="87450" x2="38501" y2="87450"/>
                        <a14:foregroundMark x1="49784" y1="94875" x2="54600" y2="95763"/>
                        <a14:foregroundMark x1="54600" y1="95763" x2="57495" y2="93180"/>
                        <a14:foregroundMark x1="40557" y1="76190" x2="40855" y2="80710"/>
                        <a14:foregroundMark x1="35200" y1="74939" x2="37256" y2="68644"/>
                        <a14:foregroundMark x1="37256" y1="68644" x2="37554" y2="68362"/>
                        <a14:backgroundMark x1="27381" y1="51655" x2="16369" y2="70299"/>
                        <a14:backgroundMark x1="19102" y1="74657" x2="13934" y2="95278"/>
                        <a14:backgroundMark x1="33874" y1="81114" x2="38122" y2="78329"/>
                        <a14:backgroundMark x1="74242" y1="81961" x2="73674" y2="79177"/>
                        <a14:backgroundMark x1="37744" y1="72841" x2="34145" y2="78249"/>
                        <a14:backgroundMark x1="34145" y1="78249" x2="34064" y2="79177"/>
                        <a14:backgroundMark x1="37825" y1="71146" x2="38853" y2="73810"/>
                        <a14:backgroundMark x1="32738" y1="80710" x2="32738" y2="80710"/>
                        <a14:backgroundMark x1="63718" y1="43947" x2="63718" y2="4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62218" y="366496"/>
            <a:ext cx="6858211" cy="4597827"/>
          </a:xfrm>
          <a:prstGeom prst="rect">
            <a:avLst/>
          </a:prstGeom>
        </p:spPr>
      </p:pic>
      <p:pic>
        <p:nvPicPr>
          <p:cNvPr id="14" name="Picture 1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8130571-8880-4A2C-A2CF-5BD22D4C8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5742" r="30966"/>
          <a:stretch/>
        </p:blipFill>
        <p:spPr>
          <a:xfrm rot="10800000">
            <a:off x="8431731" y="0"/>
            <a:ext cx="3760269" cy="3999296"/>
          </a:xfrm>
          <a:prstGeom prst="rect">
            <a:avLst/>
          </a:prstGeom>
        </p:spPr>
      </p:pic>
      <p:pic>
        <p:nvPicPr>
          <p:cNvPr id="15" name="Picture 14" descr="A picture containing outdoor, water, mountain, green&#10;&#10;Description automatically generated">
            <a:extLst>
              <a:ext uri="{FF2B5EF4-FFF2-40B4-BE49-F238E27FC236}">
                <a16:creationId xmlns:a16="http://schemas.microsoft.com/office/drawing/2014/main" id="{A3696699-0AA0-4185-BE68-1F27D6AD7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" y="0"/>
            <a:ext cx="12189889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5C73FB-70D6-4815-86EC-C30849FD18A6}"/>
              </a:ext>
            </a:extLst>
          </p:cNvPr>
          <p:cNvSpPr/>
          <p:nvPr/>
        </p:nvSpPr>
        <p:spPr>
          <a:xfrm rot="19646167">
            <a:off x="6424071" y="-1265687"/>
            <a:ext cx="80188" cy="9706815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4ECDC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94382-38DE-4270-89BB-F9DB28C733B6}"/>
              </a:ext>
            </a:extLst>
          </p:cNvPr>
          <p:cNvSpPr txBox="1"/>
          <p:nvPr/>
        </p:nvSpPr>
        <p:spPr>
          <a:xfrm>
            <a:off x="481263" y="778670"/>
            <a:ext cx="8046721" cy="322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ko-KR" sz="13800" dirty="0">
                <a:ln w="38100">
                  <a:solidFill>
                    <a:srgbClr val="F7FFF7"/>
                  </a:solidFill>
                </a:ln>
                <a:solidFill>
                  <a:srgbClr val="4ECDC4"/>
                </a:solidFill>
                <a:latin typeface="Bebas Neue" panose="00000500000000000000" pitchFamily="2" charset="0"/>
              </a:rPr>
              <a:t>Tone</a:t>
            </a:r>
            <a:r>
              <a:rPr lang="en-US" altLang="ko-KR" sz="13800" dirty="0">
                <a:ln>
                  <a:solidFill>
                    <a:srgbClr val="1A535C"/>
                  </a:solidFill>
                </a:ln>
                <a:solidFill>
                  <a:srgbClr val="F7FFF7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3800" dirty="0">
                <a:solidFill>
                  <a:srgbClr val="F7FFF7"/>
                </a:solidFill>
                <a:latin typeface="Bebas Neue" panose="00000500000000000000" pitchFamily="2" charset="0"/>
              </a:rPr>
              <a:t>adds</a:t>
            </a:r>
            <a:r>
              <a:rPr lang="en-US" altLang="ko-KR" sz="13800" dirty="0">
                <a:ln>
                  <a:solidFill>
                    <a:srgbClr val="1A535C"/>
                  </a:solidFill>
                </a:ln>
                <a:solidFill>
                  <a:srgbClr val="F7FFF7"/>
                </a:solidFill>
                <a:latin typeface="Bebas Neue" panose="00000500000000000000" pitchFamily="2" charset="0"/>
              </a:rPr>
              <a:t>    </a:t>
            </a:r>
          </a:p>
          <a:p>
            <a:pPr>
              <a:lnSpc>
                <a:spcPct val="70000"/>
              </a:lnSpc>
            </a:pPr>
            <a:r>
              <a:rPr lang="en-US" altLang="ko-KR" sz="13800" dirty="0">
                <a:ln>
                  <a:solidFill>
                    <a:srgbClr val="1A535C"/>
                  </a:solidFill>
                </a:ln>
                <a:solidFill>
                  <a:srgbClr val="F7FFF7"/>
                </a:solidFill>
                <a:latin typeface="Bebas Neue" panose="00000500000000000000" pitchFamily="2" charset="0"/>
              </a:rPr>
              <a:t>             </a:t>
            </a:r>
            <a:r>
              <a:rPr lang="en-US" altLang="ko-KR" sz="13800" dirty="0">
                <a:ln>
                  <a:solidFill>
                    <a:srgbClr val="1A535C"/>
                  </a:solidFill>
                </a:ln>
                <a:solidFill>
                  <a:srgbClr val="FFE66D"/>
                </a:solidFill>
                <a:latin typeface="Bebas Neue" panose="00000500000000000000" pitchFamily="2" charset="0"/>
              </a:rPr>
              <a:t>color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AEF972-BEE7-4DC0-AC73-ED564DA84B1D}"/>
              </a:ext>
            </a:extLst>
          </p:cNvPr>
          <p:cNvSpPr txBox="1"/>
          <p:nvPr/>
        </p:nvSpPr>
        <p:spPr>
          <a:xfrm>
            <a:off x="5322169" y="3380832"/>
            <a:ext cx="7166606" cy="322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ko-KR" sz="9600" dirty="0">
                <a:solidFill>
                  <a:srgbClr val="F7FFF7"/>
                </a:solidFill>
                <a:latin typeface="Bebas Neue" panose="00000500000000000000" pitchFamily="2" charset="0"/>
              </a:rPr>
              <a:t>To</a:t>
            </a:r>
            <a:r>
              <a:rPr lang="en-US" altLang="ko-KR" sz="13800" dirty="0">
                <a:ln>
                  <a:solidFill>
                    <a:srgbClr val="4ECDC4"/>
                  </a:solidFill>
                </a:ln>
                <a:solidFill>
                  <a:srgbClr val="F7FFF7"/>
                </a:solidFill>
                <a:latin typeface="Bebas Neue" panose="00000500000000000000" pitchFamily="2" charset="0"/>
              </a:rPr>
              <a:t>  </a:t>
            </a:r>
          </a:p>
          <a:p>
            <a:pPr>
              <a:lnSpc>
                <a:spcPct val="70000"/>
              </a:lnSpc>
            </a:pPr>
            <a:r>
              <a:rPr lang="en-US" altLang="ko-KR" sz="13800" dirty="0">
                <a:ln>
                  <a:solidFill>
                    <a:srgbClr val="4ECDC4"/>
                  </a:solidFill>
                </a:ln>
                <a:solidFill>
                  <a:srgbClr val="F7FFF7"/>
                </a:solidFill>
                <a:latin typeface="Bebas Neue" panose="00000500000000000000" pitchFamily="2" charset="0"/>
              </a:rPr>
              <a:t>  </a:t>
            </a:r>
            <a:r>
              <a:rPr lang="en-US" altLang="ko-KR" sz="13800" dirty="0">
                <a:ln w="38100">
                  <a:solidFill>
                    <a:srgbClr val="F7FFF7"/>
                  </a:solidFill>
                </a:ln>
                <a:solidFill>
                  <a:srgbClr val="4ECDC4"/>
                </a:solidFill>
                <a:latin typeface="Bebas Neue" panose="00000500000000000000" pitchFamily="2" charset="0"/>
              </a:rPr>
              <a:t>language</a:t>
            </a:r>
            <a:r>
              <a:rPr lang="en-US" altLang="ko-KR" sz="13800" dirty="0">
                <a:ln>
                  <a:solidFill>
                    <a:srgbClr val="4ECDC4"/>
                  </a:solidFill>
                </a:ln>
                <a:solidFill>
                  <a:srgbClr val="F7FFF7"/>
                </a:solidFill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20" name="Picture 2" descr="possibly the most beautiful eyes in the world | Beautiful eyes, Most  beautiful eyes, Beauty eyes">
            <a:extLst>
              <a:ext uri="{FF2B5EF4-FFF2-40B4-BE49-F238E27FC236}">
                <a16:creationId xmlns:a16="http://schemas.microsoft.com/office/drawing/2014/main" id="{28008CD8-E43E-403B-8B98-9C0783A79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6701"/>
            <a:ext cx="6096000" cy="833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ossibly the most beautiful eyes in the world | Beautiful eyes, Most  beautiful eyes, Beauty eyes">
            <a:extLst>
              <a:ext uri="{FF2B5EF4-FFF2-40B4-BE49-F238E27FC236}">
                <a16:creationId xmlns:a16="http://schemas.microsoft.com/office/drawing/2014/main" id="{2EEF2753-FF81-47C4-8C95-F22377830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266701"/>
            <a:ext cx="6095999" cy="83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9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2000">
                                      <p:stCondLst>
                                        <p:cond delay="9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4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xit" presetSubtype="12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xit" presetSubtype="6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7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1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" presetClass="exit" presetSubtype="4" ac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3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8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8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8" ac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6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6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3" grpId="1"/>
          <p:bldP spid="4" grpId="0"/>
          <p:bldP spid="4" grpId="1"/>
          <p:bldP spid="16" grpId="0" animBg="1"/>
          <p:bldP spid="17" grpId="0" uiExpand="1" build="p"/>
          <p:bldP spid="18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9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xit" presetSubtype="12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xit" presetSubtype="6" ac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7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1" ac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" presetClass="exit" presetSubtype="4" ac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3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8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8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8" ac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6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6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5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3" grpId="1"/>
          <p:bldP spid="4" grpId="0"/>
          <p:bldP spid="4" grpId="1"/>
          <p:bldP spid="16" grpId="0" animBg="1"/>
          <p:bldP spid="17" grpId="0" uiExpand="1" build="p"/>
          <p:bldP spid="18" grpId="0" uiExpand="1" build="p"/>
        </p:bldLst>
      </p:timing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FB5B4-B444-4061-81EA-E015C8997221}"/>
              </a:ext>
            </a:extLst>
          </p:cNvPr>
          <p:cNvSpPr txBox="1"/>
          <p:nvPr/>
        </p:nvSpPr>
        <p:spPr>
          <a:xfrm>
            <a:off x="1068804" y="1351508"/>
            <a:ext cx="100543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4ECDC4"/>
                </a:solidFill>
                <a:latin typeface="Bebas Neue Light" panose="00000500000000000000" pitchFamily="50" charset="0"/>
              </a:rPr>
              <a:t>“</a:t>
            </a:r>
            <a:r>
              <a:rPr lang="en-US" altLang="ko-KR" sz="6600" dirty="0">
                <a:solidFill>
                  <a:srgbClr val="FFE66D"/>
                </a:solidFill>
                <a:latin typeface="Bebas Neue" panose="00000500000000000000" pitchFamily="2" charset="0"/>
              </a:rPr>
              <a:t>Vulnerability</a:t>
            </a:r>
            <a:r>
              <a:rPr lang="en-US" altLang="ko-KR" sz="5400" dirty="0">
                <a:latin typeface="Bebas Neue Light" panose="00000500000000000000" pitchFamily="50" charset="0"/>
              </a:rPr>
              <a:t> </a:t>
            </a:r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is what </a:t>
            </a:r>
            <a:r>
              <a:rPr lang="en-US" altLang="ko-KR" sz="5400" b="1" dirty="0">
                <a:solidFill>
                  <a:srgbClr val="4ECDC4"/>
                </a:solidFill>
                <a:latin typeface="Arial Nova Cond Light" panose="020B0306020202020204" pitchFamily="34" charset="0"/>
              </a:rPr>
              <a:t>makes for </a:t>
            </a:r>
          </a:p>
          <a:p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good</a:t>
            </a:r>
            <a:r>
              <a:rPr lang="en-US" altLang="ko-KR" sz="5400" dirty="0">
                <a:latin typeface="Bebas Neue Light" panose="00000500000000000000" pitchFamily="50" charset="0"/>
              </a:rPr>
              <a:t> </a:t>
            </a:r>
            <a:r>
              <a:rPr lang="en-US" altLang="ko-KR" sz="6600" dirty="0">
                <a:solidFill>
                  <a:srgbClr val="FF6B6B"/>
                </a:solidFill>
                <a:latin typeface="Bebas Neue Book" panose="00000500000000000000" pitchFamily="50" charset="0"/>
              </a:rPr>
              <a:t>content</a:t>
            </a:r>
            <a:r>
              <a:rPr lang="en-US" altLang="ko-KR" sz="5400" dirty="0">
                <a:solidFill>
                  <a:srgbClr val="4ECDC4"/>
                </a:solidFill>
                <a:latin typeface="Bebas Neue Light" panose="00000500000000000000" pitchFamily="50" charset="0"/>
              </a:rPr>
              <a:t>, </a:t>
            </a:r>
          </a:p>
          <a:p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good</a:t>
            </a:r>
            <a:r>
              <a:rPr lang="en-US" altLang="ko-KR" sz="5400" dirty="0">
                <a:latin typeface="Bebas Neue Light" panose="00000500000000000000" pitchFamily="50" charset="0"/>
              </a:rPr>
              <a:t> </a:t>
            </a:r>
            <a:r>
              <a:rPr lang="en-US" altLang="ko-KR" sz="6600" dirty="0">
                <a:solidFill>
                  <a:srgbClr val="FF6B6B"/>
                </a:solidFill>
                <a:latin typeface="Bebas Neue Book" panose="00000500000000000000" pitchFamily="50" charset="0"/>
              </a:rPr>
              <a:t>conversation</a:t>
            </a:r>
            <a:r>
              <a:rPr lang="en-US" altLang="ko-KR" sz="5400" dirty="0">
                <a:solidFill>
                  <a:srgbClr val="4ECDC4"/>
                </a:solidFill>
                <a:latin typeface="Bebas Neue Light" panose="00000500000000000000" pitchFamily="50" charset="0"/>
              </a:rPr>
              <a:t>,</a:t>
            </a:r>
            <a:r>
              <a:rPr lang="en-US" altLang="ko-KR" sz="5400" dirty="0">
                <a:latin typeface="Bebas Neue Light" panose="00000500000000000000" pitchFamily="50" charset="0"/>
              </a:rPr>
              <a:t> </a:t>
            </a:r>
          </a:p>
          <a:p>
            <a:r>
              <a:rPr lang="en-US" altLang="ko-KR" sz="5400" dirty="0">
                <a:solidFill>
                  <a:srgbClr val="4ECDC4"/>
                </a:solidFill>
                <a:latin typeface="Arial Nova Cond Light" panose="020B0306020202020204" pitchFamily="34" charset="0"/>
              </a:rPr>
              <a:t>good</a:t>
            </a:r>
            <a:r>
              <a:rPr lang="en-US" altLang="ko-KR" sz="5400" dirty="0">
                <a:latin typeface="Bebas Neue Light" panose="00000500000000000000" pitchFamily="50" charset="0"/>
              </a:rPr>
              <a:t> </a:t>
            </a:r>
            <a:r>
              <a:rPr lang="en-US" altLang="ko-KR" sz="6600" dirty="0">
                <a:solidFill>
                  <a:srgbClr val="FF6B6B"/>
                </a:solidFill>
                <a:latin typeface="Bebas Neue Book" panose="00000500000000000000" pitchFamily="50" charset="0"/>
              </a:rPr>
              <a:t>dialogue</a:t>
            </a:r>
            <a:r>
              <a:rPr lang="en-US" altLang="ko-KR" sz="5400" dirty="0">
                <a:solidFill>
                  <a:srgbClr val="4ECDC4"/>
                </a:solidFill>
                <a:latin typeface="Bebas Neue Light" panose="00000500000000000000" pitchFamily="50" charset="0"/>
              </a:rPr>
              <a:t>.”</a:t>
            </a:r>
            <a:r>
              <a:rPr lang="en-US" altLang="ko-KR" sz="5400" dirty="0">
                <a:latin typeface="Bebas Neue Light" panose="00000500000000000000" pitchFamily="50" charset="0"/>
              </a:rPr>
              <a:t> </a:t>
            </a:r>
            <a:endParaRPr lang="ko-KR" altLang="en-US" sz="5400" dirty="0">
              <a:latin typeface="Bebas Neue Light" panose="000005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D9ECB-1F6C-4D38-B758-5C4C4E3362FD}"/>
              </a:ext>
            </a:extLst>
          </p:cNvPr>
          <p:cNvSpPr txBox="1"/>
          <p:nvPr/>
        </p:nvSpPr>
        <p:spPr>
          <a:xfrm>
            <a:off x="9561621" y="6038850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800" i="1" dirty="0">
                <a:solidFill>
                  <a:srgbClr val="FFE66D"/>
                </a:solidFill>
                <a:latin typeface="Arial Nova Cond Light" panose="020B0306020202020204" pitchFamily="34" charset="0"/>
              </a:rPr>
              <a:t>exposed to harm</a:t>
            </a:r>
            <a:endParaRPr lang="ko-KR" altLang="en-US" sz="2800" i="1" dirty="0">
              <a:solidFill>
                <a:srgbClr val="FFE66D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5E3DEC-E95F-4110-AD81-290FF144ED23}"/>
              </a:ext>
            </a:extLst>
          </p:cNvPr>
          <p:cNvSpPr txBox="1"/>
          <p:nvPr/>
        </p:nvSpPr>
        <p:spPr>
          <a:xfrm>
            <a:off x="352773" y="1689262"/>
            <a:ext cx="104139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b="1" dirty="0">
                <a:solidFill>
                  <a:srgbClr val="FFE66D"/>
                </a:solidFill>
                <a:latin typeface="Bebas Neue Light" panose="00000500000000000000" pitchFamily="50" charset="0"/>
              </a:rPr>
              <a:t>Speaking</a:t>
            </a:r>
            <a:r>
              <a:rPr lang="en-US" altLang="ko-KR" sz="11500" b="1" dirty="0">
                <a:solidFill>
                  <a:srgbClr val="4ECDC4"/>
                </a:solidFill>
                <a:latin typeface="Bebas Neue Light" panose="00000500000000000000" pitchFamily="50" charset="0"/>
              </a:rPr>
              <a:t> </a:t>
            </a:r>
            <a:r>
              <a:rPr lang="en-US" altLang="ko-KR" sz="9600" b="1" dirty="0">
                <a:solidFill>
                  <a:srgbClr val="4ECDC4"/>
                </a:solidFill>
                <a:latin typeface="Bebas Neue Light" panose="00000500000000000000" pitchFamily="50" charset="0"/>
              </a:rPr>
              <a:t>with</a:t>
            </a:r>
            <a:r>
              <a:rPr lang="en-US" altLang="ko-KR" sz="11500" b="1" dirty="0">
                <a:solidFill>
                  <a:srgbClr val="4ECDC4"/>
                </a:solidFill>
                <a:latin typeface="Bebas Neue Light" panose="00000500000000000000" pitchFamily="50" charset="0"/>
              </a:rPr>
              <a:t>  </a:t>
            </a:r>
          </a:p>
          <a:p>
            <a:r>
              <a:rPr lang="en-US" altLang="ko-KR" sz="11500" b="1" dirty="0">
                <a:solidFill>
                  <a:srgbClr val="FF6B6B"/>
                </a:solidFill>
                <a:latin typeface="Bebas Neue Light" panose="00000500000000000000" pitchFamily="50" charset="0"/>
              </a:rPr>
              <a:t>your hands </a:t>
            </a:r>
            <a:endParaRPr lang="ko-KR" altLang="en-US" sz="13800" b="1" dirty="0">
              <a:solidFill>
                <a:srgbClr val="FF6B6B"/>
              </a:solidFill>
              <a:latin typeface="Bebas Neue Ligh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1086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636879" y="3145789"/>
            <a:ext cx="4769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Tell Us a Story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118142" y="4116374"/>
            <a:ext cx="3861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Use your hands.</a:t>
            </a:r>
          </a:p>
        </p:txBody>
      </p:sp>
    </p:spTree>
    <p:extLst>
      <p:ext uri="{BB962C8B-B14F-4D97-AF65-F5344CB8AC3E}">
        <p14:creationId xmlns:p14="http://schemas.microsoft.com/office/powerpoint/2010/main" val="308123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ED70FE-53A1-4EB1-A7F9-378657218BC8}"/>
              </a:ext>
            </a:extLst>
          </p:cNvPr>
          <p:cNvSpPr/>
          <p:nvPr/>
        </p:nvSpPr>
        <p:spPr>
          <a:xfrm>
            <a:off x="336884" y="327259"/>
            <a:ext cx="11463229" cy="6169794"/>
          </a:xfrm>
          <a:prstGeom prst="rect">
            <a:avLst/>
          </a:prstGeom>
          <a:solidFill>
            <a:srgbClr val="4ECDC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79D2A-E9F8-417F-BB10-D97674509378}"/>
              </a:ext>
            </a:extLst>
          </p:cNvPr>
          <p:cNvSpPr txBox="1"/>
          <p:nvPr/>
        </p:nvSpPr>
        <p:spPr>
          <a:xfrm>
            <a:off x="1103084" y="1498377"/>
            <a:ext cx="1069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2"/>
              </a:rPr>
              <a:t>http://sixminutes.dlugan.com/toastmasters-speech-6-vocal-variety/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868C0-0BCD-451E-9D1E-89D1D0298216}"/>
              </a:ext>
            </a:extLst>
          </p:cNvPr>
          <p:cNvSpPr txBox="1"/>
          <p:nvPr/>
        </p:nvSpPr>
        <p:spPr>
          <a:xfrm>
            <a:off x="1103084" y="22811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 </a:t>
            </a:r>
            <a:r>
              <a:rPr lang="ko-KR" altLang="en-US" dirty="0">
                <a:hlinkClick r:id="rId3"/>
              </a:rPr>
              <a:t>https://youtu.be/e-QbxjXDwXU</a:t>
            </a:r>
            <a:r>
              <a:rPr lang="ko-KR" alt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679C1-D920-42FE-ACBB-EAE62D8B904E}"/>
              </a:ext>
            </a:extLst>
          </p:cNvPr>
          <p:cNvSpPr txBox="1"/>
          <p:nvPr/>
        </p:nvSpPr>
        <p:spPr>
          <a:xfrm>
            <a:off x="1103084" y="305966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https://www.youtube.com/watch?v=m35l59tMwk8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400042-0A79-482F-909D-123571B06499}"/>
              </a:ext>
            </a:extLst>
          </p:cNvPr>
          <p:cNvSpPr txBox="1"/>
          <p:nvPr/>
        </p:nvSpPr>
        <p:spPr>
          <a:xfrm>
            <a:off x="1103084" y="3838149"/>
            <a:ext cx="6097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5"/>
              </a:rPr>
              <a:t>https://theundercoverrecruiter.com/power-first-impressions/#:~:text=Takeaways%3A,you%20walk%20through%20the%20door.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65B20-66C8-497D-94E1-5B7B3DFF1EEB}"/>
              </a:ext>
            </a:extLst>
          </p:cNvPr>
          <p:cNvSpPr txBox="1"/>
          <p:nvPr/>
        </p:nvSpPr>
        <p:spPr>
          <a:xfrm>
            <a:off x="1103084" y="5167601"/>
            <a:ext cx="6097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6"/>
              </a:rPr>
              <a:t>https://www.smh.com.au/lifestyle/science-of-talk-reveals-how-pauses-and-single-words-can-change-a-conversation-20150820-gj3s6c.html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DB5E3-1D61-4866-A005-F49614597380}"/>
              </a:ext>
            </a:extLst>
          </p:cNvPr>
          <p:cNvSpPr txBox="1"/>
          <p:nvPr/>
        </p:nvSpPr>
        <p:spPr>
          <a:xfrm>
            <a:off x="1103084" y="1221378"/>
            <a:ext cx="4500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Narrow" panose="020B0606020202030204" pitchFamily="34" charset="0"/>
              </a:rPr>
              <a:t>Toastmasters Speech 6:  Vocal Variety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8AA55B-BC9F-4F5B-ACF0-42D440C268C4}"/>
              </a:ext>
            </a:extLst>
          </p:cNvPr>
          <p:cNvSpPr txBox="1"/>
          <p:nvPr/>
        </p:nvSpPr>
        <p:spPr>
          <a:xfrm>
            <a:off x="1103083" y="2007995"/>
            <a:ext cx="5292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Narrow" panose="020B0606020202030204" pitchFamily="34" charset="0"/>
              </a:rPr>
              <a:t>The Interactional ‘Nudge’ – Talking About Talk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60A92-C9D6-4289-8ECC-6684B80701A0}"/>
              </a:ext>
            </a:extLst>
          </p:cNvPr>
          <p:cNvSpPr txBox="1"/>
          <p:nvPr/>
        </p:nvSpPr>
        <p:spPr>
          <a:xfrm>
            <a:off x="1103082" y="2781103"/>
            <a:ext cx="854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Narrow" panose="020B0606020202030204" pitchFamily="34" charset="0"/>
              </a:rPr>
              <a:t>How to sound interesting in English | varied pitch vs monotone | intonation 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C3DD08-074A-4489-BD25-94D27611ACED}"/>
              </a:ext>
            </a:extLst>
          </p:cNvPr>
          <p:cNvSpPr txBox="1"/>
          <p:nvPr/>
        </p:nvSpPr>
        <p:spPr>
          <a:xfrm>
            <a:off x="1103081" y="3585164"/>
            <a:ext cx="482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Narrow" panose="020B0606020202030204" pitchFamily="34" charset="0"/>
              </a:rPr>
              <a:t>Why Your First Impression is So Powerful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954D9-068D-49A4-BD2D-A468A5353F67}"/>
              </a:ext>
            </a:extLst>
          </p:cNvPr>
          <p:cNvSpPr txBox="1"/>
          <p:nvPr/>
        </p:nvSpPr>
        <p:spPr>
          <a:xfrm>
            <a:off x="1103080" y="4894781"/>
            <a:ext cx="9214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Narrow" panose="020B0606020202030204" pitchFamily="34" charset="0"/>
              </a:rPr>
              <a:t>Science of talk reveals how pauses and single words can change a conversation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143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40B0A1-7D94-4C57-ABB2-B37E5E3651BF}"/>
              </a:ext>
            </a:extLst>
          </p:cNvPr>
          <p:cNvSpPr/>
          <p:nvPr/>
        </p:nvSpPr>
        <p:spPr>
          <a:xfrm>
            <a:off x="336884" y="327259"/>
            <a:ext cx="11463229" cy="6169794"/>
          </a:xfrm>
          <a:prstGeom prst="rect">
            <a:avLst/>
          </a:prstGeom>
          <a:solidFill>
            <a:srgbClr val="4ECDC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6BBCA-FC0E-498F-A5F6-EF886F99DCF3}"/>
              </a:ext>
            </a:extLst>
          </p:cNvPr>
          <p:cNvSpPr txBox="1"/>
          <p:nvPr/>
        </p:nvSpPr>
        <p:spPr>
          <a:xfrm>
            <a:off x="922789" y="1775614"/>
            <a:ext cx="10125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2"/>
              </a:rPr>
              <a:t>https://www.huffpost.com/entry/talking-with-hands-gestures_n_56afcfaae4b0b8d7c230414e#:~:text=Hand%20gestures%20help%20us%20take,make%20it%20intelligible%20to%20others.&amp;text=%E2%80%9CGesture%20is%20really%20linked%20to,and%20use%20more%20declarative%20language.%E2%80%9D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88480-92AA-402B-A1BA-5C9D13D64D16}"/>
              </a:ext>
            </a:extLst>
          </p:cNvPr>
          <p:cNvSpPr txBox="1"/>
          <p:nvPr/>
        </p:nvSpPr>
        <p:spPr>
          <a:xfrm>
            <a:off x="922789" y="3882057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https://www.businessinsider.com/hand-gestures-reveal-complex-thoughts-2013-6</a:t>
            </a:r>
            <a:r>
              <a:rPr lang="ko-KR" alt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FF35F-5728-4E36-B785-BBCE0C56071E}"/>
              </a:ext>
            </a:extLst>
          </p:cNvPr>
          <p:cNvSpPr txBox="1"/>
          <p:nvPr/>
        </p:nvSpPr>
        <p:spPr>
          <a:xfrm>
            <a:off x="922789" y="1451727"/>
            <a:ext cx="6735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Narrow" panose="020B0606020202030204" pitchFamily="34" charset="0"/>
              </a:rPr>
              <a:t>The Fascinating Science Behind ‘Talking’ With Your Hands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F817A-42FF-4675-B92E-4307547BB10C}"/>
              </a:ext>
            </a:extLst>
          </p:cNvPr>
          <p:cNvSpPr txBox="1"/>
          <p:nvPr/>
        </p:nvSpPr>
        <p:spPr>
          <a:xfrm>
            <a:off x="922789" y="3553987"/>
            <a:ext cx="574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Arial Narrow" panose="020B0606020202030204" pitchFamily="34" charset="0"/>
              </a:rPr>
              <a:t>Hand Gestures Say A Lot About Your Intelligence </a:t>
            </a:r>
            <a:endParaRPr lang="ko-KR" altLang="en-U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0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1118142" y="980104"/>
            <a:ext cx="3381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E66D"/>
                </a:solidFill>
                <a:latin typeface="Bebas Neue" panose="00000500000000000000" pitchFamily="2" charset="0"/>
              </a:rPr>
              <a:t>Monotone</a:t>
            </a:r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 </a:t>
            </a:r>
            <a:endParaRPr lang="ko-KR" altLang="en-US" sz="7200" i="1" dirty="0">
              <a:solidFill>
                <a:srgbClr val="FF6B6B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708926" y="2191321"/>
            <a:ext cx="970720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Gives the impression that you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don’t care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.  </a:t>
            </a:r>
          </a:p>
          <a:p>
            <a:endParaRPr lang="en-US" altLang="ko-KR" sz="4400" dirty="0">
              <a:solidFill>
                <a:srgbClr val="4ECDC4"/>
              </a:solidFill>
              <a:latin typeface="Arial Nova Cond" panose="020B0506020202020204" pitchFamily="34" charset="0"/>
            </a:endParaRPr>
          </a:p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Intonation is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38%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 of impression.</a:t>
            </a:r>
          </a:p>
          <a:p>
            <a:endParaRPr lang="en-US" altLang="ko-KR" sz="4400" dirty="0">
              <a:solidFill>
                <a:srgbClr val="4ECDC4"/>
              </a:solidFill>
              <a:latin typeface="Arial Nova Cond" panose="020B0506020202020204" pitchFamily="34" charset="0"/>
            </a:endParaRPr>
          </a:p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Our voice has a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~30 note range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. </a:t>
            </a:r>
          </a:p>
          <a:p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	Most people </a:t>
            </a:r>
            <a:r>
              <a:rPr lang="en-US" altLang="ko-KR" sz="4400" dirty="0">
                <a:solidFill>
                  <a:srgbClr val="FF6B6B"/>
                </a:solidFill>
                <a:latin typeface="Arial Nova Cond" panose="020B0506020202020204" pitchFamily="34" charset="0"/>
              </a:rPr>
              <a:t>only use 1 or 2 </a:t>
            </a:r>
            <a:r>
              <a:rPr lang="en-US" altLang="ko-KR" sz="4400" dirty="0">
                <a:solidFill>
                  <a:srgbClr val="4ECDC4"/>
                </a:solidFill>
                <a:latin typeface="Arial Nova Cond" panose="020B0506020202020204" pitchFamily="34" charset="0"/>
              </a:rPr>
              <a:t>notes.    </a:t>
            </a:r>
          </a:p>
        </p:txBody>
      </p:sp>
    </p:spTree>
    <p:extLst>
      <p:ext uri="{BB962C8B-B14F-4D97-AF65-F5344CB8AC3E}">
        <p14:creationId xmlns:p14="http://schemas.microsoft.com/office/powerpoint/2010/main" val="31290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6096000" y="1706572"/>
            <a:ext cx="540404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dirty="0">
                <a:solidFill>
                  <a:srgbClr val="FF6B6B"/>
                </a:solidFill>
                <a:latin typeface="Bebas Neue" panose="00000500000000000000" pitchFamily="2" charset="0"/>
              </a:rPr>
              <a:t>4</a:t>
            </a:r>
            <a:r>
              <a:rPr lang="en-US" altLang="ko-KR" sz="23900" dirty="0">
                <a:solidFill>
                  <a:srgbClr val="FF6B6B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23900" dirty="0">
                <a:solidFill>
                  <a:srgbClr val="FF6B6B"/>
                </a:solidFill>
                <a:latin typeface="Bebas Neue" panose="00000500000000000000" pitchFamily="2" charset="0"/>
              </a:rPr>
              <a:t>P</a:t>
            </a:r>
            <a:r>
              <a:rPr lang="en-US" altLang="ko-KR" sz="16600" dirty="0">
                <a:solidFill>
                  <a:srgbClr val="FF6B6B"/>
                </a:solidFill>
                <a:latin typeface="Arial Nova Cond" panose="020B0506020202020204" pitchFamily="34" charset="0"/>
              </a:rPr>
              <a:t>s</a:t>
            </a:r>
            <a:r>
              <a:rPr lang="en-US" altLang="ko-KR" sz="23900" dirty="0">
                <a:solidFill>
                  <a:srgbClr val="FF6B6B"/>
                </a:solidFill>
                <a:latin typeface="Arial Nova Cond" panose="020B0506020202020204" pitchFamily="34" charset="0"/>
              </a:rPr>
              <a:t> </a:t>
            </a:r>
            <a:endParaRPr lang="ko-KR" altLang="en-US" sz="23900" i="1" dirty="0">
              <a:solidFill>
                <a:srgbClr val="FF6B6B"/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742405" y="1329545"/>
            <a:ext cx="24513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Pace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Pitch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Power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Pauses </a:t>
            </a:r>
          </a:p>
        </p:txBody>
      </p:sp>
    </p:spTree>
    <p:extLst>
      <p:ext uri="{BB962C8B-B14F-4D97-AF65-F5344CB8AC3E}">
        <p14:creationId xmlns:p14="http://schemas.microsoft.com/office/powerpoint/2010/main" val="33851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4846443" y="2483706"/>
            <a:ext cx="68520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6600" dirty="0">
                <a:solidFill>
                  <a:srgbClr val="F7FFF7"/>
                </a:solidFill>
                <a:latin typeface="Arial Nova Cond" panose="020B0506020202020204" pitchFamily="34" charset="0"/>
              </a:rPr>
              <a:t>Slow at </a:t>
            </a:r>
            <a:r>
              <a:rPr lang="en-US" altLang="ko-KR" sz="6600" i="1" dirty="0">
                <a:solidFill>
                  <a:srgbClr val="F7FFF7"/>
                </a:solidFill>
                <a:latin typeface="Arial Nova Cond" panose="020B0506020202020204" pitchFamily="34" charset="0"/>
              </a:rPr>
              <a:t>key moments</a:t>
            </a:r>
            <a:endParaRPr lang="ko-KR" altLang="en-US" sz="6600" i="1" dirty="0">
              <a:solidFill>
                <a:srgbClr val="F7FFF7"/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742405" y="1329545"/>
            <a:ext cx="24513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F6B6B"/>
                </a:solidFill>
                <a:latin typeface="Bebas Neue" panose="00000500000000000000" pitchFamily="2" charset="0"/>
              </a:rPr>
              <a:t>Pace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Pitch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Power</a:t>
            </a:r>
          </a:p>
          <a:p>
            <a:r>
              <a:rPr lang="en-US" altLang="ko-KR" sz="7200" dirty="0">
                <a:solidFill>
                  <a:srgbClr val="4ECDC4"/>
                </a:solidFill>
                <a:latin typeface="Bebas Neue" panose="00000500000000000000" pitchFamily="2" charset="0"/>
              </a:rPr>
              <a:t>Pauses </a:t>
            </a:r>
          </a:p>
        </p:txBody>
      </p:sp>
    </p:spTree>
    <p:extLst>
      <p:ext uri="{BB962C8B-B14F-4D97-AF65-F5344CB8AC3E}">
        <p14:creationId xmlns:p14="http://schemas.microsoft.com/office/powerpoint/2010/main" val="3459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</TotalTime>
  <Words>905</Words>
  <Application>Microsoft Office PowerPoint</Application>
  <PresentationFormat>Widescreen</PresentationFormat>
  <Paragraphs>136</Paragraphs>
  <Slides>64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Bebas Neue Book</vt:lpstr>
      <vt:lpstr>Arial Narrow</vt:lpstr>
      <vt:lpstr>Arial Nova Cond</vt:lpstr>
      <vt:lpstr>Bebas Neue</vt:lpstr>
      <vt:lpstr>Bebas Neue Light</vt:lpstr>
      <vt:lpstr>Arial Nova Cond Light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58</cp:revision>
  <dcterms:created xsi:type="dcterms:W3CDTF">2020-09-03T23:35:40Z</dcterms:created>
  <dcterms:modified xsi:type="dcterms:W3CDTF">2020-10-15T02:06:38Z</dcterms:modified>
</cp:coreProperties>
</file>