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sldIdLst>
    <p:sldId id="256" r:id="rId2"/>
    <p:sldId id="305" r:id="rId3"/>
    <p:sldId id="304" r:id="rId4"/>
    <p:sldId id="306" r:id="rId5"/>
    <p:sldId id="307" r:id="rId6"/>
    <p:sldId id="308" r:id="rId7"/>
    <p:sldId id="281" r:id="rId8"/>
    <p:sldId id="289" r:id="rId9"/>
    <p:sldId id="290" r:id="rId10"/>
    <p:sldId id="291" r:id="rId11"/>
    <p:sldId id="286" r:id="rId12"/>
    <p:sldId id="309" r:id="rId13"/>
    <p:sldId id="310" r:id="rId14"/>
    <p:sldId id="311" r:id="rId15"/>
    <p:sldId id="312" r:id="rId16"/>
    <p:sldId id="313" r:id="rId17"/>
    <p:sldId id="314" r:id="rId18"/>
    <p:sldId id="294" r:id="rId19"/>
    <p:sldId id="292" r:id="rId20"/>
    <p:sldId id="295" r:id="rId21"/>
    <p:sldId id="296" r:id="rId22"/>
    <p:sldId id="297" r:id="rId23"/>
    <p:sldId id="300" r:id="rId24"/>
    <p:sldId id="298" r:id="rId25"/>
    <p:sldId id="299" r:id="rId26"/>
    <p:sldId id="301" r:id="rId27"/>
    <p:sldId id="302" r:id="rId28"/>
    <p:sldId id="303" r:id="rId29"/>
    <p:sldId id="285" r:id="rId30"/>
    <p:sldId id="315" r:id="rId31"/>
    <p:sldId id="316" r:id="rId32"/>
    <p:sldId id="293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7BA0"/>
    <a:srgbClr val="FFE066"/>
    <a:srgbClr val="70C1B3"/>
    <a:srgbClr val="FFFFFF"/>
    <a:srgbClr val="50514F"/>
    <a:srgbClr val="F25F5C"/>
    <a:srgbClr val="FFD5C2"/>
    <a:srgbClr val="588B8B"/>
    <a:srgbClr val="C8553D"/>
    <a:srgbClr val="F28F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48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82B6-AF3F-4CE6-9C55-3E6CAF3F2DEC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6B5E-F58C-4C19-8005-C9C8822E06E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1490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82B6-AF3F-4CE6-9C55-3E6CAF3F2DEC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6B5E-F58C-4C19-8005-C9C8822E06E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5834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82B6-AF3F-4CE6-9C55-3E6CAF3F2DEC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6B5E-F58C-4C19-8005-C9C8822E06E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9392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82B6-AF3F-4CE6-9C55-3E6CAF3F2DEC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6B5E-F58C-4C19-8005-C9C8822E06E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963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82B6-AF3F-4CE6-9C55-3E6CAF3F2DEC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6B5E-F58C-4C19-8005-C9C8822E06E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5710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82B6-AF3F-4CE6-9C55-3E6CAF3F2DEC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6B5E-F58C-4C19-8005-C9C8822E06E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9016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82B6-AF3F-4CE6-9C55-3E6CAF3F2DEC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6B5E-F58C-4C19-8005-C9C8822E06E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7301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82B6-AF3F-4CE6-9C55-3E6CAF3F2DEC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6B5E-F58C-4C19-8005-C9C8822E06E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2467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82B6-AF3F-4CE6-9C55-3E6CAF3F2DEC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6B5E-F58C-4C19-8005-C9C8822E06E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1873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82B6-AF3F-4CE6-9C55-3E6CAF3F2DEC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6B5E-F58C-4C19-8005-C9C8822E06E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6635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182B6-AF3F-4CE6-9C55-3E6CAF3F2DEC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46B5E-F58C-4C19-8005-C9C8822E06E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9714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51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182B6-AF3F-4CE6-9C55-3E6CAF3F2DEC}" type="datetimeFigureOut">
              <a:rPr lang="ko-KR" altLang="en-US" smtClean="0"/>
              <a:t>2020-11-09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6B5E-F58C-4C19-8005-C9C8822E06E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34374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library.allanschore.com/docs/AtFirstSight-PersistentRelationalEffects.pdf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theundercoverrecruiter.com/power-first-impressions/#:~:text=Takeaways%3A,you%20walk%20through%20the%20door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omputer Icons Curve Clip art - fancy line png download - 2400*2184 - Free  Transparent Computer Icons png Download. - Clip Art Library">
            <a:extLst>
              <a:ext uri="{FF2B5EF4-FFF2-40B4-BE49-F238E27FC236}">
                <a16:creationId xmlns:a16="http://schemas.microsoft.com/office/drawing/2014/main" id="{3362EE6B-2F8C-471F-B7BD-3D6F9F1D6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863" y="1120760"/>
            <a:ext cx="8225724" cy="531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53026F-58D6-4B11-BB71-45F9ECFAECE3}"/>
              </a:ext>
            </a:extLst>
          </p:cNvPr>
          <p:cNvSpPr txBox="1"/>
          <p:nvPr/>
        </p:nvSpPr>
        <p:spPr>
          <a:xfrm>
            <a:off x="3074052" y="1963393"/>
            <a:ext cx="857254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b="1" spc="-300" dirty="0">
                <a:solidFill>
                  <a:srgbClr val="F25F5C"/>
                </a:solidFill>
                <a:latin typeface="Bebas Neue Light" panose="00000500000000000000" pitchFamily="50" charset="0"/>
              </a:rPr>
              <a:t>Impressions</a:t>
            </a:r>
            <a:endParaRPr lang="ko-KR" altLang="en-US" sz="11500" b="1" spc="-300" dirty="0">
              <a:solidFill>
                <a:srgbClr val="F25F5C"/>
              </a:solidFill>
              <a:latin typeface="Bebas Neue Light" panose="00000500000000000000" pitchFamily="5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5CE9AB-4494-4E9B-9F1C-AF1BB88B84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8" t="28486" r="79568" b="54712"/>
          <a:stretch/>
        </p:blipFill>
        <p:spPr>
          <a:xfrm>
            <a:off x="970384" y="-1287626"/>
            <a:ext cx="2202024" cy="11290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08B87F-02E3-43FA-98A3-FA055F5069C0}"/>
              </a:ext>
            </a:extLst>
          </p:cNvPr>
          <p:cNvSpPr txBox="1"/>
          <p:nvPr/>
        </p:nvSpPr>
        <p:spPr>
          <a:xfrm rot="16200000">
            <a:off x="811782" y="2121160"/>
            <a:ext cx="273825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spc="-300" dirty="0">
                <a:solidFill>
                  <a:srgbClr val="FFE066"/>
                </a:solidFill>
                <a:latin typeface="Bebas Neue Light" panose="00000500000000000000" pitchFamily="50" charset="0"/>
              </a:rPr>
              <a:t>First</a:t>
            </a:r>
            <a:endParaRPr lang="ko-KR" altLang="en-US" sz="13800" b="1" spc="-300" dirty="0">
              <a:solidFill>
                <a:srgbClr val="F25F5C"/>
              </a:solidFill>
              <a:latin typeface="Bebas Neue Light" panose="00000500000000000000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76DE88-2B77-4A66-97D9-D5104374A987}"/>
              </a:ext>
            </a:extLst>
          </p:cNvPr>
          <p:cNvSpPr/>
          <p:nvPr/>
        </p:nvSpPr>
        <p:spPr>
          <a:xfrm>
            <a:off x="3288903" y="3779661"/>
            <a:ext cx="7587644" cy="45719"/>
          </a:xfrm>
          <a:prstGeom prst="rect">
            <a:avLst/>
          </a:prstGeom>
          <a:solidFill>
            <a:srgbClr val="247B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341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33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5CF969-7CA2-4825-90AF-67A8F0C47433}"/>
              </a:ext>
            </a:extLst>
          </p:cNvPr>
          <p:cNvSpPr txBox="1"/>
          <p:nvPr/>
        </p:nvSpPr>
        <p:spPr>
          <a:xfrm>
            <a:off x="1118142" y="980104"/>
            <a:ext cx="53655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F25F5C"/>
                </a:solidFill>
                <a:latin typeface="Bebas Neue" panose="00000500000000000000" pitchFamily="2" charset="0"/>
              </a:rPr>
              <a:t>First Impression </a:t>
            </a:r>
            <a:endParaRPr lang="ko-KR" altLang="en-US" sz="7200" i="1" dirty="0">
              <a:solidFill>
                <a:srgbClr val="F25F5C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DD9B4-E122-4F05-ADB3-7F15377676DA}"/>
              </a:ext>
            </a:extLst>
          </p:cNvPr>
          <p:cNvSpPr txBox="1"/>
          <p:nvPr/>
        </p:nvSpPr>
        <p:spPr>
          <a:xfrm>
            <a:off x="1708926" y="2191321"/>
            <a:ext cx="47213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FFE066"/>
                </a:solidFill>
                <a:latin typeface="Arial Nova Cond" panose="020B0506020202020204" pitchFamily="34" charset="0"/>
              </a:rPr>
              <a:t>Predictive power</a:t>
            </a: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 </a:t>
            </a:r>
          </a:p>
          <a:p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	future relationship</a:t>
            </a:r>
          </a:p>
        </p:txBody>
      </p:sp>
      <p:pic>
        <p:nvPicPr>
          <p:cNvPr id="2050" name="Picture 2" descr="homemade fortune cookies">
            <a:extLst>
              <a:ext uri="{FF2B5EF4-FFF2-40B4-BE49-F238E27FC236}">
                <a16:creationId xmlns:a16="http://schemas.microsoft.com/office/drawing/2014/main" id="{705C751B-0C78-4522-B83C-F8C36E5E3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" b="91875" l="2769" r="97385">
                        <a14:foregroundMark x1="13077" y1="18958" x2="42462" y2="26667"/>
                        <a14:foregroundMark x1="53538" y1="11875" x2="68923" y2="4375"/>
                        <a14:foregroundMark x1="68923" y1="4375" x2="76154" y2="8333"/>
                        <a14:foregroundMark x1="76154" y1="8333" x2="92308" y2="40000"/>
                        <a14:foregroundMark x1="92308" y1="40000" x2="93846" y2="52917"/>
                        <a14:foregroundMark x1="93846" y1="52917" x2="90462" y2="66875"/>
                        <a14:foregroundMark x1="73245" y1="89937" x2="74615" y2="88750"/>
                        <a14:foregroundMark x1="38769" y1="35000" x2="6308" y2="26250"/>
                        <a14:foregroundMark x1="6308" y1="26250" x2="7385" y2="14792"/>
                        <a14:foregroundMark x1="7385" y1="14792" x2="15385" y2="11042"/>
                        <a14:foregroundMark x1="15385" y1="11042" x2="44154" y2="22708"/>
                        <a14:foregroundMark x1="78154" y1="6250" x2="60462" y2="3750"/>
                        <a14:foregroundMark x1="60462" y1="3750" x2="54154" y2="11458"/>
                        <a14:foregroundMark x1="54154" y1="11458" x2="53846" y2="12500"/>
                        <a14:foregroundMark x1="96154" y1="55417" x2="97538" y2="45000"/>
                        <a14:foregroundMark x1="97538" y1="45000" x2="97538" y2="45000"/>
                        <a14:foregroundMark x1="4308" y1="20625" x2="2769" y2="25625"/>
                        <a14:backgroundMark x1="33538" y1="64583" x2="51692" y2="61667"/>
                        <a14:backgroundMark x1="51692" y1="61667" x2="64615" y2="48542"/>
                        <a14:backgroundMark x1="64615" y1="48542" x2="56615" y2="71875"/>
                        <a14:backgroundMark x1="56615" y1="71875" x2="57385" y2="85833"/>
                        <a14:backgroundMark x1="57385" y1="85833" x2="64308" y2="91458"/>
                        <a14:backgroundMark x1="64308" y1="91458" x2="76615" y2="9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708" y="3324225"/>
            <a:ext cx="4398366" cy="324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06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C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D53026F-58D6-4B11-BB71-45F9ECFAECE3}"/>
              </a:ext>
            </a:extLst>
          </p:cNvPr>
          <p:cNvSpPr txBox="1"/>
          <p:nvPr/>
        </p:nvSpPr>
        <p:spPr>
          <a:xfrm>
            <a:off x="745028" y="2892490"/>
            <a:ext cx="5723042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3900" b="1" spc="-300" dirty="0">
                <a:solidFill>
                  <a:schemeClr val="accent6">
                    <a:lumMod val="20000"/>
                    <a:lumOff val="80000"/>
                  </a:schemeClr>
                </a:solidFill>
                <a:latin typeface="Bebas Neue Light" panose="00000500000000000000" pitchFamily="50" charset="0"/>
              </a:rPr>
              <a:t>Q</a:t>
            </a:r>
            <a:r>
              <a:rPr lang="en-US" altLang="ko-KR" sz="13800" spc="-300" dirty="0">
                <a:solidFill>
                  <a:srgbClr val="50514F"/>
                </a:solidFill>
                <a:latin typeface="Bebas Neue Light" panose="00000500000000000000" pitchFamily="50" charset="0"/>
              </a:rPr>
              <a:t>ualities </a:t>
            </a:r>
            <a:endParaRPr lang="ko-KR" altLang="en-US" sz="13800" b="1" spc="-300" dirty="0">
              <a:solidFill>
                <a:srgbClr val="50514F"/>
              </a:solidFill>
              <a:latin typeface="Bebas Neue Light" panose="00000500000000000000" pitchFamily="5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5CE9AB-4494-4E9B-9F1C-AF1BB88B84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8" t="28486" r="79568" b="54712"/>
          <a:stretch/>
        </p:blipFill>
        <p:spPr>
          <a:xfrm>
            <a:off x="970384" y="-1287626"/>
            <a:ext cx="2202024" cy="112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75674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0996E6-3AF3-49B2-A488-DDE699D9A59B}"/>
              </a:ext>
            </a:extLst>
          </p:cNvPr>
          <p:cNvSpPr txBox="1"/>
          <p:nvPr/>
        </p:nvSpPr>
        <p:spPr>
          <a:xfrm>
            <a:off x="1375797" y="2274838"/>
            <a:ext cx="9440405" cy="23083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F25F5C"/>
                </a:solidFill>
                <a:latin typeface="Bebas Neue" panose="00000500000000000000" pitchFamily="2" charset="0"/>
              </a:rPr>
              <a:t>What are the </a:t>
            </a:r>
            <a:r>
              <a:rPr lang="en-US" altLang="ko-KR" sz="7200" dirty="0">
                <a:solidFill>
                  <a:srgbClr val="247BA0"/>
                </a:solidFill>
                <a:latin typeface="Bebas Neue" panose="00000500000000000000" pitchFamily="2" charset="0"/>
              </a:rPr>
              <a:t>first</a:t>
            </a:r>
            <a:r>
              <a:rPr lang="en-US" altLang="ko-KR" sz="7200" dirty="0">
                <a:solidFill>
                  <a:srgbClr val="F25F5C"/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7200" dirty="0">
                <a:solidFill>
                  <a:srgbClr val="247BA0"/>
                </a:solidFill>
                <a:latin typeface="Bebas Neue" panose="00000500000000000000" pitchFamily="2" charset="0"/>
              </a:rPr>
              <a:t>things</a:t>
            </a:r>
            <a:r>
              <a:rPr lang="en-US" altLang="ko-KR" sz="7200" dirty="0">
                <a:solidFill>
                  <a:srgbClr val="F25F5C"/>
                </a:solidFill>
                <a:latin typeface="Bebas Neue" panose="00000500000000000000" pitchFamily="2" charset="0"/>
              </a:rPr>
              <a:t> you </a:t>
            </a:r>
          </a:p>
          <a:p>
            <a:pPr algn="ctr"/>
            <a:r>
              <a:rPr lang="en-US" altLang="ko-KR" sz="7200" dirty="0">
                <a:solidFill>
                  <a:srgbClr val="247BA0"/>
                </a:solidFill>
                <a:latin typeface="Bebas Neue" panose="00000500000000000000" pitchFamily="2" charset="0"/>
              </a:rPr>
              <a:t>notice</a:t>
            </a:r>
            <a:r>
              <a:rPr lang="en-US" altLang="ko-KR" sz="7200" dirty="0">
                <a:solidFill>
                  <a:srgbClr val="F25F5C"/>
                </a:solidFill>
                <a:latin typeface="Bebas Neue" panose="00000500000000000000" pitchFamily="2" charset="0"/>
              </a:rPr>
              <a:t> about someone?</a:t>
            </a:r>
            <a:endParaRPr lang="en-US" altLang="ko-KR" sz="7200" dirty="0">
              <a:solidFill>
                <a:srgbClr val="247BA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486423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0996E6-3AF3-49B2-A488-DDE699D9A59B}"/>
              </a:ext>
            </a:extLst>
          </p:cNvPr>
          <p:cNvSpPr txBox="1"/>
          <p:nvPr/>
        </p:nvSpPr>
        <p:spPr>
          <a:xfrm>
            <a:off x="4294867" y="2828835"/>
            <a:ext cx="3602269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F25F5C"/>
                </a:solidFill>
                <a:latin typeface="Bebas Neue" panose="00000500000000000000" pitchFamily="2" charset="0"/>
              </a:rPr>
              <a:t>Make a </a:t>
            </a:r>
            <a:r>
              <a:rPr lang="en-US" altLang="ko-KR" sz="7200" dirty="0">
                <a:solidFill>
                  <a:srgbClr val="247BA0"/>
                </a:solidFill>
                <a:latin typeface="Bebas Neue" panose="00000500000000000000" pitchFamily="2" charset="0"/>
              </a:rPr>
              <a:t>list</a:t>
            </a:r>
          </a:p>
        </p:txBody>
      </p:sp>
    </p:spTree>
    <p:extLst>
      <p:ext uri="{BB962C8B-B14F-4D97-AF65-F5344CB8AC3E}">
        <p14:creationId xmlns:p14="http://schemas.microsoft.com/office/powerpoint/2010/main" val="2096151987"/>
      </p:ext>
    </p:extLst>
  </p:cSld>
  <p:clrMapOvr>
    <a:masterClrMapping/>
  </p:clrMapOvr>
  <p:transition spd="slow">
    <p:push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0996E6-3AF3-49B2-A488-DDE699D9A59B}"/>
              </a:ext>
            </a:extLst>
          </p:cNvPr>
          <p:cNvSpPr txBox="1"/>
          <p:nvPr/>
        </p:nvSpPr>
        <p:spPr>
          <a:xfrm>
            <a:off x="3784311" y="2828835"/>
            <a:ext cx="4623382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247BA0"/>
                </a:solidFill>
                <a:latin typeface="Bebas Neue" panose="00000500000000000000" pitchFamily="2" charset="0"/>
              </a:rPr>
              <a:t>Rank</a:t>
            </a:r>
            <a:r>
              <a:rPr lang="en-US" altLang="ko-KR" sz="7200" dirty="0">
                <a:solidFill>
                  <a:srgbClr val="F25F5C"/>
                </a:solidFill>
                <a:latin typeface="Bebas Neue" panose="00000500000000000000" pitchFamily="2" charset="0"/>
              </a:rPr>
              <a:t> your list</a:t>
            </a:r>
            <a:endParaRPr lang="en-US" altLang="ko-KR" sz="7200" dirty="0">
              <a:solidFill>
                <a:srgbClr val="247BA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641512"/>
      </p:ext>
    </p:extLst>
  </p:cSld>
  <p:clrMapOvr>
    <a:masterClrMapping/>
  </p:clrMapOvr>
  <p:transition spd="slow">
    <p:push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5CF969-7CA2-4825-90AF-67A8F0C47433}"/>
              </a:ext>
            </a:extLst>
          </p:cNvPr>
          <p:cNvSpPr txBox="1"/>
          <p:nvPr/>
        </p:nvSpPr>
        <p:spPr>
          <a:xfrm>
            <a:off x="6956967" y="2497976"/>
            <a:ext cx="375455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500" dirty="0">
                <a:solidFill>
                  <a:srgbClr val="F25F5C"/>
                </a:solidFill>
                <a:latin typeface="Bebas Neue" panose="00000500000000000000" pitchFamily="2" charset="0"/>
              </a:rPr>
              <a:t>Ranker</a:t>
            </a:r>
            <a:endParaRPr lang="ko-KR" altLang="en-US" sz="11500" i="1" dirty="0">
              <a:solidFill>
                <a:srgbClr val="F25F5C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DD9B4-E122-4F05-ADB3-7F15377676DA}"/>
              </a:ext>
            </a:extLst>
          </p:cNvPr>
          <p:cNvSpPr txBox="1"/>
          <p:nvPr/>
        </p:nvSpPr>
        <p:spPr>
          <a:xfrm>
            <a:off x="1187006" y="0"/>
            <a:ext cx="4519058" cy="6863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rabicPeriod"/>
            </a:pP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Loyal</a:t>
            </a:r>
          </a:p>
          <a:p>
            <a:pPr marL="742950" indent="-742950">
              <a:buAutoNum type="arabicPeriod"/>
            </a:pP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Trustworthy</a:t>
            </a:r>
          </a:p>
          <a:p>
            <a:pPr marL="742950" indent="-742950">
              <a:buAutoNum type="arabicPeriod"/>
            </a:pP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Loving </a:t>
            </a:r>
          </a:p>
          <a:p>
            <a:pPr marL="742950" indent="-742950">
              <a:buAutoNum type="arabicPeriod"/>
            </a:pP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Compassionate </a:t>
            </a:r>
          </a:p>
          <a:p>
            <a:pPr marL="742950" indent="-742950">
              <a:buAutoNum type="arabicPeriod"/>
            </a:pPr>
            <a:r>
              <a:rPr lang="en-US" altLang="ko-KR" sz="4400" dirty="0">
                <a:solidFill>
                  <a:srgbClr val="FFE066"/>
                </a:solidFill>
                <a:latin typeface="Arial Nova Cond" panose="020B0506020202020204" pitchFamily="34" charset="0"/>
              </a:rPr>
              <a:t>Supportive</a:t>
            </a:r>
          </a:p>
          <a:p>
            <a:pPr marL="742950" indent="-742950">
              <a:buAutoNum type="arabicPeriod"/>
            </a:pP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Funny</a:t>
            </a:r>
          </a:p>
          <a:p>
            <a:pPr marL="742950" indent="-742950">
              <a:buAutoNum type="arabicPeriod"/>
            </a:pP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Intelligent</a:t>
            </a:r>
          </a:p>
          <a:p>
            <a:pPr marL="742950" indent="-742950">
              <a:buAutoNum type="arabicPeriod"/>
            </a:pP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Fun</a:t>
            </a:r>
          </a:p>
          <a:p>
            <a:pPr marL="742950" indent="-742950">
              <a:buAutoNum type="arabicPeriod"/>
            </a:pPr>
            <a:r>
              <a:rPr lang="en-US" altLang="ko-KR" sz="4400" dirty="0">
                <a:solidFill>
                  <a:srgbClr val="FFE066"/>
                </a:solidFill>
                <a:latin typeface="Arial Nova Cond" panose="020B0506020202020204" pitchFamily="34" charset="0"/>
              </a:rPr>
              <a:t>Moral</a:t>
            </a: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 </a:t>
            </a:r>
          </a:p>
          <a:p>
            <a:pPr marL="742950" indent="-742950">
              <a:buAutoNum type="arabicPeriod"/>
            </a:pP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Hard-working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58174E-09A7-4113-869F-AC529389BF99}"/>
              </a:ext>
            </a:extLst>
          </p:cNvPr>
          <p:cNvSpPr txBox="1"/>
          <p:nvPr/>
        </p:nvSpPr>
        <p:spPr>
          <a:xfrm>
            <a:off x="4904133" y="3990692"/>
            <a:ext cx="72878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400" dirty="0"/>
              <a:t>https://www.ranker.com/list/best-qualities-in-a-person/samantha-dillinger</a:t>
            </a:r>
          </a:p>
        </p:txBody>
      </p:sp>
    </p:spTree>
    <p:extLst>
      <p:ext uri="{BB962C8B-B14F-4D97-AF65-F5344CB8AC3E}">
        <p14:creationId xmlns:p14="http://schemas.microsoft.com/office/powerpoint/2010/main" val="165072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7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7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7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7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  <p:bldP spid="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5CF969-7CA2-4825-90AF-67A8F0C47433}"/>
              </a:ext>
            </a:extLst>
          </p:cNvPr>
          <p:cNvSpPr txBox="1"/>
          <p:nvPr/>
        </p:nvSpPr>
        <p:spPr>
          <a:xfrm>
            <a:off x="5706064" y="2497976"/>
            <a:ext cx="579998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500" dirty="0" err="1">
                <a:solidFill>
                  <a:srgbClr val="F25F5C"/>
                </a:solidFill>
                <a:latin typeface="Bebas Neue" panose="00000500000000000000" pitchFamily="2" charset="0"/>
              </a:rPr>
              <a:t>thetoptens</a:t>
            </a:r>
            <a:endParaRPr lang="ko-KR" altLang="en-US" sz="11500" i="1" dirty="0">
              <a:solidFill>
                <a:srgbClr val="F25F5C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DD9B4-E122-4F05-ADB3-7F15377676DA}"/>
              </a:ext>
            </a:extLst>
          </p:cNvPr>
          <p:cNvSpPr txBox="1"/>
          <p:nvPr/>
        </p:nvSpPr>
        <p:spPr>
          <a:xfrm>
            <a:off x="1187006" y="0"/>
            <a:ext cx="4125745" cy="6863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rabicPeriod"/>
            </a:pP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Hard-working </a:t>
            </a:r>
          </a:p>
          <a:p>
            <a:pPr marL="742950" indent="-742950">
              <a:buAutoNum type="arabicPeriod"/>
            </a:pPr>
            <a:r>
              <a:rPr lang="en-US" altLang="ko-KR" sz="4400" dirty="0">
                <a:solidFill>
                  <a:srgbClr val="FFE066"/>
                </a:solidFill>
                <a:latin typeface="Arial Nova Cond" panose="020B0506020202020204" pitchFamily="34" charset="0"/>
              </a:rPr>
              <a:t>Witty</a:t>
            </a: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 </a:t>
            </a:r>
          </a:p>
          <a:p>
            <a:pPr marL="742950" indent="-742950">
              <a:buAutoNum type="arabicPeriod"/>
            </a:pP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Confident  </a:t>
            </a:r>
          </a:p>
          <a:p>
            <a:pPr marL="742950" indent="-742950">
              <a:buAutoNum type="arabicPeriod"/>
            </a:pP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Passionate  </a:t>
            </a:r>
          </a:p>
          <a:p>
            <a:pPr marL="742950" indent="-742950">
              <a:buAutoNum type="arabicPeriod"/>
            </a:pPr>
            <a:r>
              <a:rPr lang="en-US" altLang="ko-KR" sz="4400" dirty="0">
                <a:solidFill>
                  <a:srgbClr val="FFE066"/>
                </a:solidFill>
                <a:latin typeface="Arial Nova Cond" panose="020B0506020202020204" pitchFamily="34" charset="0"/>
              </a:rPr>
              <a:t>Modest</a:t>
            </a: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 </a:t>
            </a:r>
          </a:p>
          <a:p>
            <a:pPr marL="742950" indent="-742950">
              <a:buAutoNum type="arabicPeriod"/>
            </a:pP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Honest </a:t>
            </a:r>
          </a:p>
          <a:p>
            <a:pPr marL="742950" indent="-742950">
              <a:buAutoNum type="arabicPeriod"/>
            </a:pP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Loving </a:t>
            </a:r>
          </a:p>
          <a:p>
            <a:pPr marL="742950" indent="-742950">
              <a:buAutoNum type="arabicPeriod"/>
            </a:pP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Responsible </a:t>
            </a:r>
          </a:p>
          <a:p>
            <a:pPr marL="742950" indent="-742950">
              <a:buAutoNum type="arabicPeriod"/>
            </a:pP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Reliable  </a:t>
            </a:r>
          </a:p>
          <a:p>
            <a:pPr marL="742950" indent="-742950">
              <a:buAutoNum type="arabicPeriod"/>
            </a:pPr>
            <a:r>
              <a:rPr lang="en-US" altLang="ko-KR" sz="4400" dirty="0">
                <a:solidFill>
                  <a:srgbClr val="FFE066"/>
                </a:solidFill>
                <a:latin typeface="Arial Nova Cond" panose="020B0506020202020204" pitchFamily="34" charset="0"/>
              </a:rPr>
              <a:t>Empathetic</a:t>
            </a: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58174E-09A7-4113-869F-AC529389BF99}"/>
              </a:ext>
            </a:extLst>
          </p:cNvPr>
          <p:cNvSpPr txBox="1"/>
          <p:nvPr/>
        </p:nvSpPr>
        <p:spPr>
          <a:xfrm>
            <a:off x="4904133" y="3990692"/>
            <a:ext cx="72878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/>
              <a:t>https://www.thetoptens.com/admirable-qualities-person/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76510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7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7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7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7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  <p:bldP spid="6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5CF969-7CA2-4825-90AF-67A8F0C47433}"/>
              </a:ext>
            </a:extLst>
          </p:cNvPr>
          <p:cNvSpPr txBox="1"/>
          <p:nvPr/>
        </p:nvSpPr>
        <p:spPr>
          <a:xfrm>
            <a:off x="7053148" y="2497976"/>
            <a:ext cx="356219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500" dirty="0">
                <a:solidFill>
                  <a:srgbClr val="F25F5C"/>
                </a:solidFill>
                <a:latin typeface="Bebas Neue" panose="00000500000000000000" pitchFamily="2" charset="0"/>
              </a:rPr>
              <a:t>Forbes</a:t>
            </a:r>
            <a:endParaRPr lang="ko-KR" altLang="en-US" sz="11500" i="1" dirty="0">
              <a:solidFill>
                <a:srgbClr val="F25F5C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DD9B4-E122-4F05-ADB3-7F15377676DA}"/>
              </a:ext>
            </a:extLst>
          </p:cNvPr>
          <p:cNvSpPr txBox="1"/>
          <p:nvPr/>
        </p:nvSpPr>
        <p:spPr>
          <a:xfrm>
            <a:off x="1187006" y="0"/>
            <a:ext cx="5561138" cy="6863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rabicPeriod"/>
            </a:pPr>
            <a:r>
              <a:rPr lang="en-US" altLang="ko-KR" sz="4400" dirty="0">
                <a:solidFill>
                  <a:srgbClr val="FFE066"/>
                </a:solidFill>
                <a:latin typeface="Arial Nova Cond" panose="020B0506020202020204" pitchFamily="34" charset="0"/>
              </a:rPr>
              <a:t>Humility</a:t>
            </a:r>
          </a:p>
          <a:p>
            <a:pPr marL="742950" indent="-742950">
              <a:buAutoNum type="arabicPeriod"/>
            </a:pP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Ability to learn</a:t>
            </a:r>
          </a:p>
          <a:p>
            <a:pPr marL="742950" indent="-742950">
              <a:buAutoNum type="arabicPeriod"/>
            </a:pP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Integrity  </a:t>
            </a:r>
          </a:p>
          <a:p>
            <a:pPr marL="742950" indent="-742950">
              <a:buAutoNum type="arabicPeriod"/>
            </a:pP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Responsibility  </a:t>
            </a:r>
          </a:p>
          <a:p>
            <a:pPr marL="742950" indent="-742950">
              <a:buAutoNum type="arabicPeriod"/>
            </a:pPr>
            <a:r>
              <a:rPr lang="en-US" altLang="ko-KR" sz="4400" dirty="0">
                <a:solidFill>
                  <a:srgbClr val="FFE066"/>
                </a:solidFill>
                <a:latin typeface="Arial Nova Cond" panose="020B0506020202020204" pitchFamily="34" charset="0"/>
              </a:rPr>
              <a:t>Resilience</a:t>
            </a: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 </a:t>
            </a:r>
          </a:p>
          <a:p>
            <a:pPr marL="742950" indent="-742950">
              <a:buAutoNum type="arabicPeriod"/>
            </a:pP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Compassion </a:t>
            </a:r>
          </a:p>
          <a:p>
            <a:pPr marL="742950" indent="-742950">
              <a:buAutoNum type="arabicPeriod"/>
            </a:pP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Respect </a:t>
            </a:r>
          </a:p>
          <a:p>
            <a:pPr marL="742950" indent="-742950">
              <a:buAutoNum type="arabicPeriod"/>
            </a:pPr>
            <a:r>
              <a:rPr lang="en-US" altLang="ko-KR" sz="4400" dirty="0">
                <a:solidFill>
                  <a:srgbClr val="FFE066"/>
                </a:solidFill>
                <a:latin typeface="Arial Nova Cond" panose="020B0506020202020204" pitchFamily="34" charset="0"/>
              </a:rPr>
              <a:t>Big vision (think big)</a:t>
            </a:r>
          </a:p>
          <a:p>
            <a:pPr marL="742950" indent="-742950">
              <a:buAutoNum type="arabicPeriod"/>
            </a:pP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Inspiring  </a:t>
            </a:r>
          </a:p>
          <a:p>
            <a:pPr marL="742950" indent="-742950">
              <a:buAutoNum type="arabicPeriod"/>
            </a:pPr>
            <a:r>
              <a:rPr lang="en-US" altLang="ko-KR" sz="4400" dirty="0">
                <a:solidFill>
                  <a:srgbClr val="FFE066"/>
                </a:solidFill>
                <a:latin typeface="Arial Nova Cond" panose="020B0506020202020204" pitchFamily="34" charset="0"/>
              </a:rPr>
              <a:t>Reinvent ourselves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58174E-09A7-4113-869F-AC529389BF99}"/>
              </a:ext>
            </a:extLst>
          </p:cNvPr>
          <p:cNvSpPr txBox="1"/>
          <p:nvPr/>
        </p:nvSpPr>
        <p:spPr>
          <a:xfrm>
            <a:off x="4904133" y="3990692"/>
            <a:ext cx="72878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/>
              <a:t>https://www.forbes.com/sites/palomacanterogomez/2019/06/18/the-top-10-characteristics-of-highly-admired-people/#6642581055d9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70304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7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7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7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7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4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  <p:bldP spid="6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5CF969-7CA2-4825-90AF-67A8F0C47433}"/>
              </a:ext>
            </a:extLst>
          </p:cNvPr>
          <p:cNvSpPr txBox="1"/>
          <p:nvPr/>
        </p:nvSpPr>
        <p:spPr>
          <a:xfrm>
            <a:off x="1118142" y="980104"/>
            <a:ext cx="31101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F25F5C"/>
                </a:solidFill>
                <a:latin typeface="Bebas Neue" panose="00000500000000000000" pitchFamily="2" charset="0"/>
              </a:rPr>
              <a:t>Qualities </a:t>
            </a:r>
            <a:endParaRPr lang="ko-KR" altLang="en-US" sz="7200" i="1" dirty="0">
              <a:solidFill>
                <a:srgbClr val="F25F5C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DD9B4-E122-4F05-ADB3-7F15377676DA}"/>
              </a:ext>
            </a:extLst>
          </p:cNvPr>
          <p:cNvSpPr txBox="1"/>
          <p:nvPr/>
        </p:nvSpPr>
        <p:spPr>
          <a:xfrm>
            <a:off x="1690264" y="2180433"/>
            <a:ext cx="594675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What is </a:t>
            </a:r>
            <a:r>
              <a:rPr lang="en-US" altLang="ko-KR" sz="4400" dirty="0">
                <a:solidFill>
                  <a:srgbClr val="FFE066"/>
                </a:solidFill>
                <a:latin typeface="Arial Nova Cond" panose="020B0506020202020204" pitchFamily="34" charset="0"/>
              </a:rPr>
              <a:t>important</a:t>
            </a: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 </a:t>
            </a:r>
            <a:r>
              <a:rPr lang="en-US" altLang="ko-KR" sz="4400" dirty="0">
                <a:solidFill>
                  <a:srgbClr val="FFE066"/>
                </a:solidFill>
                <a:latin typeface="Arial Nova Cond" panose="020B0506020202020204" pitchFamily="34" charset="0"/>
              </a:rPr>
              <a:t>in</a:t>
            </a: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:</a:t>
            </a:r>
          </a:p>
          <a:p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	a </a:t>
            </a:r>
            <a:r>
              <a:rPr lang="en-US" altLang="ko-KR" sz="4400" dirty="0">
                <a:solidFill>
                  <a:srgbClr val="FFE066"/>
                </a:solidFill>
                <a:latin typeface="Arial Nova Cond" panose="020B0506020202020204" pitchFamily="34" charset="0"/>
              </a:rPr>
              <a:t>business</a:t>
            </a: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 relationship </a:t>
            </a:r>
          </a:p>
          <a:p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	a </a:t>
            </a:r>
            <a:r>
              <a:rPr lang="en-US" altLang="ko-KR" sz="4400" dirty="0">
                <a:solidFill>
                  <a:srgbClr val="FFE066"/>
                </a:solidFill>
                <a:latin typeface="Arial Nova Cond" panose="020B0506020202020204" pitchFamily="34" charset="0"/>
              </a:rPr>
              <a:t>personal</a:t>
            </a: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 relationship</a:t>
            </a:r>
          </a:p>
          <a:p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	a </a:t>
            </a:r>
            <a:r>
              <a:rPr lang="en-US" altLang="ko-KR" sz="4400" dirty="0">
                <a:solidFill>
                  <a:srgbClr val="FFE066"/>
                </a:solidFill>
                <a:latin typeface="Arial Nova Cond" panose="020B0506020202020204" pitchFamily="34" charset="0"/>
              </a:rPr>
              <a:t>romantic</a:t>
            </a: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 relationship </a:t>
            </a:r>
          </a:p>
        </p:txBody>
      </p:sp>
      <p:pic>
        <p:nvPicPr>
          <p:cNvPr id="4100" name="Picture 4" descr="James Bond PNG">
            <a:extLst>
              <a:ext uri="{FF2B5EF4-FFF2-40B4-BE49-F238E27FC236}">
                <a16:creationId xmlns:a16="http://schemas.microsoft.com/office/drawing/2014/main" id="{83038B07-1C0E-41DF-A278-CB1449546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008" y="1819275"/>
            <a:ext cx="4125456" cy="50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2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C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D53026F-58D6-4B11-BB71-45F9ECFAECE3}"/>
              </a:ext>
            </a:extLst>
          </p:cNvPr>
          <p:cNvSpPr txBox="1"/>
          <p:nvPr/>
        </p:nvSpPr>
        <p:spPr>
          <a:xfrm>
            <a:off x="815543" y="828288"/>
            <a:ext cx="10318722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600" b="1" spc="-300" dirty="0">
                <a:solidFill>
                  <a:schemeClr val="accent6">
                    <a:lumMod val="20000"/>
                    <a:lumOff val="80000"/>
                  </a:schemeClr>
                </a:solidFill>
                <a:latin typeface="Bebas Neue Light" panose="00000500000000000000" pitchFamily="50" charset="0"/>
              </a:rPr>
              <a:t>P</a:t>
            </a:r>
            <a:r>
              <a:rPr lang="en-US" altLang="ko-KR" sz="9600" spc="-300" dirty="0">
                <a:solidFill>
                  <a:srgbClr val="50514F"/>
                </a:solidFill>
                <a:latin typeface="Bebas Neue Light" panose="00000500000000000000" pitchFamily="50" charset="0"/>
              </a:rPr>
              <a:t>redicted </a:t>
            </a:r>
            <a:r>
              <a:rPr lang="en-US" altLang="ko-KR" sz="16600" b="1" spc="-300" dirty="0">
                <a:solidFill>
                  <a:schemeClr val="accent6">
                    <a:lumMod val="20000"/>
                    <a:lumOff val="80000"/>
                  </a:schemeClr>
                </a:solidFill>
                <a:latin typeface="Bebas Neue Light" panose="00000500000000000000" pitchFamily="50" charset="0"/>
              </a:rPr>
              <a:t>O</a:t>
            </a:r>
            <a:r>
              <a:rPr lang="en-US" altLang="ko-KR" sz="9600" spc="-300" dirty="0">
                <a:solidFill>
                  <a:srgbClr val="50514F"/>
                </a:solidFill>
                <a:latin typeface="Bebas Neue Light" panose="00000500000000000000" pitchFamily="50" charset="0"/>
              </a:rPr>
              <a:t>utcome</a:t>
            </a:r>
          </a:p>
          <a:p>
            <a:r>
              <a:rPr lang="en-US" altLang="ko-KR" sz="16600" b="1" spc="-300" dirty="0">
                <a:solidFill>
                  <a:schemeClr val="accent6">
                    <a:lumMod val="20000"/>
                    <a:lumOff val="80000"/>
                  </a:schemeClr>
                </a:solidFill>
                <a:latin typeface="Bebas Neue Light" panose="00000500000000000000" pitchFamily="50" charset="0"/>
              </a:rPr>
              <a:t>V</a:t>
            </a:r>
            <a:r>
              <a:rPr lang="en-US" altLang="ko-KR" sz="9600" spc="-300" dirty="0">
                <a:solidFill>
                  <a:srgbClr val="50514F"/>
                </a:solidFill>
                <a:latin typeface="Bebas Neue Light" panose="00000500000000000000" pitchFamily="50" charset="0"/>
              </a:rPr>
              <a:t>alue </a:t>
            </a:r>
            <a:r>
              <a:rPr lang="en-US" altLang="ko-KR" sz="16600" b="1" spc="-300" dirty="0">
                <a:solidFill>
                  <a:schemeClr val="accent6">
                    <a:lumMod val="20000"/>
                    <a:lumOff val="80000"/>
                  </a:schemeClr>
                </a:solidFill>
                <a:latin typeface="Bebas Neue Light" panose="00000500000000000000" pitchFamily="50" charset="0"/>
              </a:rPr>
              <a:t>t</a:t>
            </a:r>
            <a:r>
              <a:rPr lang="en-US" altLang="ko-KR" sz="9600" spc="-300" dirty="0">
                <a:solidFill>
                  <a:srgbClr val="50514F"/>
                </a:solidFill>
                <a:latin typeface="Bebas Neue Light" panose="00000500000000000000" pitchFamily="50" charset="0"/>
              </a:rPr>
              <a:t>heory  </a:t>
            </a:r>
            <a:endParaRPr lang="ko-KR" altLang="en-US" sz="9600" b="1" spc="-300" dirty="0">
              <a:solidFill>
                <a:srgbClr val="50514F"/>
              </a:solidFill>
              <a:latin typeface="Bebas Neue Ligh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8768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 Hired A Speech Therapist To Fix My Boring Voice (online-video-cutter.com) (6)">
            <a:hlinkClick r:id="" action="ppaction://media"/>
            <a:extLst>
              <a:ext uri="{FF2B5EF4-FFF2-40B4-BE49-F238E27FC236}">
                <a16:creationId xmlns:a16="http://schemas.microsoft.com/office/drawing/2014/main" id="{08E7795F-69FC-4426-90D8-097D7A1D68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7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5DD9B4-E122-4F05-ADB3-7F15377676DA}"/>
              </a:ext>
            </a:extLst>
          </p:cNvPr>
          <p:cNvSpPr txBox="1"/>
          <p:nvPr/>
        </p:nvSpPr>
        <p:spPr>
          <a:xfrm>
            <a:off x="1690264" y="2180433"/>
            <a:ext cx="1002639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FFE066"/>
                </a:solidFill>
                <a:latin typeface="Arial Nova Cond" panose="020B0506020202020204" pitchFamily="34" charset="0"/>
              </a:rPr>
              <a:t>Outcome value</a:t>
            </a:r>
          </a:p>
          <a:p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	what will you </a:t>
            </a:r>
            <a:r>
              <a:rPr lang="en-US" altLang="ko-KR" sz="4400" dirty="0">
                <a:solidFill>
                  <a:srgbClr val="FFE066"/>
                </a:solidFill>
                <a:latin typeface="Arial Nova Cond" panose="020B0506020202020204" pitchFamily="34" charset="0"/>
              </a:rPr>
              <a:t>get out of this </a:t>
            </a: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relationship? </a:t>
            </a:r>
          </a:p>
          <a:p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	more important for </a:t>
            </a:r>
            <a:r>
              <a:rPr lang="en-US" altLang="ko-KR" sz="4400" dirty="0">
                <a:solidFill>
                  <a:srgbClr val="FFE066"/>
                </a:solidFill>
                <a:latin typeface="Arial Nova Cond" panose="020B0506020202020204" pitchFamily="34" charset="0"/>
              </a:rPr>
              <a:t>long term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A12427C-4A80-4F97-BE8D-507AF58A35C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829" y="4234316"/>
            <a:ext cx="4695834" cy="23306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1F6514-9A3F-4F2D-A584-1CC5BBB91244}"/>
              </a:ext>
            </a:extLst>
          </p:cNvPr>
          <p:cNvSpPr txBox="1"/>
          <p:nvPr/>
        </p:nvSpPr>
        <p:spPr>
          <a:xfrm>
            <a:off x="542492" y="1072437"/>
            <a:ext cx="111070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spc="-150" dirty="0">
                <a:solidFill>
                  <a:srgbClr val="F25F5C"/>
                </a:solidFill>
                <a:latin typeface="Bebas Neue" panose="00000500000000000000" pitchFamily="2" charset="0"/>
              </a:rPr>
              <a:t>Predicted Outcome Value Theory </a:t>
            </a:r>
            <a:endParaRPr lang="ko-KR" altLang="en-US" sz="6600" i="1" spc="-150" dirty="0">
              <a:solidFill>
                <a:srgbClr val="F25F5C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891209"/>
      </p:ext>
    </p:extLst>
  </p:cSld>
  <p:clrMapOvr>
    <a:masterClrMapping/>
  </p:clrMapOvr>
  <p:transition spd="med">
    <p:pull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uiExpand="1" build="p"/>
          <p:bldP spid="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uiExpand="1" build="p"/>
          <p:bldP spid="8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5DD9B4-E122-4F05-ADB3-7F15377676DA}"/>
              </a:ext>
            </a:extLst>
          </p:cNvPr>
          <p:cNvSpPr txBox="1"/>
          <p:nvPr/>
        </p:nvSpPr>
        <p:spPr>
          <a:xfrm>
            <a:off x="1690264" y="2180433"/>
            <a:ext cx="625921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FFE066"/>
                </a:solidFill>
                <a:latin typeface="Arial Nova Cond" panose="020B0506020202020204" pitchFamily="34" charset="0"/>
              </a:rPr>
              <a:t>Predicted outcome value is</a:t>
            </a:r>
          </a:p>
          <a:p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	more important than:</a:t>
            </a:r>
          </a:p>
          <a:p>
            <a:pPr lvl="2"/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relationship type</a:t>
            </a:r>
          </a:p>
          <a:p>
            <a:pPr lvl="2"/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liking someone</a:t>
            </a:r>
          </a:p>
          <a:p>
            <a:pPr lvl="2"/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similarity	</a:t>
            </a: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id="{F0CF1B6E-6B0D-4C81-9B29-3184B5BF907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048" y="2963068"/>
            <a:ext cx="2352390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AA33C5-1B1F-47F3-A8EC-4849C191DD4E}"/>
              </a:ext>
            </a:extLst>
          </p:cNvPr>
          <p:cNvSpPr txBox="1"/>
          <p:nvPr/>
        </p:nvSpPr>
        <p:spPr>
          <a:xfrm>
            <a:off x="542492" y="1072437"/>
            <a:ext cx="111070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spc="-150" dirty="0">
                <a:solidFill>
                  <a:srgbClr val="F25F5C"/>
                </a:solidFill>
                <a:latin typeface="Bebas Neue" panose="00000500000000000000" pitchFamily="2" charset="0"/>
              </a:rPr>
              <a:t>Predicted Outcome Value Theory </a:t>
            </a:r>
            <a:endParaRPr lang="ko-KR" altLang="en-US" sz="6600" i="1" spc="-150" dirty="0">
              <a:solidFill>
                <a:srgbClr val="F25F5C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6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uiExpand="1" build="p"/>
          <p:bldP spid="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uiExpand="1" build="p"/>
          <p:bldP spid="6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5DD9B4-E122-4F05-ADB3-7F15377676DA}"/>
              </a:ext>
            </a:extLst>
          </p:cNvPr>
          <p:cNvSpPr txBox="1"/>
          <p:nvPr/>
        </p:nvSpPr>
        <p:spPr>
          <a:xfrm>
            <a:off x="1690264" y="2180433"/>
            <a:ext cx="783259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FFE066"/>
                </a:solidFill>
                <a:latin typeface="Arial Nova Cond" panose="020B0506020202020204" pitchFamily="34" charset="0"/>
              </a:rPr>
              <a:t>Predicted value</a:t>
            </a:r>
          </a:p>
          <a:p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	we make judgments </a:t>
            </a:r>
          </a:p>
          <a:p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	when we get to know someone </a:t>
            </a:r>
          </a:p>
        </p:txBody>
      </p:sp>
      <p:pic>
        <p:nvPicPr>
          <p:cNvPr id="28" name="Picture 27" descr="A drawing of a face&#10;&#10;Description automatically generated">
            <a:extLst>
              <a:ext uri="{FF2B5EF4-FFF2-40B4-BE49-F238E27FC236}">
                <a16:creationId xmlns:a16="http://schemas.microsoft.com/office/drawing/2014/main" id="{D2331EB4-1C01-4F09-96D5-F90FBD9927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4388163"/>
            <a:ext cx="2279904" cy="22967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11855C-4654-413C-B58C-D0E5820ABFF7}"/>
              </a:ext>
            </a:extLst>
          </p:cNvPr>
          <p:cNvSpPr txBox="1"/>
          <p:nvPr/>
        </p:nvSpPr>
        <p:spPr>
          <a:xfrm>
            <a:off x="542492" y="1072437"/>
            <a:ext cx="111070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spc="-150" dirty="0">
                <a:solidFill>
                  <a:srgbClr val="F25F5C"/>
                </a:solidFill>
                <a:latin typeface="Bebas Neue" panose="00000500000000000000" pitchFamily="2" charset="0"/>
              </a:rPr>
              <a:t>Predicted Outcome Value Theory </a:t>
            </a:r>
            <a:endParaRPr lang="ko-KR" altLang="en-US" sz="6600" i="1" spc="-150" dirty="0">
              <a:solidFill>
                <a:srgbClr val="F25F5C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87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uiExpand="1" build="p"/>
          <p:bldP spid="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uiExpand="1" build="p"/>
          <p:bldP spid="6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C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D53026F-58D6-4B11-BB71-45F9ECFAECE3}"/>
              </a:ext>
            </a:extLst>
          </p:cNvPr>
          <p:cNvSpPr txBox="1"/>
          <p:nvPr/>
        </p:nvSpPr>
        <p:spPr>
          <a:xfrm>
            <a:off x="745028" y="2892490"/>
            <a:ext cx="6859570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3900" b="1" spc="-300" dirty="0">
                <a:solidFill>
                  <a:schemeClr val="accent6">
                    <a:lumMod val="20000"/>
                    <a:lumOff val="80000"/>
                  </a:schemeClr>
                </a:solidFill>
                <a:latin typeface="Bebas Neue Light" panose="00000500000000000000" pitchFamily="50" charset="0"/>
              </a:rPr>
              <a:t>E</a:t>
            </a:r>
            <a:r>
              <a:rPr lang="en-US" altLang="ko-KR" sz="13800" spc="-300" dirty="0">
                <a:solidFill>
                  <a:srgbClr val="50514F"/>
                </a:solidFill>
                <a:latin typeface="Bebas Neue Light" panose="00000500000000000000" pitchFamily="50" charset="0"/>
              </a:rPr>
              <a:t>xperiment </a:t>
            </a:r>
            <a:endParaRPr lang="ko-KR" altLang="en-US" sz="13800" b="1" spc="-300" dirty="0">
              <a:solidFill>
                <a:srgbClr val="50514F"/>
              </a:solidFill>
              <a:latin typeface="Bebas Neue Light" panose="00000500000000000000" pitchFamily="5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5CE9AB-4494-4E9B-9F1C-AF1BB88B84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8" t="28486" r="79568" b="54712"/>
          <a:stretch/>
        </p:blipFill>
        <p:spPr>
          <a:xfrm>
            <a:off x="970384" y="-1287626"/>
            <a:ext cx="2202024" cy="112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50622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5DD9B4-E122-4F05-ADB3-7F15377676DA}"/>
              </a:ext>
            </a:extLst>
          </p:cNvPr>
          <p:cNvSpPr txBox="1"/>
          <p:nvPr/>
        </p:nvSpPr>
        <p:spPr>
          <a:xfrm>
            <a:off x="1690264" y="2180433"/>
            <a:ext cx="989995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FFE066"/>
                </a:solidFill>
                <a:latin typeface="Arial Nova Cond" panose="020B0506020202020204" pitchFamily="34" charset="0"/>
              </a:rPr>
              <a:t>Experiment </a:t>
            </a:r>
          </a:p>
          <a:p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	random partner</a:t>
            </a:r>
          </a:p>
          <a:p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	get-to-know conversation (3-10 minutes)</a:t>
            </a:r>
          </a:p>
          <a:p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	fill out a questionnaire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A6F314-DFFF-43D7-94E5-E099F554EE4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4258005"/>
            <a:ext cx="3061176" cy="23428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09D5A9-0EF7-4AC9-B872-E9C8CC33D2BA}"/>
              </a:ext>
            </a:extLst>
          </p:cNvPr>
          <p:cNvSpPr txBox="1"/>
          <p:nvPr/>
        </p:nvSpPr>
        <p:spPr>
          <a:xfrm>
            <a:off x="542492" y="1072437"/>
            <a:ext cx="111070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spc="-150" dirty="0">
                <a:solidFill>
                  <a:srgbClr val="F25F5C"/>
                </a:solidFill>
                <a:latin typeface="Bebas Neue" panose="00000500000000000000" pitchFamily="2" charset="0"/>
              </a:rPr>
              <a:t>Predicted Outcome Value Theory </a:t>
            </a:r>
            <a:endParaRPr lang="ko-KR" altLang="en-US" sz="6600" i="1" spc="-150" dirty="0">
              <a:solidFill>
                <a:srgbClr val="F25F5C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979302"/>
      </p:ext>
    </p:extLst>
  </p:cSld>
  <p:clrMapOvr>
    <a:masterClrMapping/>
  </p:clrMapOvr>
  <p:transition spd="med">
    <p:pull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uiExpand="1" build="p"/>
          <p:bldP spid="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uiExpand="1" build="p"/>
          <p:bldP spid="6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5DD9B4-E122-4F05-ADB3-7F15377676DA}"/>
              </a:ext>
            </a:extLst>
          </p:cNvPr>
          <p:cNvSpPr txBox="1"/>
          <p:nvPr/>
        </p:nvSpPr>
        <p:spPr>
          <a:xfrm>
            <a:off x="1690264" y="2180433"/>
            <a:ext cx="587782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FFE066"/>
                </a:solidFill>
                <a:latin typeface="Arial Nova Cond" panose="020B0506020202020204" pitchFamily="34" charset="0"/>
              </a:rPr>
              <a:t>Experiment </a:t>
            </a:r>
          </a:p>
          <a:p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	9 weeks later</a:t>
            </a:r>
          </a:p>
          <a:p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	follow up questionnaire</a:t>
            </a:r>
          </a:p>
        </p:txBody>
      </p:sp>
      <p:pic>
        <p:nvPicPr>
          <p:cNvPr id="6" name="Picture 5" descr="A close up of a necklace&#10;&#10;Description automatically generated">
            <a:extLst>
              <a:ext uri="{FF2B5EF4-FFF2-40B4-BE49-F238E27FC236}">
                <a16:creationId xmlns:a16="http://schemas.microsoft.com/office/drawing/2014/main" id="{4338C361-2C13-4F40-802C-CEA1954013C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092" y="3906716"/>
            <a:ext cx="4295775" cy="2689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1B1551-E998-4B7F-A564-D7314A853262}"/>
              </a:ext>
            </a:extLst>
          </p:cNvPr>
          <p:cNvSpPr txBox="1"/>
          <p:nvPr/>
        </p:nvSpPr>
        <p:spPr>
          <a:xfrm>
            <a:off x="542492" y="1072437"/>
            <a:ext cx="111070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spc="-150" dirty="0">
                <a:solidFill>
                  <a:srgbClr val="F25F5C"/>
                </a:solidFill>
                <a:latin typeface="Bebas Neue" panose="00000500000000000000" pitchFamily="2" charset="0"/>
              </a:rPr>
              <a:t>Predicted Outcome Value Theory </a:t>
            </a:r>
            <a:endParaRPr lang="ko-KR" altLang="en-US" sz="6600" i="1" spc="-150" dirty="0">
              <a:solidFill>
                <a:srgbClr val="F25F5C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96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uiExpand="1" build="p"/>
          <p:bldP spid="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uiExpand="1" build="p"/>
          <p:bldP spid="8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C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D53026F-58D6-4B11-BB71-45F9ECFAECE3}"/>
              </a:ext>
            </a:extLst>
          </p:cNvPr>
          <p:cNvSpPr txBox="1"/>
          <p:nvPr/>
        </p:nvSpPr>
        <p:spPr>
          <a:xfrm>
            <a:off x="745028" y="2892490"/>
            <a:ext cx="4966424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3900" b="1" spc="-300" dirty="0">
                <a:solidFill>
                  <a:schemeClr val="accent6">
                    <a:lumMod val="20000"/>
                    <a:lumOff val="80000"/>
                  </a:schemeClr>
                </a:solidFill>
                <a:latin typeface="Bebas Neue Light" panose="00000500000000000000" pitchFamily="50" charset="0"/>
              </a:rPr>
              <a:t>R</a:t>
            </a:r>
            <a:r>
              <a:rPr lang="en-US" altLang="ko-KR" sz="13800" spc="-300" dirty="0">
                <a:solidFill>
                  <a:srgbClr val="50514F"/>
                </a:solidFill>
                <a:latin typeface="Bebas Neue Light" panose="00000500000000000000" pitchFamily="50" charset="0"/>
              </a:rPr>
              <a:t>esults</a:t>
            </a:r>
            <a:endParaRPr lang="ko-KR" altLang="en-US" sz="13800" b="1" spc="-300" dirty="0">
              <a:solidFill>
                <a:srgbClr val="50514F"/>
              </a:solidFill>
              <a:latin typeface="Bebas Neue Light" panose="00000500000000000000" pitchFamily="5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5CE9AB-4494-4E9B-9F1C-AF1BB88B84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8" t="28486" r="79568" b="54712"/>
          <a:stretch/>
        </p:blipFill>
        <p:spPr>
          <a:xfrm>
            <a:off x="970384" y="-1287626"/>
            <a:ext cx="2202024" cy="112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89747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5DD9B4-E122-4F05-ADB3-7F15377676DA}"/>
              </a:ext>
            </a:extLst>
          </p:cNvPr>
          <p:cNvSpPr txBox="1"/>
          <p:nvPr/>
        </p:nvSpPr>
        <p:spPr>
          <a:xfrm>
            <a:off x="1690264" y="2180433"/>
            <a:ext cx="779521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FFE066"/>
                </a:solidFill>
                <a:latin typeface="Arial Nova Cond" panose="020B0506020202020204" pitchFamily="34" charset="0"/>
              </a:rPr>
              <a:t>Similar results between partners  </a:t>
            </a:r>
          </a:p>
          <a:p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	first impression is shared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CBD5A9-E659-40D3-B115-FD03E86EB5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230" y="4943747"/>
            <a:ext cx="5033539" cy="14513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2B4DC5-328B-4B2B-9210-DC4EA24871C2}"/>
              </a:ext>
            </a:extLst>
          </p:cNvPr>
          <p:cNvSpPr txBox="1"/>
          <p:nvPr/>
        </p:nvSpPr>
        <p:spPr>
          <a:xfrm>
            <a:off x="542492" y="1072437"/>
            <a:ext cx="111070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spc="-150" dirty="0">
                <a:solidFill>
                  <a:srgbClr val="F25F5C"/>
                </a:solidFill>
                <a:latin typeface="Bebas Neue" panose="00000500000000000000" pitchFamily="2" charset="0"/>
              </a:rPr>
              <a:t>Predicted Outcome Value Theory </a:t>
            </a:r>
            <a:endParaRPr lang="ko-KR" altLang="en-US" sz="6600" i="1" spc="-150" dirty="0">
              <a:solidFill>
                <a:srgbClr val="F25F5C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780674"/>
      </p:ext>
    </p:extLst>
  </p:cSld>
  <p:clrMapOvr>
    <a:masterClrMapping/>
  </p:clrMapOvr>
  <p:transition spd="med">
    <p:pull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uiExpand="1" build="p"/>
          <p:bldP spid="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uiExpand="1" build="p"/>
          <p:bldP spid="6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5CF969-7CA2-4825-90AF-67A8F0C47433}"/>
              </a:ext>
            </a:extLst>
          </p:cNvPr>
          <p:cNvSpPr txBox="1"/>
          <p:nvPr/>
        </p:nvSpPr>
        <p:spPr>
          <a:xfrm>
            <a:off x="542492" y="1072437"/>
            <a:ext cx="111070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spc="-150" dirty="0">
                <a:solidFill>
                  <a:srgbClr val="F25F5C"/>
                </a:solidFill>
                <a:latin typeface="Bebas Neue" panose="00000500000000000000" pitchFamily="2" charset="0"/>
              </a:rPr>
              <a:t>Predicted Outcome Value Theory </a:t>
            </a:r>
            <a:endParaRPr lang="ko-KR" altLang="en-US" sz="6600" i="1" spc="-150" dirty="0">
              <a:solidFill>
                <a:srgbClr val="F25F5C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DD9B4-E122-4F05-ADB3-7F15377676DA}"/>
              </a:ext>
            </a:extLst>
          </p:cNvPr>
          <p:cNvSpPr txBox="1"/>
          <p:nvPr/>
        </p:nvSpPr>
        <p:spPr>
          <a:xfrm>
            <a:off x="1690264" y="2180433"/>
            <a:ext cx="769274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FFE066"/>
                </a:solidFill>
                <a:latin typeface="Arial Nova Cond" panose="020B0506020202020204" pitchFamily="34" charset="0"/>
              </a:rPr>
              <a:t>First impression influences future</a:t>
            </a:r>
          </a:p>
          <a:p>
            <a:r>
              <a:rPr lang="en-US" altLang="ko-KR" sz="4400" dirty="0">
                <a:solidFill>
                  <a:srgbClr val="FFE066"/>
                </a:solidFill>
                <a:latin typeface="Arial Nova Cond" panose="020B0506020202020204" pitchFamily="34" charset="0"/>
              </a:rPr>
              <a:t>	</a:t>
            </a: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sit closer 	</a:t>
            </a:r>
          </a:p>
          <a:p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	communication</a:t>
            </a:r>
          </a:p>
          <a:p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	attraction</a:t>
            </a:r>
          </a:p>
          <a:p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	type of relationship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4826C6-C0AA-4E40-9015-4D30CC3F8BA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952" y="2941362"/>
            <a:ext cx="2651289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8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0996E6-3AF3-49B2-A488-DDE699D9A59B}"/>
              </a:ext>
            </a:extLst>
          </p:cNvPr>
          <p:cNvSpPr txBox="1"/>
          <p:nvPr/>
        </p:nvSpPr>
        <p:spPr>
          <a:xfrm>
            <a:off x="3150322" y="2398357"/>
            <a:ext cx="589135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F25F5C"/>
                </a:solidFill>
                <a:latin typeface="Bebas Neue" panose="00000500000000000000" pitchFamily="2" charset="0"/>
              </a:rPr>
              <a:t>What do you </a:t>
            </a:r>
            <a:r>
              <a:rPr lang="en-US" altLang="ko-KR" sz="7200" dirty="0">
                <a:solidFill>
                  <a:srgbClr val="247BA0"/>
                </a:solidFill>
                <a:latin typeface="Bebas Neue" panose="00000500000000000000" pitchFamily="2" charset="0"/>
              </a:rPr>
              <a:t>want</a:t>
            </a:r>
            <a:r>
              <a:rPr lang="en-US" altLang="ko-KR" sz="7200" dirty="0">
                <a:solidFill>
                  <a:srgbClr val="F25F5C"/>
                </a:solidFill>
                <a:latin typeface="Bebas Neue" panose="00000500000000000000" pitchFamily="2" charset="0"/>
              </a:rPr>
              <a:t> </a:t>
            </a:r>
          </a:p>
          <a:p>
            <a:pPr algn="ctr"/>
            <a:r>
              <a:rPr lang="en-US" altLang="ko-KR" sz="7200" dirty="0">
                <a:solidFill>
                  <a:srgbClr val="F25F5C"/>
                </a:solidFill>
                <a:latin typeface="Bebas Neue" panose="00000500000000000000" pitchFamily="2" charset="0"/>
              </a:rPr>
              <a:t>people </a:t>
            </a:r>
            <a:r>
              <a:rPr lang="en-US" altLang="ko-KR" sz="7200" dirty="0">
                <a:solidFill>
                  <a:srgbClr val="247BA0"/>
                </a:solidFill>
                <a:latin typeface="Bebas Neue" panose="00000500000000000000" pitchFamily="2" charset="0"/>
              </a:rPr>
              <a:t>to ask </a:t>
            </a:r>
            <a:r>
              <a:rPr lang="en-US" altLang="ko-KR" sz="7200" dirty="0">
                <a:solidFill>
                  <a:srgbClr val="F25F5C"/>
                </a:solidFill>
                <a:latin typeface="Bebas Neue" panose="00000500000000000000" pitchFamily="2" charset="0"/>
              </a:rPr>
              <a:t>you?</a:t>
            </a:r>
            <a:endParaRPr lang="ko-KR" altLang="en-US" sz="7200" i="1" dirty="0">
              <a:solidFill>
                <a:srgbClr val="F25F5C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361466"/>
      </p:ext>
    </p:extLst>
  </p:cSld>
  <p:clrMapOvr>
    <a:masterClrMapping/>
  </p:clrMapOvr>
  <p:transition spd="slow">
    <p:cover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0996E6-3AF3-49B2-A488-DDE699D9A59B}"/>
              </a:ext>
            </a:extLst>
          </p:cNvPr>
          <p:cNvSpPr txBox="1"/>
          <p:nvPr/>
        </p:nvSpPr>
        <p:spPr>
          <a:xfrm>
            <a:off x="1437513" y="2828835"/>
            <a:ext cx="93169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247BA0"/>
                </a:solidFill>
                <a:latin typeface="Bebas Neue" panose="00000500000000000000" pitchFamily="2" charset="0"/>
              </a:rPr>
              <a:t>Write your name </a:t>
            </a:r>
            <a:r>
              <a:rPr lang="en-US" altLang="ko-KR" sz="7200" dirty="0">
                <a:solidFill>
                  <a:srgbClr val="F25F5C"/>
                </a:solidFill>
                <a:latin typeface="Bebas Neue" panose="00000500000000000000" pitchFamily="2" charset="0"/>
              </a:rPr>
              <a:t>on the paper</a:t>
            </a:r>
          </a:p>
        </p:txBody>
      </p:sp>
    </p:spTree>
    <p:extLst>
      <p:ext uri="{BB962C8B-B14F-4D97-AF65-F5344CB8AC3E}">
        <p14:creationId xmlns:p14="http://schemas.microsoft.com/office/powerpoint/2010/main" val="152997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0996E6-3AF3-49B2-A488-DDE699D9A59B}"/>
              </a:ext>
            </a:extLst>
          </p:cNvPr>
          <p:cNvSpPr txBox="1"/>
          <p:nvPr/>
        </p:nvSpPr>
        <p:spPr>
          <a:xfrm>
            <a:off x="3111051" y="2398357"/>
            <a:ext cx="59699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247BA0"/>
                </a:solidFill>
                <a:latin typeface="Bebas Neue" panose="00000500000000000000" pitchFamily="2" charset="0"/>
              </a:rPr>
              <a:t>Talk</a:t>
            </a:r>
            <a:r>
              <a:rPr lang="en-US" altLang="ko-KR" sz="7200" dirty="0">
                <a:solidFill>
                  <a:srgbClr val="F25F5C"/>
                </a:solidFill>
                <a:latin typeface="Bebas Neue" panose="00000500000000000000" pitchFamily="2" charset="0"/>
              </a:rPr>
              <a:t> to each other</a:t>
            </a:r>
            <a:endParaRPr lang="ko-KR" altLang="en-US" sz="7200" i="1" dirty="0">
              <a:solidFill>
                <a:srgbClr val="F25F5C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499835"/>
      </p:ext>
    </p:extLst>
  </p:cSld>
  <p:clrMapOvr>
    <a:masterClrMapping/>
  </p:clrMapOvr>
  <p:transition spd="slow">
    <p:push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0996E6-3AF3-49B2-A488-DDE699D9A59B}"/>
              </a:ext>
            </a:extLst>
          </p:cNvPr>
          <p:cNvSpPr txBox="1"/>
          <p:nvPr/>
        </p:nvSpPr>
        <p:spPr>
          <a:xfrm>
            <a:off x="2272677" y="2274838"/>
            <a:ext cx="764664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247BA0"/>
                </a:solidFill>
                <a:latin typeface="Bebas Neue" panose="00000500000000000000" pitchFamily="2" charset="0"/>
              </a:rPr>
              <a:t>Ask</a:t>
            </a:r>
            <a:r>
              <a:rPr lang="en-US" altLang="ko-KR" sz="7200" dirty="0">
                <a:solidFill>
                  <a:srgbClr val="F25F5C"/>
                </a:solidFill>
                <a:latin typeface="Bebas Neue" panose="00000500000000000000" pitchFamily="2" charset="0"/>
              </a:rPr>
              <a:t> the Question</a:t>
            </a:r>
          </a:p>
          <a:p>
            <a:pPr algn="ctr"/>
            <a:r>
              <a:rPr lang="en-US" altLang="ko-KR" sz="7200" dirty="0">
                <a:solidFill>
                  <a:srgbClr val="F25F5C"/>
                </a:solidFill>
                <a:latin typeface="Bebas Neue" panose="00000500000000000000" pitchFamily="2" charset="0"/>
              </a:rPr>
              <a:t>Ask </a:t>
            </a:r>
            <a:r>
              <a:rPr lang="en-US" altLang="ko-KR" sz="7200" dirty="0">
                <a:solidFill>
                  <a:srgbClr val="247BA0"/>
                </a:solidFill>
                <a:latin typeface="Bebas Neue" panose="00000500000000000000" pitchFamily="2" charset="0"/>
              </a:rPr>
              <a:t>follow up </a:t>
            </a:r>
            <a:r>
              <a:rPr lang="en-US" altLang="ko-KR" sz="7200" dirty="0">
                <a:solidFill>
                  <a:srgbClr val="F25F5C"/>
                </a:solidFill>
                <a:latin typeface="Bebas Neue" panose="00000500000000000000" pitchFamily="2" charset="0"/>
              </a:rPr>
              <a:t>questions</a:t>
            </a:r>
            <a:endParaRPr lang="ko-KR" altLang="en-US" sz="7200" dirty="0">
              <a:solidFill>
                <a:srgbClr val="F25F5C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292185"/>
      </p:ext>
    </p:extLst>
  </p:cSld>
  <p:clrMapOvr>
    <a:masterClrMapping/>
  </p:clrMapOvr>
  <p:transition spd="slow">
    <p:push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556D8E-4BFC-437B-9480-6E2A55D89B33}"/>
              </a:ext>
            </a:extLst>
          </p:cNvPr>
          <p:cNvSpPr txBox="1"/>
          <p:nvPr/>
        </p:nvSpPr>
        <p:spPr>
          <a:xfrm>
            <a:off x="659123" y="970960"/>
            <a:ext cx="10527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/>
              <a:t>https://www.realmenrealstyle.com/first-impressions-friendship-value/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C5A137-8AE4-4594-8B04-A3BF63A21F3C}"/>
              </a:ext>
            </a:extLst>
          </p:cNvPr>
          <p:cNvSpPr txBox="1"/>
          <p:nvPr/>
        </p:nvSpPr>
        <p:spPr>
          <a:xfrm>
            <a:off x="294119" y="7806744"/>
            <a:ext cx="609755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1400" b="0" i="0" dirty="0" err="1">
                <a:solidFill>
                  <a:srgbClr val="020202"/>
                </a:solidFill>
                <a:effectLst/>
                <a:latin typeface="Lato"/>
              </a:rPr>
              <a:t>Sunnafrank</a:t>
            </a:r>
            <a:r>
              <a:rPr lang="en-US" altLang="ko-KR" sz="1400" b="0" i="0" dirty="0">
                <a:solidFill>
                  <a:srgbClr val="020202"/>
                </a:solidFill>
                <a:effectLst/>
                <a:latin typeface="Lato"/>
              </a:rPr>
              <a:t>, M., &amp; Ramirez, A. (2004). At first sight: Persistent relational effects of get-acquainted conversations. </a:t>
            </a:r>
            <a:r>
              <a:rPr lang="en-US" altLang="ko-KR" sz="1400" b="0" i="1" dirty="0">
                <a:solidFill>
                  <a:srgbClr val="020202"/>
                </a:solidFill>
                <a:effectLst/>
                <a:latin typeface="Lato"/>
              </a:rPr>
              <a:t>Journal of Social and Personal Relationships, 21</a:t>
            </a:r>
            <a:r>
              <a:rPr lang="en-US" altLang="ko-KR" sz="1400" b="0" i="0" dirty="0">
                <a:solidFill>
                  <a:srgbClr val="020202"/>
                </a:solidFill>
                <a:effectLst/>
                <a:latin typeface="Lato"/>
              </a:rPr>
              <a:t>(3), 361-379.  Link: </a:t>
            </a:r>
            <a:r>
              <a:rPr lang="en-US" altLang="ko-KR" sz="1400" b="0" i="0" u="none" strike="noStrike" dirty="0">
                <a:solidFill>
                  <a:srgbClr val="009DE5"/>
                </a:solidFill>
                <a:effectLst/>
                <a:latin typeface="Lato"/>
                <a:hlinkClick r:id="rId2"/>
              </a:rPr>
              <a:t>http://library.allanschore.com/docs/AtFirstSight-PersistentRelationalEffects.pdf</a:t>
            </a:r>
            <a:r>
              <a:rPr lang="en-US" altLang="ko-KR" sz="1400" b="0" i="0" u="none" strike="noStrike" dirty="0">
                <a:solidFill>
                  <a:srgbClr val="009DE5"/>
                </a:solidFill>
                <a:effectLst/>
                <a:latin typeface="Lato"/>
              </a:rPr>
              <a:t> </a:t>
            </a:r>
            <a:endParaRPr lang="en-US" altLang="ko-KR" sz="1400" b="0" i="0" dirty="0">
              <a:solidFill>
                <a:srgbClr val="020202"/>
              </a:solidFill>
              <a:effectLst/>
              <a:latin typeface="Lato"/>
            </a:endParaRPr>
          </a:p>
          <a:p>
            <a:br>
              <a:rPr lang="en-US" altLang="ko-KR" sz="1400" dirty="0"/>
            </a:br>
            <a:endParaRPr lang="ko-KR" alt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A79F43-C264-44C5-AD95-C370E7F23273}"/>
              </a:ext>
            </a:extLst>
          </p:cNvPr>
          <p:cNvSpPr txBox="1"/>
          <p:nvPr/>
        </p:nvSpPr>
        <p:spPr>
          <a:xfrm>
            <a:off x="659123" y="2139818"/>
            <a:ext cx="105222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dirty="0"/>
              <a:t>https://www.forbes.com/sites/palomacanterogomez/2019/06/18/the-top-10-characteristics-of-highly-admired-people/#6642581055d9</a:t>
            </a:r>
            <a:endParaRPr lang="ko-KR" alt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721554-EB6B-4F53-BCD7-948E667B1B1E}"/>
              </a:ext>
            </a:extLst>
          </p:cNvPr>
          <p:cNvSpPr txBox="1"/>
          <p:nvPr/>
        </p:nvSpPr>
        <p:spPr>
          <a:xfrm>
            <a:off x="659123" y="3585675"/>
            <a:ext cx="105222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dirty="0"/>
              <a:t>https://www.thetoptens.com/admirable-qualities-person/</a:t>
            </a:r>
            <a:endParaRPr lang="ko-KR" altLang="en-US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F7643E-086E-4D21-BDA8-B26CBF38A8EA}"/>
              </a:ext>
            </a:extLst>
          </p:cNvPr>
          <p:cNvSpPr txBox="1"/>
          <p:nvPr/>
        </p:nvSpPr>
        <p:spPr>
          <a:xfrm>
            <a:off x="659123" y="4754533"/>
            <a:ext cx="105222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800" dirty="0"/>
              <a:t>https://www.ranker.com/list/best-qualities-in-a-person/samantha-dillinger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906B7F-7233-41DB-AEA6-BAA6E18C8C4D}"/>
              </a:ext>
            </a:extLst>
          </p:cNvPr>
          <p:cNvSpPr txBox="1"/>
          <p:nvPr/>
        </p:nvSpPr>
        <p:spPr>
          <a:xfrm>
            <a:off x="659123" y="5923391"/>
            <a:ext cx="98979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b="0" i="0" dirty="0">
                <a:effectLst/>
                <a:latin typeface="Lato"/>
              </a:rPr>
              <a:t> </a:t>
            </a:r>
            <a:r>
              <a:rPr lang="en-US" altLang="ko-KR" sz="1800" b="0" i="0" u="none" strike="noStrike" dirty="0">
                <a:effectLst/>
                <a:latin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http://library.allanschore.com/docs/AtFirstSight-PersistentRelationalEffects.pdf</a:t>
            </a:r>
            <a:r>
              <a:rPr lang="en-US" altLang="ko-KR" sz="1800" b="0" i="0" u="none" strike="noStrike" dirty="0">
                <a:effectLst/>
                <a:latin typeface="Lato"/>
              </a:rPr>
              <a:t> </a:t>
            </a:r>
            <a:r>
              <a:rPr lang="en-US" altLang="ko-KR" u="none" strike="noStrike" dirty="0">
                <a:latin typeface="Lato"/>
              </a:rPr>
              <a:t> </a:t>
            </a:r>
            <a:endParaRPr lang="ko-KR" alt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A6603B-16DB-4529-AED3-767E10D70B20}"/>
              </a:ext>
            </a:extLst>
          </p:cNvPr>
          <p:cNvSpPr txBox="1"/>
          <p:nvPr/>
        </p:nvSpPr>
        <p:spPr>
          <a:xfrm>
            <a:off x="659123" y="520882"/>
            <a:ext cx="10603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First Impressions and Predicted Friendship Value | Making Friends though Good Impressions</a:t>
            </a:r>
            <a:endParaRPr lang="ko-KR" altLang="en-US" sz="2400" dirty="0">
              <a:solidFill>
                <a:schemeClr val="accent4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638153-9DD3-4768-9287-C21ABFBBCEFC}"/>
              </a:ext>
            </a:extLst>
          </p:cNvPr>
          <p:cNvSpPr txBox="1"/>
          <p:nvPr/>
        </p:nvSpPr>
        <p:spPr>
          <a:xfrm>
            <a:off x="659123" y="1662266"/>
            <a:ext cx="7068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The Top 10 Characteristics of Highly Admired People</a:t>
            </a:r>
            <a:endParaRPr lang="ko-KR" altLang="en-US" sz="2800" dirty="0">
              <a:solidFill>
                <a:schemeClr val="accent4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3B5480-871D-4E1E-80E3-90456A513F3D}"/>
              </a:ext>
            </a:extLst>
          </p:cNvPr>
          <p:cNvSpPr txBox="1"/>
          <p:nvPr/>
        </p:nvSpPr>
        <p:spPr>
          <a:xfrm>
            <a:off x="659123" y="3121362"/>
            <a:ext cx="6151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The Ten Most Admirable Qualities in a Person</a:t>
            </a:r>
            <a:endParaRPr lang="ko-KR" altLang="en-US" sz="2800" dirty="0">
              <a:solidFill>
                <a:schemeClr val="accent4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55AE85-EAC9-4006-96F3-E7C87FB54B74}"/>
              </a:ext>
            </a:extLst>
          </p:cNvPr>
          <p:cNvSpPr txBox="1"/>
          <p:nvPr/>
        </p:nvSpPr>
        <p:spPr>
          <a:xfrm>
            <a:off x="659123" y="4300170"/>
            <a:ext cx="4161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The Best Qualities in a Person</a:t>
            </a:r>
            <a:endParaRPr lang="ko-KR" altLang="en-US" sz="2800" dirty="0">
              <a:solidFill>
                <a:schemeClr val="accent4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FFE535-C925-4944-8E21-023029C4E277}"/>
              </a:ext>
            </a:extLst>
          </p:cNvPr>
          <p:cNvSpPr txBox="1"/>
          <p:nvPr/>
        </p:nvSpPr>
        <p:spPr>
          <a:xfrm>
            <a:off x="659123" y="5464053"/>
            <a:ext cx="9521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At first sight:  Persistent rational effects of </a:t>
            </a:r>
            <a:r>
              <a:rPr lang="en-US" altLang="ko-KR" sz="2800">
                <a:solidFill>
                  <a:schemeClr val="accent4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get-acquainted conversations </a:t>
            </a:r>
            <a:endParaRPr lang="ko-KR" altLang="en-US" sz="2800" dirty="0">
              <a:solidFill>
                <a:schemeClr val="accent4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888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0996E6-3AF3-49B2-A488-DDE699D9A59B}"/>
              </a:ext>
            </a:extLst>
          </p:cNvPr>
          <p:cNvSpPr txBox="1"/>
          <p:nvPr/>
        </p:nvSpPr>
        <p:spPr>
          <a:xfrm>
            <a:off x="2136422" y="2828835"/>
            <a:ext cx="79191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F25F5C"/>
                </a:solidFill>
                <a:latin typeface="Bebas Neue" panose="00000500000000000000" pitchFamily="2" charset="0"/>
              </a:rPr>
              <a:t>Throw it to </a:t>
            </a:r>
            <a:r>
              <a:rPr lang="en-US" altLang="ko-KR" sz="7200" dirty="0">
                <a:solidFill>
                  <a:srgbClr val="247BA0"/>
                </a:solidFill>
                <a:latin typeface="Bebas Neue" panose="00000500000000000000" pitchFamily="2" charset="0"/>
              </a:rPr>
              <a:t>someone else</a:t>
            </a:r>
          </a:p>
        </p:txBody>
      </p:sp>
    </p:spTree>
    <p:extLst>
      <p:ext uri="{BB962C8B-B14F-4D97-AF65-F5344CB8AC3E}">
        <p14:creationId xmlns:p14="http://schemas.microsoft.com/office/powerpoint/2010/main" val="2170700645"/>
      </p:ext>
    </p:extLst>
  </p:cSld>
  <p:clrMapOvr>
    <a:masterClrMapping/>
  </p:clrMapOvr>
  <p:transition spd="slow">
    <p:push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0996E6-3AF3-49B2-A488-DDE699D9A59B}"/>
              </a:ext>
            </a:extLst>
          </p:cNvPr>
          <p:cNvSpPr txBox="1"/>
          <p:nvPr/>
        </p:nvSpPr>
        <p:spPr>
          <a:xfrm>
            <a:off x="2164475" y="2274838"/>
            <a:ext cx="786305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7200" dirty="0">
                <a:solidFill>
                  <a:srgbClr val="F25F5C"/>
                </a:solidFill>
                <a:latin typeface="Bebas Neue" panose="00000500000000000000" pitchFamily="2" charset="0"/>
              </a:rPr>
              <a:t>What did you think when </a:t>
            </a:r>
          </a:p>
          <a:p>
            <a:pPr algn="ctr"/>
            <a:r>
              <a:rPr lang="en-US" altLang="ko-KR" sz="7200" dirty="0">
                <a:solidFill>
                  <a:srgbClr val="F25F5C"/>
                </a:solidFill>
                <a:latin typeface="Bebas Neue" panose="00000500000000000000" pitchFamily="2" charset="0"/>
              </a:rPr>
              <a:t>you </a:t>
            </a:r>
            <a:r>
              <a:rPr lang="en-US" altLang="ko-KR" sz="7200" dirty="0">
                <a:solidFill>
                  <a:srgbClr val="247BA0"/>
                </a:solidFill>
                <a:latin typeface="Bebas Neue" panose="00000500000000000000" pitchFamily="2" charset="0"/>
              </a:rPr>
              <a:t>first met </a:t>
            </a:r>
            <a:r>
              <a:rPr lang="en-US" altLang="ko-KR" sz="7200" dirty="0">
                <a:solidFill>
                  <a:srgbClr val="F25F5C"/>
                </a:solidFill>
                <a:latin typeface="Bebas Neue" panose="00000500000000000000" pitchFamily="2" charset="0"/>
              </a:rPr>
              <a:t>them? </a:t>
            </a:r>
            <a:endParaRPr lang="ko-KR" altLang="en-US" sz="7200" dirty="0">
              <a:solidFill>
                <a:srgbClr val="F25F5C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962974"/>
      </p:ext>
    </p:extLst>
  </p:cSld>
  <p:clrMapOvr>
    <a:masterClrMapping/>
  </p:clrMapOvr>
  <p:transition spd="slow">
    <p:push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C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D53026F-58D6-4B11-BB71-45F9ECFAECE3}"/>
              </a:ext>
            </a:extLst>
          </p:cNvPr>
          <p:cNvSpPr txBox="1"/>
          <p:nvPr/>
        </p:nvSpPr>
        <p:spPr>
          <a:xfrm>
            <a:off x="748350" y="3162313"/>
            <a:ext cx="10695300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b="1" spc="-300" dirty="0">
                <a:solidFill>
                  <a:schemeClr val="accent6">
                    <a:lumMod val="20000"/>
                    <a:lumOff val="80000"/>
                  </a:schemeClr>
                </a:solidFill>
                <a:latin typeface="Bebas Neue Light" panose="00000500000000000000" pitchFamily="50" charset="0"/>
              </a:rPr>
              <a:t>F</a:t>
            </a:r>
            <a:r>
              <a:rPr lang="en-US" altLang="ko-KR" sz="11500" spc="-300" dirty="0">
                <a:solidFill>
                  <a:srgbClr val="50514F"/>
                </a:solidFill>
                <a:latin typeface="Bebas Neue Light" panose="00000500000000000000" pitchFamily="50" charset="0"/>
              </a:rPr>
              <a:t>irst </a:t>
            </a:r>
            <a:r>
              <a:rPr lang="en-US" altLang="ko-KR" sz="19900" b="1" spc="-300" dirty="0">
                <a:solidFill>
                  <a:schemeClr val="accent6">
                    <a:lumMod val="20000"/>
                    <a:lumOff val="80000"/>
                  </a:schemeClr>
                </a:solidFill>
                <a:latin typeface="Bebas Neue Light" panose="00000500000000000000" pitchFamily="50" charset="0"/>
              </a:rPr>
              <a:t>I</a:t>
            </a:r>
            <a:r>
              <a:rPr lang="en-US" altLang="ko-KR" sz="11500" spc="-300" dirty="0">
                <a:solidFill>
                  <a:srgbClr val="50514F"/>
                </a:solidFill>
                <a:latin typeface="Bebas Neue Light" panose="00000500000000000000" pitchFamily="50" charset="0"/>
              </a:rPr>
              <a:t>mpressions </a:t>
            </a:r>
            <a:endParaRPr lang="ko-KR" altLang="en-US" sz="11500" b="1" spc="-300" dirty="0">
              <a:solidFill>
                <a:srgbClr val="50514F"/>
              </a:solidFill>
              <a:latin typeface="Bebas Neue Light" panose="00000500000000000000" pitchFamily="5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5CE9AB-4494-4E9B-9F1C-AF1BB88B84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8" t="28486" r="79568" b="54712"/>
          <a:stretch/>
        </p:blipFill>
        <p:spPr>
          <a:xfrm>
            <a:off x="970384" y="-1287626"/>
            <a:ext cx="2202024" cy="112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27339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5CF969-7CA2-4825-90AF-67A8F0C47433}"/>
              </a:ext>
            </a:extLst>
          </p:cNvPr>
          <p:cNvSpPr txBox="1"/>
          <p:nvPr/>
        </p:nvSpPr>
        <p:spPr>
          <a:xfrm>
            <a:off x="1118142" y="980104"/>
            <a:ext cx="53655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F25F5C"/>
                </a:solidFill>
                <a:latin typeface="Bebas Neue" panose="00000500000000000000" pitchFamily="2" charset="0"/>
              </a:rPr>
              <a:t>First Impression </a:t>
            </a:r>
            <a:endParaRPr lang="ko-KR" altLang="en-US" sz="7200" i="1" dirty="0">
              <a:solidFill>
                <a:srgbClr val="F25F5C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DD9B4-E122-4F05-ADB3-7F15377676DA}"/>
              </a:ext>
            </a:extLst>
          </p:cNvPr>
          <p:cNvSpPr txBox="1"/>
          <p:nvPr/>
        </p:nvSpPr>
        <p:spPr>
          <a:xfrm>
            <a:off x="1708926" y="2191321"/>
            <a:ext cx="897482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First </a:t>
            </a:r>
            <a:r>
              <a:rPr lang="en-US" altLang="ko-KR" sz="4400" dirty="0">
                <a:solidFill>
                  <a:srgbClr val="FFE066"/>
                </a:solidFill>
                <a:latin typeface="Arial Nova Cond" panose="020B0506020202020204" pitchFamily="34" charset="0"/>
              </a:rPr>
              <a:t>7 to 17 seconds</a:t>
            </a:r>
          </a:p>
          <a:p>
            <a:pPr lvl="1"/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55% wear, walk, act</a:t>
            </a:r>
          </a:p>
          <a:p>
            <a:pPr lvl="1"/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38% quality of voice (tone, grammar)</a:t>
            </a:r>
          </a:p>
          <a:p>
            <a:pPr lvl="1"/>
            <a:r>
              <a:rPr lang="en-US" altLang="ko-KR" sz="4400" dirty="0">
                <a:solidFill>
                  <a:srgbClr val="FFE066"/>
                </a:solidFill>
                <a:latin typeface="Arial Nova Cond" panose="020B0506020202020204" pitchFamily="34" charset="0"/>
              </a:rPr>
              <a:t>7% </a:t>
            </a: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the </a:t>
            </a:r>
            <a:r>
              <a:rPr lang="en-US" altLang="ko-KR" sz="4400" dirty="0">
                <a:solidFill>
                  <a:srgbClr val="FFE066"/>
                </a:solidFill>
                <a:latin typeface="Arial Nova Cond" panose="020B0506020202020204" pitchFamily="34" charset="0"/>
              </a:rPr>
              <a:t>words</a:t>
            </a: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 you 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51E3D-B31B-40D1-B480-2C7157D513C4}"/>
              </a:ext>
            </a:extLst>
          </p:cNvPr>
          <p:cNvSpPr txBox="1"/>
          <p:nvPr/>
        </p:nvSpPr>
        <p:spPr>
          <a:xfrm>
            <a:off x="0" y="6550223"/>
            <a:ext cx="121204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dirty="0">
                <a:hlinkClick r:id="rId2"/>
              </a:rPr>
              <a:t>https://theundercoverrecruiter.com/power-first-impressions/#:~:text=Takeaways%3A,you%20walk%20through%20the%20door</a:t>
            </a:r>
            <a:r>
              <a:rPr lang="ko-KR" altLang="en-US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57059968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5CF969-7CA2-4825-90AF-67A8F0C47433}"/>
              </a:ext>
            </a:extLst>
          </p:cNvPr>
          <p:cNvSpPr txBox="1"/>
          <p:nvPr/>
        </p:nvSpPr>
        <p:spPr>
          <a:xfrm>
            <a:off x="1118142" y="980104"/>
            <a:ext cx="53655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F25F5C"/>
                </a:solidFill>
                <a:latin typeface="Bebas Neue" panose="00000500000000000000" pitchFamily="2" charset="0"/>
              </a:rPr>
              <a:t>First Impression </a:t>
            </a:r>
            <a:endParaRPr lang="ko-KR" altLang="en-US" sz="7200" i="1" dirty="0">
              <a:solidFill>
                <a:srgbClr val="F25F5C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DD9B4-E122-4F05-ADB3-7F15377676DA}"/>
              </a:ext>
            </a:extLst>
          </p:cNvPr>
          <p:cNvSpPr txBox="1"/>
          <p:nvPr/>
        </p:nvSpPr>
        <p:spPr>
          <a:xfrm>
            <a:off x="1708926" y="2191321"/>
            <a:ext cx="384098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FFE066"/>
                </a:solidFill>
                <a:latin typeface="Arial Nova Cond" panose="020B0506020202020204" pitchFamily="34" charset="0"/>
              </a:rPr>
              <a:t>Persistent</a:t>
            </a: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  </a:t>
            </a:r>
          </a:p>
          <a:p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	primacy effect</a:t>
            </a:r>
          </a:p>
          <a:p>
            <a:endParaRPr lang="en-US" altLang="ko-KR" sz="4400" dirty="0">
              <a:solidFill>
                <a:srgbClr val="70C1B3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802E75-D96F-425A-914B-B62B12F6D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088" y="3028075"/>
            <a:ext cx="4981575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79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5CF969-7CA2-4825-90AF-67A8F0C47433}"/>
              </a:ext>
            </a:extLst>
          </p:cNvPr>
          <p:cNvSpPr txBox="1"/>
          <p:nvPr/>
        </p:nvSpPr>
        <p:spPr>
          <a:xfrm>
            <a:off x="1118142" y="980104"/>
            <a:ext cx="53655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F25F5C"/>
                </a:solidFill>
                <a:latin typeface="Bebas Neue" panose="00000500000000000000" pitchFamily="2" charset="0"/>
              </a:rPr>
              <a:t>First Impression </a:t>
            </a:r>
            <a:endParaRPr lang="ko-KR" altLang="en-US" sz="7200" i="1" dirty="0">
              <a:solidFill>
                <a:srgbClr val="F25F5C"/>
              </a:solidFill>
              <a:latin typeface="Bebas Neue" panose="000005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DD9B4-E122-4F05-ADB3-7F15377676DA}"/>
              </a:ext>
            </a:extLst>
          </p:cNvPr>
          <p:cNvSpPr txBox="1"/>
          <p:nvPr/>
        </p:nvSpPr>
        <p:spPr>
          <a:xfrm>
            <a:off x="1708926" y="2191321"/>
            <a:ext cx="34706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>
                <a:solidFill>
                  <a:srgbClr val="FFE066"/>
                </a:solidFill>
                <a:latin typeface="Arial Nova Cond" panose="020B0506020202020204" pitchFamily="34" charset="0"/>
              </a:rPr>
              <a:t>Subconscious</a:t>
            </a:r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 </a:t>
            </a:r>
          </a:p>
          <a:p>
            <a:r>
              <a:rPr lang="en-US" altLang="ko-KR" sz="4400" dirty="0">
                <a:solidFill>
                  <a:srgbClr val="70C1B3"/>
                </a:solidFill>
                <a:latin typeface="Arial Nova Cond" panose="020B0506020202020204" pitchFamily="34" charset="0"/>
              </a:rPr>
              <a:t>	feelings</a:t>
            </a:r>
          </a:p>
        </p:txBody>
      </p:sp>
      <p:pic>
        <p:nvPicPr>
          <p:cNvPr id="3076" name="Picture 4" descr="Recruitment: are first impressions unfairly influencing your hiring  process? | HRZone">
            <a:extLst>
              <a:ext uri="{FF2B5EF4-FFF2-40B4-BE49-F238E27FC236}">
                <a16:creationId xmlns:a16="http://schemas.microsoft.com/office/drawing/2014/main" id="{2E7BFB9D-4CC8-4CFA-969E-326E4FAC9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2" b="99769" l="10000" r="90000">
                        <a14:foregroundMark x1="18923" y1="66358" x2="18769" y2="77919"/>
                        <a14:foregroundMark x1="18769" y1="77919" x2="19538" y2="81965"/>
                        <a14:foregroundMark x1="18231" y1="93064" x2="34615" y2="99306"/>
                        <a14:foregroundMark x1="34615" y1="99306" x2="42615" y2="99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25" y="1888802"/>
            <a:ext cx="7467600" cy="496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92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uiExpand="1" build="p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273</TotalTime>
  <Words>523</Words>
  <Application>Microsoft Office PowerPoint</Application>
  <PresentationFormat>Widescreen</PresentationFormat>
  <Paragraphs>121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Bebas Neue</vt:lpstr>
      <vt:lpstr>Bebas Neue Light</vt:lpstr>
      <vt:lpstr>Lato</vt:lpstr>
      <vt:lpstr>맑은 고딕</vt:lpstr>
      <vt:lpstr>Arial</vt:lpstr>
      <vt:lpstr>Arial Narrow</vt:lpstr>
      <vt:lpstr>Arial Nova Cond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SJ</cp:lastModifiedBy>
  <cp:revision>26</cp:revision>
  <dcterms:created xsi:type="dcterms:W3CDTF">2020-09-09T02:22:19Z</dcterms:created>
  <dcterms:modified xsi:type="dcterms:W3CDTF">2020-11-09T01:10:17Z</dcterms:modified>
</cp:coreProperties>
</file>