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64" r:id="rId3"/>
    <p:sldId id="259" r:id="rId4"/>
    <p:sldId id="284" r:id="rId5"/>
    <p:sldId id="263" r:id="rId6"/>
    <p:sldId id="311" r:id="rId7"/>
    <p:sldId id="314" r:id="rId8"/>
    <p:sldId id="313" r:id="rId9"/>
    <p:sldId id="315" r:id="rId10"/>
    <p:sldId id="316" r:id="rId11"/>
    <p:sldId id="260" r:id="rId12"/>
    <p:sldId id="312" r:id="rId13"/>
    <p:sldId id="272" r:id="rId14"/>
    <p:sldId id="317" r:id="rId15"/>
    <p:sldId id="318" r:id="rId16"/>
    <p:sldId id="319" r:id="rId17"/>
    <p:sldId id="320" r:id="rId18"/>
    <p:sldId id="321" r:id="rId19"/>
    <p:sldId id="285" r:id="rId20"/>
    <p:sldId id="270" r:id="rId21"/>
    <p:sldId id="271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65" r:id="rId33"/>
    <p:sldId id="269" r:id="rId34"/>
    <p:sldId id="290" r:id="rId35"/>
    <p:sldId id="291" r:id="rId36"/>
    <p:sldId id="292" r:id="rId37"/>
    <p:sldId id="293" r:id="rId38"/>
    <p:sldId id="294" r:id="rId39"/>
    <p:sldId id="295" r:id="rId40"/>
    <p:sldId id="297" r:id="rId41"/>
    <p:sldId id="299" r:id="rId42"/>
    <p:sldId id="300" r:id="rId43"/>
    <p:sldId id="296" r:id="rId44"/>
    <p:sldId id="298" r:id="rId45"/>
    <p:sldId id="301" r:id="rId46"/>
    <p:sldId id="302" r:id="rId47"/>
    <p:sldId id="303" r:id="rId48"/>
    <p:sldId id="306" r:id="rId49"/>
    <p:sldId id="304" r:id="rId50"/>
    <p:sldId id="305" r:id="rId51"/>
    <p:sldId id="309" r:id="rId52"/>
    <p:sldId id="307" r:id="rId53"/>
    <p:sldId id="308" r:id="rId54"/>
    <p:sldId id="286" r:id="rId55"/>
    <p:sldId id="266" r:id="rId56"/>
    <p:sldId id="331" r:id="rId57"/>
    <p:sldId id="325" r:id="rId58"/>
    <p:sldId id="328" r:id="rId59"/>
    <p:sldId id="327" r:id="rId60"/>
    <p:sldId id="330" r:id="rId61"/>
    <p:sldId id="332" r:id="rId62"/>
    <p:sldId id="283" r:id="rId63"/>
    <p:sldId id="333" r:id="rId64"/>
    <p:sldId id="334" r:id="rId65"/>
    <p:sldId id="336" r:id="rId66"/>
    <p:sldId id="340" r:id="rId67"/>
    <p:sldId id="345" r:id="rId68"/>
    <p:sldId id="347" r:id="rId69"/>
    <p:sldId id="349" r:id="rId70"/>
    <p:sldId id="350" r:id="rId71"/>
    <p:sldId id="351" r:id="rId72"/>
    <p:sldId id="352" r:id="rId73"/>
    <p:sldId id="353" r:id="rId74"/>
    <p:sldId id="354" r:id="rId75"/>
    <p:sldId id="324" r:id="rId76"/>
    <p:sldId id="357" r:id="rId77"/>
    <p:sldId id="358" r:id="rId78"/>
    <p:sldId id="361" r:id="rId79"/>
    <p:sldId id="362" r:id="rId80"/>
    <p:sldId id="310" r:id="rId81"/>
    <p:sldId id="267" r:id="rId82"/>
    <p:sldId id="287" r:id="rId83"/>
    <p:sldId id="326" r:id="rId84"/>
    <p:sldId id="363" r:id="rId85"/>
    <p:sldId id="364" r:id="rId86"/>
    <p:sldId id="366" r:id="rId87"/>
    <p:sldId id="365" r:id="rId88"/>
    <p:sldId id="262" r:id="rId89"/>
    <p:sldId id="367" r:id="rId90"/>
    <p:sldId id="289" r:id="rId91"/>
  </p:sldIdLst>
  <p:sldSz cx="12192000" cy="6858000"/>
  <p:notesSz cx="6858000" cy="9144000"/>
  <p:embeddedFontLst>
    <p:embeddedFont>
      <p:font typeface="Aharoni" panose="02010803020104030203" pitchFamily="2" charset="-79"/>
      <p:bold r:id="rId92"/>
    </p:embeddedFont>
    <p:embeddedFont>
      <p:font typeface="Arial Black" panose="020B0A04020102020204" pitchFamily="34" charset="0"/>
      <p:bold r:id="rId93"/>
    </p:embeddedFont>
    <p:embeddedFont>
      <p:font typeface="Arial Narrow" panose="020B0606020202030204" pitchFamily="34" charset="0"/>
      <p:regular r:id="rId94"/>
      <p:bold r:id="rId95"/>
      <p:italic r:id="rId96"/>
      <p:boldItalic r:id="rId97"/>
    </p:embeddedFont>
    <p:embeddedFont>
      <p:font typeface="Calibri" panose="020F0502020204030204" pitchFamily="34" charset="0"/>
      <p:regular r:id="rId98"/>
      <p:bold r:id="rId99"/>
      <p:italic r:id="rId100"/>
      <p:boldItalic r:id="rId101"/>
    </p:embeddedFont>
    <p:embeddedFont>
      <p:font typeface="Calibri Light" panose="020F0302020204030204" pitchFamily="34" charset="0"/>
      <p:regular r:id="rId102"/>
      <p:italic r:id="rId103"/>
    </p:embeddedFont>
    <p:embeddedFont>
      <p:font typeface="Gill Sans MT Condensed" panose="020B0506020104020203" pitchFamily="34" charset="0"/>
      <p:regular r:id="rId104"/>
    </p:embeddedFont>
    <p:embeddedFont>
      <p:font typeface="Gill Sans Nova" panose="020B0602020104020203" pitchFamily="34" charset="0"/>
      <p:regular r:id="rId105"/>
      <p:bold r:id="rId106"/>
      <p:italic r:id="rId107"/>
      <p:boldItalic r:id="rId108"/>
    </p:embeddedFont>
    <p:embeddedFont>
      <p:font typeface="Gill Sans Nova Cond Lt" panose="020B0306020104020203" pitchFamily="34" charset="0"/>
      <p:regular r:id="rId109"/>
      <p:italic r:id="rId110"/>
    </p:embeddedFont>
    <p:embeddedFont>
      <p:font typeface="Gill Sans Nova Cond Ultra Bold" panose="020B0B04020104020203" pitchFamily="34" charset="0"/>
      <p:bold r:id="rId111"/>
    </p:embeddedFont>
    <p:embeddedFont>
      <p:font typeface="Gill Sans Nova Cond XBd" panose="020B0A06020104020203" pitchFamily="34" charset="0"/>
      <p:bold r:id="rId112"/>
      <p:boldItalic r:id="rId11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642"/>
    <a:srgbClr val="E59500"/>
    <a:srgbClr val="FDE0B5"/>
    <a:srgbClr val="C8004C"/>
    <a:srgbClr val="E5DADA"/>
    <a:srgbClr val="02040F"/>
    <a:srgbClr val="FFB3D0"/>
    <a:srgbClr val="F6005E"/>
    <a:srgbClr val="840032"/>
    <a:srgbClr val="6400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87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2" y="1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21.fntdata"/><Relationship Id="rId16" Type="http://schemas.openxmlformats.org/officeDocument/2006/relationships/slide" Target="slides/slide15.xml"/><Relationship Id="rId107" Type="http://schemas.openxmlformats.org/officeDocument/2006/relationships/font" Target="fonts/font16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font" Target="fonts/font11.fntdata"/><Relationship Id="rId110" Type="http://schemas.openxmlformats.org/officeDocument/2006/relationships/font" Target="fonts/font19.fntdata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9.fntdata"/><Relationship Id="rId105" Type="http://schemas.openxmlformats.org/officeDocument/2006/relationships/font" Target="fonts/font14.fntdata"/><Relationship Id="rId113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font" Target="fonts/font2.fntdata"/><Relationship Id="rId98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12.fntdata"/><Relationship Id="rId108" Type="http://schemas.openxmlformats.org/officeDocument/2006/relationships/font" Target="fonts/font17.fntdata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font" Target="fonts/font5.fntdata"/><Relationship Id="rId11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15.fntdata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3.fntdata"/><Relationship Id="rId99" Type="http://schemas.openxmlformats.org/officeDocument/2006/relationships/font" Target="fonts/font8.fntdata"/><Relationship Id="rId10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18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6.fntdata"/><Relationship Id="rId104" Type="http://schemas.openxmlformats.org/officeDocument/2006/relationships/font" Target="fonts/font1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C76-8024-4BDC-9C67-8D39D9FFE66F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3374-ACB0-43B8-8BC4-49932707AA6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2048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C76-8024-4BDC-9C67-8D39D9FFE66F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3374-ACB0-43B8-8BC4-49932707AA6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6240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C76-8024-4BDC-9C67-8D39D9FFE66F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3374-ACB0-43B8-8BC4-49932707AA6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6478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C76-8024-4BDC-9C67-8D39D9FFE66F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3374-ACB0-43B8-8BC4-49932707AA6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2352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C76-8024-4BDC-9C67-8D39D9FFE66F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3374-ACB0-43B8-8BC4-49932707AA6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7725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C76-8024-4BDC-9C67-8D39D9FFE66F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3374-ACB0-43B8-8BC4-49932707AA6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0945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C76-8024-4BDC-9C67-8D39D9FFE66F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3374-ACB0-43B8-8BC4-49932707AA6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2059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C76-8024-4BDC-9C67-8D39D9FFE66F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3374-ACB0-43B8-8BC4-49932707AA6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4526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C76-8024-4BDC-9C67-8D39D9FFE66F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3374-ACB0-43B8-8BC4-49932707AA6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1305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C76-8024-4BDC-9C67-8D39D9FFE66F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3374-ACB0-43B8-8BC4-49932707AA6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742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C76-8024-4BDC-9C67-8D39D9FFE66F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3374-ACB0-43B8-8BC4-49932707AA6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4049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73C76-8024-4BDC-9C67-8D39D9FFE66F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E3374-ACB0-43B8-8BC4-49932707AA6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11149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Vu6UVwkUgzc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A6aE4nceJt8" TargetMode="Externa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Vu6UVwkUgzc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guitar&#10;&#10;Description automatically generated">
            <a:extLst>
              <a:ext uri="{FF2B5EF4-FFF2-40B4-BE49-F238E27FC236}">
                <a16:creationId xmlns:a16="http://schemas.microsoft.com/office/drawing/2014/main" id="{7C8C27F4-80CC-4AFF-9C8F-4ED6BE7DF8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37"/>
          <a:stretch/>
        </p:blipFill>
        <p:spPr>
          <a:xfrm>
            <a:off x="5000171" y="0"/>
            <a:ext cx="7177912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FFDC296-2FAA-48E7-8E2E-713C8D1F3999}"/>
              </a:ext>
            </a:extLst>
          </p:cNvPr>
          <p:cNvSpPr/>
          <p:nvPr/>
        </p:nvSpPr>
        <p:spPr>
          <a:xfrm>
            <a:off x="0" y="0"/>
            <a:ext cx="10000343" cy="6858001"/>
          </a:xfrm>
          <a:custGeom>
            <a:avLst/>
            <a:gdLst>
              <a:gd name="connsiteX0" fmla="*/ 0 w 10000343"/>
              <a:gd name="connsiteY0" fmla="*/ 0 h 6858001"/>
              <a:gd name="connsiteX1" fmla="*/ 6096000 w 10000343"/>
              <a:gd name="connsiteY1" fmla="*/ 0 h 6858001"/>
              <a:gd name="connsiteX2" fmla="*/ 6096000 w 10000343"/>
              <a:gd name="connsiteY2" fmla="*/ 1 h 6858001"/>
              <a:gd name="connsiteX3" fmla="*/ 10000343 w 10000343"/>
              <a:gd name="connsiteY3" fmla="*/ 6858001 h 6858001"/>
              <a:gd name="connsiteX4" fmla="*/ 6096000 w 10000343"/>
              <a:gd name="connsiteY4" fmla="*/ 6858001 h 6858001"/>
              <a:gd name="connsiteX5" fmla="*/ 6096000 w 10000343"/>
              <a:gd name="connsiteY5" fmla="*/ 6858000 h 6858001"/>
              <a:gd name="connsiteX6" fmla="*/ 0 w 10000343"/>
              <a:gd name="connsiteY6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343" h="6858001">
                <a:moveTo>
                  <a:pt x="0" y="0"/>
                </a:moveTo>
                <a:lnTo>
                  <a:pt x="6096000" y="0"/>
                </a:lnTo>
                <a:lnTo>
                  <a:pt x="6096000" y="1"/>
                </a:lnTo>
                <a:lnTo>
                  <a:pt x="10000343" y="6858001"/>
                </a:lnTo>
                <a:lnTo>
                  <a:pt x="6096000" y="6858001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642"/>
          </a:solidFill>
          <a:ln>
            <a:noFill/>
          </a:ln>
          <a:effectLst>
            <a:outerShdw blurRad="292100" dist="165100" dir="600000" sx="101000" sy="101000" algn="ctr" rotWithShape="0">
              <a:srgbClr val="000000">
                <a:alpha val="9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8007AB-AF3C-41D5-A10E-91D955A36F48}"/>
              </a:ext>
            </a:extLst>
          </p:cNvPr>
          <p:cNvSpPr txBox="1"/>
          <p:nvPr/>
        </p:nvSpPr>
        <p:spPr>
          <a:xfrm>
            <a:off x="471611" y="2111022"/>
            <a:ext cx="820793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800" dirty="0">
                <a:solidFill>
                  <a:srgbClr val="E5DADA"/>
                </a:solidFill>
                <a:latin typeface="Gill Sans Nova Cond XBd" panose="020B0A06020104020203" pitchFamily="34" charset="0"/>
              </a:rPr>
              <a:t>Musicality </a:t>
            </a:r>
            <a:r>
              <a:rPr lang="en-US" altLang="ko-KR" sz="13800" dirty="0">
                <a:solidFill>
                  <a:srgbClr val="E59500"/>
                </a:solidFill>
                <a:latin typeface="Gill Sans Nova Cond XBd" panose="020B0A06020104020203" pitchFamily="34" charset="0"/>
              </a:rPr>
              <a:t>of</a:t>
            </a:r>
            <a:r>
              <a:rPr lang="en-US" altLang="ko-KR" sz="13800" dirty="0">
                <a:solidFill>
                  <a:srgbClr val="E5DADA"/>
                </a:solidFill>
                <a:latin typeface="Gill Sans Nova Cond XBd" panose="020B0A06020104020203" pitchFamily="34" charset="0"/>
              </a:rPr>
              <a:t> English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4CA346D-E8B9-49BE-8097-1C35FCB809C7}"/>
              </a:ext>
            </a:extLst>
          </p:cNvPr>
          <p:cNvSpPr/>
          <p:nvPr/>
        </p:nvSpPr>
        <p:spPr>
          <a:xfrm>
            <a:off x="8991600" y="-3924838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ECD7DC2-6D2F-47FC-9C11-D55AB2B085B1}"/>
              </a:ext>
            </a:extLst>
          </p:cNvPr>
          <p:cNvSpPr/>
          <p:nvPr/>
        </p:nvSpPr>
        <p:spPr>
          <a:xfrm>
            <a:off x="11530956" y="6329074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A642F68-6EF0-431A-A434-9B4B4CA55DEF}"/>
              </a:ext>
            </a:extLst>
          </p:cNvPr>
          <p:cNvSpPr/>
          <p:nvPr/>
        </p:nvSpPr>
        <p:spPr>
          <a:xfrm>
            <a:off x="-5462664" y="-4562475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6EDA8B8-8BFA-41CE-A892-2BEAEBD726FA}"/>
              </a:ext>
            </a:extLst>
          </p:cNvPr>
          <p:cNvSpPr/>
          <p:nvPr/>
        </p:nvSpPr>
        <p:spPr>
          <a:xfrm>
            <a:off x="-1980803" y="6858000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0211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3126658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-3078365" y="3139067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-2368268" y="-163613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6103370" y="-3040826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9228867" y="4575629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912556" y="696686"/>
            <a:ext cx="23583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Rising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912556" y="2428782"/>
            <a:ext cx="85935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Finishing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a sentence with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rising intonation 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is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confusing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for the listener.  </a:t>
            </a:r>
            <a:endParaRPr lang="ko-KR" altLang="en-US" sz="54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041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 Hired A Speech Therapist To Fix My Boring Voice - musicality of english 1">
            <a:hlinkClick r:id="" action="ppaction://media"/>
            <a:extLst>
              <a:ext uri="{FF2B5EF4-FFF2-40B4-BE49-F238E27FC236}">
                <a16:creationId xmlns:a16="http://schemas.microsoft.com/office/drawing/2014/main" id="{31A8DA93-2E3B-4351-8B41-62771ED769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FD772F9-7B92-4980-A9DA-F571CF15B0C2}"/>
              </a:ext>
            </a:extLst>
          </p:cNvPr>
          <p:cNvSpPr/>
          <p:nvPr/>
        </p:nvSpPr>
        <p:spPr>
          <a:xfrm>
            <a:off x="4714925" y="-2990567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6B6B8B5-7057-4667-93B5-9D6A31276058}"/>
              </a:ext>
            </a:extLst>
          </p:cNvPr>
          <p:cNvSpPr/>
          <p:nvPr/>
        </p:nvSpPr>
        <p:spPr>
          <a:xfrm>
            <a:off x="1547146" y="6379009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59CA016-4163-44C5-908C-3A3A7CF9E6BE}"/>
              </a:ext>
            </a:extLst>
          </p:cNvPr>
          <p:cNvSpPr/>
          <p:nvPr/>
        </p:nvSpPr>
        <p:spPr>
          <a:xfrm>
            <a:off x="-2600325" y="5228112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CE96E3-7618-4E20-A77E-5B72287E0753}"/>
              </a:ext>
            </a:extLst>
          </p:cNvPr>
          <p:cNvSpPr/>
          <p:nvPr/>
        </p:nvSpPr>
        <p:spPr>
          <a:xfrm>
            <a:off x="7366000" y="-110636"/>
            <a:ext cx="1155544" cy="1155544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2284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3126658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1290539" y="-1448337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-688401" y="4714875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4295184" y="-2118543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8019977" y="5180726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912556" y="696686"/>
            <a:ext cx="24721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Falling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884265" y="2428782"/>
            <a:ext cx="7728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Mostly used at the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end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of sentences.  </a:t>
            </a:r>
            <a:endParaRPr lang="ko-KR" altLang="en-US" sz="54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430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581025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4752821" y="-3057525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5738198" y="4450326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4619625" y="-3057525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158699" y="4714876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5514336" y="1068154"/>
            <a:ext cx="24721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Falling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2490874" y="2430558"/>
            <a:ext cx="7728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Touch your thigh 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at the end of the sentence.  </a:t>
            </a:r>
            <a:endParaRPr lang="ko-KR" altLang="en-US" sz="54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255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581025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22" name="Picture 2" descr="France launches multimillion-euro tourist drive to end rude reputation">
            <a:extLst>
              <a:ext uri="{FF2B5EF4-FFF2-40B4-BE49-F238E27FC236}">
                <a16:creationId xmlns:a16="http://schemas.microsoft.com/office/drawing/2014/main" id="{968C8102-65FA-4363-BDA4-E557B353E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2" b="4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4752821" y="-3057525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5738198" y="4450326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4619625" y="-3057525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158699" y="4714876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5304937" y="1054971"/>
            <a:ext cx="31750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Practice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1" name="Arrow: Bent 10">
            <a:extLst>
              <a:ext uri="{FF2B5EF4-FFF2-40B4-BE49-F238E27FC236}">
                <a16:creationId xmlns:a16="http://schemas.microsoft.com/office/drawing/2014/main" id="{AA8379AB-1823-4A7B-BC72-446E1D101236}"/>
              </a:ext>
            </a:extLst>
          </p:cNvPr>
          <p:cNvSpPr/>
          <p:nvPr/>
        </p:nvSpPr>
        <p:spPr>
          <a:xfrm rot="5400000" flipH="1">
            <a:off x="9132692" y="1441452"/>
            <a:ext cx="1200330" cy="2239598"/>
          </a:xfrm>
          <a:prstGeom prst="bentArrow">
            <a:avLst>
              <a:gd name="adj1" fmla="val 39510"/>
              <a:gd name="adj2" fmla="val 35883"/>
              <a:gd name="adj3" fmla="val 25000"/>
              <a:gd name="adj4" fmla="val 53235"/>
            </a:avLst>
          </a:prstGeom>
          <a:solidFill>
            <a:srgbClr val="002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1944914" y="2430558"/>
            <a:ext cx="8882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Have you ever been to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France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?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20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581025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146" name="Picture 2" descr="How to Get Thicker, Fuller Hair Fast - 6 Easy Hair Thickening Tips">
            <a:extLst>
              <a:ext uri="{FF2B5EF4-FFF2-40B4-BE49-F238E27FC236}">
                <a16:creationId xmlns:a16="http://schemas.microsoft.com/office/drawing/2014/main" id="{C83F4EB9-028D-4085-AE42-880282F099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4752821" y="-3057525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5738198" y="4450326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4619625" y="-3057525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158699" y="4714876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5304937" y="1054971"/>
            <a:ext cx="31750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Practice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1" name="Arrow: Bent 10">
            <a:extLst>
              <a:ext uri="{FF2B5EF4-FFF2-40B4-BE49-F238E27FC236}">
                <a16:creationId xmlns:a16="http://schemas.microsoft.com/office/drawing/2014/main" id="{2C079954-6C33-41CC-89A5-0E69DB8821E1}"/>
              </a:ext>
            </a:extLst>
          </p:cNvPr>
          <p:cNvSpPr/>
          <p:nvPr/>
        </p:nvSpPr>
        <p:spPr>
          <a:xfrm rot="16200000" flipH="1" flipV="1">
            <a:off x="10089380" y="2525654"/>
            <a:ext cx="1200330" cy="1552576"/>
          </a:xfrm>
          <a:prstGeom prst="bentArrow">
            <a:avLst>
              <a:gd name="adj1" fmla="val 39510"/>
              <a:gd name="adj2" fmla="val 35883"/>
              <a:gd name="adj3" fmla="val 25000"/>
              <a:gd name="adj4" fmla="val 53235"/>
            </a:avLst>
          </a:prstGeom>
          <a:solidFill>
            <a:srgbClr val="002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1161596" y="2430558"/>
            <a:ext cx="10449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I like what you did with your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hair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.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6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581025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170" name="Picture 2" descr="To Reduce Emergency Room Wait Times, Tie Them to Payments">
            <a:extLst>
              <a:ext uri="{FF2B5EF4-FFF2-40B4-BE49-F238E27FC236}">
                <a16:creationId xmlns:a16="http://schemas.microsoft.com/office/drawing/2014/main" id="{D18C3D32-C678-475F-B4FD-F12AAED70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4752821" y="-3057525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5738198" y="4450326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4619625" y="-3057525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158699" y="4714876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5304937" y="1054971"/>
            <a:ext cx="31750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Practice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1" name="Arrow: Bent 10">
            <a:extLst>
              <a:ext uri="{FF2B5EF4-FFF2-40B4-BE49-F238E27FC236}">
                <a16:creationId xmlns:a16="http://schemas.microsoft.com/office/drawing/2014/main" id="{4BD7D9C6-82D1-42BA-98B9-D8CA95D58574}"/>
              </a:ext>
            </a:extLst>
          </p:cNvPr>
          <p:cNvSpPr/>
          <p:nvPr/>
        </p:nvSpPr>
        <p:spPr>
          <a:xfrm rot="5400000" flipH="1">
            <a:off x="5599845" y="1508704"/>
            <a:ext cx="1200330" cy="2239598"/>
          </a:xfrm>
          <a:prstGeom prst="bentArrow">
            <a:avLst>
              <a:gd name="adj1" fmla="val 39510"/>
              <a:gd name="adj2" fmla="val 35883"/>
              <a:gd name="adj3" fmla="val 25000"/>
              <a:gd name="adj4" fmla="val 53235"/>
            </a:avLst>
          </a:prstGeom>
          <a:solidFill>
            <a:srgbClr val="002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2" name="Arrow: Bent 11">
            <a:extLst>
              <a:ext uri="{FF2B5EF4-FFF2-40B4-BE49-F238E27FC236}">
                <a16:creationId xmlns:a16="http://schemas.microsoft.com/office/drawing/2014/main" id="{D4E7AD6B-B8C9-4A68-8583-EB2709DF276C}"/>
              </a:ext>
            </a:extLst>
          </p:cNvPr>
          <p:cNvSpPr/>
          <p:nvPr/>
        </p:nvSpPr>
        <p:spPr>
          <a:xfrm rot="16200000" flipH="1" flipV="1">
            <a:off x="10256294" y="2547427"/>
            <a:ext cx="1200330" cy="1509032"/>
          </a:xfrm>
          <a:prstGeom prst="bentArrow">
            <a:avLst>
              <a:gd name="adj1" fmla="val 39510"/>
              <a:gd name="adj2" fmla="val 35883"/>
              <a:gd name="adj3" fmla="val 25000"/>
              <a:gd name="adj4" fmla="val 53235"/>
            </a:avLst>
          </a:prstGeom>
          <a:solidFill>
            <a:srgbClr val="002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1161596" y="2430558"/>
            <a:ext cx="10449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If you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wait a minute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, I can help you. 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13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581025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194" name="Picture 2" descr="How to Pick Up Girls at a Bar: 7 Tips for You - EnkiRelations">
            <a:extLst>
              <a:ext uri="{FF2B5EF4-FFF2-40B4-BE49-F238E27FC236}">
                <a16:creationId xmlns:a16="http://schemas.microsoft.com/office/drawing/2014/main" id="{B2144420-C28F-4937-AF57-6F7B3CF8C3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9" b="4819"/>
          <a:stretch/>
        </p:blipFill>
        <p:spPr bwMode="auto">
          <a:xfrm flipH="1">
            <a:off x="-1" y="-4990"/>
            <a:ext cx="12200871" cy="686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4752821" y="-3057525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5738198" y="4450326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4619625" y="-3057525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158699" y="4714876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5304937" y="1054971"/>
            <a:ext cx="31750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Practice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1" name="Arrow: Bent 10">
            <a:extLst>
              <a:ext uri="{FF2B5EF4-FFF2-40B4-BE49-F238E27FC236}">
                <a16:creationId xmlns:a16="http://schemas.microsoft.com/office/drawing/2014/main" id="{9EB83564-94CD-4B4F-B343-7988BDF0E6C5}"/>
              </a:ext>
            </a:extLst>
          </p:cNvPr>
          <p:cNvSpPr/>
          <p:nvPr/>
        </p:nvSpPr>
        <p:spPr>
          <a:xfrm rot="5400000" flipH="1">
            <a:off x="9398163" y="1706923"/>
            <a:ext cx="1200330" cy="1708656"/>
          </a:xfrm>
          <a:prstGeom prst="bentArrow">
            <a:avLst>
              <a:gd name="adj1" fmla="val 39510"/>
              <a:gd name="adj2" fmla="val 35883"/>
              <a:gd name="adj3" fmla="val 25000"/>
              <a:gd name="adj4" fmla="val 53235"/>
            </a:avLst>
          </a:prstGeom>
          <a:solidFill>
            <a:srgbClr val="002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1944914" y="2430558"/>
            <a:ext cx="8882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How often do you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come here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?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00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581025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218" name="Picture 2" descr="A Little Help With Your Homework 5HOMEWORK – L'UOMO Collection">
            <a:extLst>
              <a:ext uri="{FF2B5EF4-FFF2-40B4-BE49-F238E27FC236}">
                <a16:creationId xmlns:a16="http://schemas.microsoft.com/office/drawing/2014/main" id="{D37CBA96-76FE-4164-8C1B-88018C0FD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4752821" y="-3057525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5738198" y="4450326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4619625" y="-3057525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158699" y="4714876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5304937" y="1054971"/>
            <a:ext cx="31750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Practice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1" name="Arrow: Bent 10">
            <a:extLst>
              <a:ext uri="{FF2B5EF4-FFF2-40B4-BE49-F238E27FC236}">
                <a16:creationId xmlns:a16="http://schemas.microsoft.com/office/drawing/2014/main" id="{4CD66EBE-CD4D-4E92-A374-7B1B1C1E8BE0}"/>
              </a:ext>
            </a:extLst>
          </p:cNvPr>
          <p:cNvSpPr/>
          <p:nvPr/>
        </p:nvSpPr>
        <p:spPr>
          <a:xfrm rot="5400000" flipH="1">
            <a:off x="6505604" y="1474033"/>
            <a:ext cx="1200330" cy="2239598"/>
          </a:xfrm>
          <a:prstGeom prst="bentArrow">
            <a:avLst>
              <a:gd name="adj1" fmla="val 39510"/>
              <a:gd name="adj2" fmla="val 35883"/>
              <a:gd name="adj3" fmla="val 25000"/>
              <a:gd name="adj4" fmla="val 53235"/>
            </a:avLst>
          </a:prstGeom>
          <a:solidFill>
            <a:srgbClr val="002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2" name="Arrow: Bent 11">
            <a:extLst>
              <a:ext uri="{FF2B5EF4-FFF2-40B4-BE49-F238E27FC236}">
                <a16:creationId xmlns:a16="http://schemas.microsoft.com/office/drawing/2014/main" id="{BB063465-FB36-4040-80DE-E702BDA06B69}"/>
              </a:ext>
            </a:extLst>
          </p:cNvPr>
          <p:cNvSpPr/>
          <p:nvPr/>
        </p:nvSpPr>
        <p:spPr>
          <a:xfrm rot="16200000" flipH="1" flipV="1">
            <a:off x="7627418" y="2322540"/>
            <a:ext cx="1200330" cy="3566484"/>
          </a:xfrm>
          <a:prstGeom prst="bentArrow">
            <a:avLst>
              <a:gd name="adj1" fmla="val 39510"/>
              <a:gd name="adj2" fmla="val 35883"/>
              <a:gd name="adj3" fmla="val 25000"/>
              <a:gd name="adj4" fmla="val 53235"/>
            </a:avLst>
          </a:prstGeom>
          <a:solidFill>
            <a:srgbClr val="002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1944914" y="2430558"/>
            <a:ext cx="8882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I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can’t come 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tonight because </a:t>
            </a:r>
            <a:b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</a:b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I have to do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homework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. 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43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earing a hat and sunglasses&#10;&#10;Description automatically generated">
            <a:extLst>
              <a:ext uri="{FF2B5EF4-FFF2-40B4-BE49-F238E27FC236}">
                <a16:creationId xmlns:a16="http://schemas.microsoft.com/office/drawing/2014/main" id="{4D5C7631-54BC-416A-9680-1D0DC39A34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94"/>
          <a:stretch/>
        </p:blipFill>
        <p:spPr>
          <a:xfrm>
            <a:off x="5534295" y="0"/>
            <a:ext cx="6657706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FFDC296-2FAA-48E7-8E2E-713C8D1F3999}"/>
              </a:ext>
            </a:extLst>
          </p:cNvPr>
          <p:cNvSpPr/>
          <p:nvPr/>
        </p:nvSpPr>
        <p:spPr>
          <a:xfrm>
            <a:off x="0" y="0"/>
            <a:ext cx="10000343" cy="6858001"/>
          </a:xfrm>
          <a:custGeom>
            <a:avLst/>
            <a:gdLst>
              <a:gd name="connsiteX0" fmla="*/ 0 w 10000343"/>
              <a:gd name="connsiteY0" fmla="*/ 0 h 6858001"/>
              <a:gd name="connsiteX1" fmla="*/ 6096000 w 10000343"/>
              <a:gd name="connsiteY1" fmla="*/ 0 h 6858001"/>
              <a:gd name="connsiteX2" fmla="*/ 6096000 w 10000343"/>
              <a:gd name="connsiteY2" fmla="*/ 1 h 6858001"/>
              <a:gd name="connsiteX3" fmla="*/ 10000343 w 10000343"/>
              <a:gd name="connsiteY3" fmla="*/ 6858001 h 6858001"/>
              <a:gd name="connsiteX4" fmla="*/ 6096000 w 10000343"/>
              <a:gd name="connsiteY4" fmla="*/ 6858001 h 6858001"/>
              <a:gd name="connsiteX5" fmla="*/ 6096000 w 10000343"/>
              <a:gd name="connsiteY5" fmla="*/ 6858000 h 6858001"/>
              <a:gd name="connsiteX6" fmla="*/ 0 w 10000343"/>
              <a:gd name="connsiteY6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343" h="6858001">
                <a:moveTo>
                  <a:pt x="0" y="0"/>
                </a:moveTo>
                <a:lnTo>
                  <a:pt x="6096000" y="0"/>
                </a:lnTo>
                <a:lnTo>
                  <a:pt x="6096000" y="1"/>
                </a:lnTo>
                <a:lnTo>
                  <a:pt x="10000343" y="6858001"/>
                </a:lnTo>
                <a:lnTo>
                  <a:pt x="6096000" y="6858001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642"/>
          </a:solidFill>
          <a:ln>
            <a:noFill/>
          </a:ln>
          <a:effectLst>
            <a:outerShdw blurRad="292100" dist="165100" dir="600000" sx="101000" sy="101000" algn="ctr" rotWithShape="0">
              <a:srgbClr val="000000">
                <a:alpha val="9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8007AB-AF3C-41D5-A10E-91D955A36F48}"/>
              </a:ext>
            </a:extLst>
          </p:cNvPr>
          <p:cNvSpPr txBox="1"/>
          <p:nvPr/>
        </p:nvSpPr>
        <p:spPr>
          <a:xfrm>
            <a:off x="396724" y="3030793"/>
            <a:ext cx="6973307" cy="22188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E5DADA"/>
                </a:solidFill>
                <a:latin typeface="Gill Sans Nova Cond XBd" panose="020B0A06020104020203" pitchFamily="34" charset="0"/>
              </a:rPr>
              <a:t>Stress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5B02E3C-3F26-407A-986C-FB031CC332CB}"/>
              </a:ext>
            </a:extLst>
          </p:cNvPr>
          <p:cNvSpPr/>
          <p:nvPr/>
        </p:nvSpPr>
        <p:spPr>
          <a:xfrm>
            <a:off x="8991600" y="-3924838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7F5A5C3-9C45-42D8-9A38-9E8675366F99}"/>
              </a:ext>
            </a:extLst>
          </p:cNvPr>
          <p:cNvSpPr/>
          <p:nvPr/>
        </p:nvSpPr>
        <p:spPr>
          <a:xfrm>
            <a:off x="11530956" y="6329074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C89F972-DAAC-402C-A60B-7F7ED2385EA4}"/>
              </a:ext>
            </a:extLst>
          </p:cNvPr>
          <p:cNvSpPr/>
          <p:nvPr/>
        </p:nvSpPr>
        <p:spPr>
          <a:xfrm>
            <a:off x="-5462664" y="-4562475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6754794-2AA3-4295-98D6-575CB7A9C2DA}"/>
              </a:ext>
            </a:extLst>
          </p:cNvPr>
          <p:cNvSpPr/>
          <p:nvPr/>
        </p:nvSpPr>
        <p:spPr>
          <a:xfrm>
            <a:off x="-1980803" y="6858000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6689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642784" y="-3299230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4752821" y="-3057525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5738198" y="4450326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4619625" y="-3057525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158699" y="4714876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2131324" y="736589"/>
            <a:ext cx="79293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Verbal Components</a:t>
            </a:r>
            <a:endParaRPr lang="ko-KR" altLang="en-US" sz="72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2231603" y="2182690"/>
            <a:ext cx="77287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Individual sounds </a:t>
            </a:r>
          </a:p>
          <a:p>
            <a:pPr algn="ctr"/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vs</a:t>
            </a:r>
          </a:p>
          <a:p>
            <a:pPr algn="ctr"/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English rhythm  </a:t>
            </a:r>
            <a:endParaRPr lang="ko-KR" altLang="en-US" sz="5400" dirty="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770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3126658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3348790" y="-2745154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6959748" y="1897015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4647630" y="-485774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2457040" y="5856289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912556" y="696686"/>
            <a:ext cx="40348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Syllables   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884265" y="2428782"/>
            <a:ext cx="7728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First, we need to know about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syllables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. 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128DD5-DAC1-4D16-A0C3-ECCC19FE3D80}"/>
              </a:ext>
            </a:extLst>
          </p:cNvPr>
          <p:cNvSpPr txBox="1"/>
          <p:nvPr/>
        </p:nvSpPr>
        <p:spPr>
          <a:xfrm>
            <a:off x="3454400" y="6356612"/>
            <a:ext cx="864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dirty="0">
                <a:hlinkClick r:id="rId2"/>
              </a:rPr>
              <a:t>https://youtu.be/Vu6UVwkUgzc</a:t>
            </a:r>
            <a:r>
              <a:rPr lang="ko-KR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3712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3126658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-1333499" y="2393553"/>
            <a:ext cx="1695448" cy="1695448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4975480" y="4463027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2009775" y="3769579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8445038" y="1530656"/>
            <a:ext cx="864318" cy="864318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912556" y="696686"/>
            <a:ext cx="40348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Syllables   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884265" y="2428782"/>
            <a:ext cx="7728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How many syllables?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049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642784" y="-3198689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0" name="Picture 2" descr="Bananas | The Nutrition Source | Harvard T.H. Chan School of Public Health">
            <a:extLst>
              <a:ext uri="{FF2B5EF4-FFF2-40B4-BE49-F238E27FC236}">
                <a16:creationId xmlns:a16="http://schemas.microsoft.com/office/drawing/2014/main" id="{DFC4CA2D-1EF3-4B05-8885-100F7D1AB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3" b="9433"/>
          <a:stretch/>
        </p:blipFill>
        <p:spPr bwMode="auto">
          <a:xfrm>
            <a:off x="-1" y="-42279"/>
            <a:ext cx="12267163" cy="690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7216255" y="-3631808"/>
            <a:ext cx="5254008" cy="5254008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4200141" y="1811068"/>
            <a:ext cx="3860237" cy="3860237"/>
          </a:xfrm>
          <a:prstGeom prst="ellipse">
            <a:avLst/>
          </a:prstGeom>
          <a:solidFill>
            <a:srgbClr val="64002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dirty="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2929778" y="387460"/>
            <a:ext cx="3200400" cy="320040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2205421" y="5641976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581025" y="887738"/>
            <a:ext cx="7728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How many syllables?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F86ABC-AC90-41CD-BED2-87FD24BFED5F}"/>
              </a:ext>
            </a:extLst>
          </p:cNvPr>
          <p:cNvSpPr txBox="1"/>
          <p:nvPr/>
        </p:nvSpPr>
        <p:spPr>
          <a:xfrm>
            <a:off x="4571018" y="3305890"/>
            <a:ext cx="3118482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E59500"/>
                </a:solidFill>
                <a:latin typeface="Gill Sans Nova Cond Ultra Bold" panose="020B0B04020104020203" pitchFamily="34" charset="0"/>
              </a:rPr>
              <a:t>BANANA</a:t>
            </a:r>
            <a:endParaRPr lang="ko-KR" altLang="en-US" sz="4400" dirty="0">
              <a:solidFill>
                <a:srgbClr val="E59500"/>
              </a:solidFill>
              <a:latin typeface="Gill Sans Nova Cond Ultra Bold" panose="020B0B04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757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642784" y="-3198689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03A6FA6D-4D41-49B0-B5B2-08EF51F2E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9" b="502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2096063" y="-3239276"/>
            <a:ext cx="4139638" cy="4139638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8625750" y="5969001"/>
            <a:ext cx="4141742" cy="4141742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dirty="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4354298" y="2065221"/>
            <a:ext cx="3551922" cy="3551922"/>
          </a:xfrm>
          <a:prstGeom prst="ellipse">
            <a:avLst/>
          </a:prstGeom>
          <a:solidFill>
            <a:srgbClr val="64002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dirty="0">
              <a:solidFill>
                <a:srgbClr val="E59500"/>
              </a:solidFill>
              <a:latin typeface="Gill Sans Nova Cond Ultra Bold" panose="020B0B040201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-642784" y="4198441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581025" y="887738"/>
            <a:ext cx="7728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How many syllables?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F86ABC-AC90-41CD-BED2-87FD24BFED5F}"/>
              </a:ext>
            </a:extLst>
          </p:cNvPr>
          <p:cNvSpPr txBox="1"/>
          <p:nvPr/>
        </p:nvSpPr>
        <p:spPr>
          <a:xfrm>
            <a:off x="4944904" y="3305890"/>
            <a:ext cx="2370714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E59500"/>
                </a:solidFill>
                <a:latin typeface="Gill Sans Nova Cond Ultra Bold" panose="020B0B04020104020203" pitchFamily="34" charset="0"/>
              </a:rPr>
              <a:t>TRUCK</a:t>
            </a:r>
            <a:endParaRPr lang="ko-KR" altLang="en-US" sz="4400" dirty="0">
              <a:solidFill>
                <a:srgbClr val="E59500"/>
              </a:solidFill>
              <a:latin typeface="Gill Sans Nova Cond Ultra Bold" panose="020B0B04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124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642784" y="-3198689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098" name="Picture 2" descr="45 Most Beautiful Places in America — Beautiful Places in the USA">
            <a:extLst>
              <a:ext uri="{FF2B5EF4-FFF2-40B4-BE49-F238E27FC236}">
                <a16:creationId xmlns:a16="http://schemas.microsoft.com/office/drawing/2014/main" id="{577441E1-954A-406A-9038-6DD5DB1498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" r="548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4752821" y="-3057525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8089900" y="5433151"/>
            <a:ext cx="5213441" cy="5213441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dirty="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4619625" y="-3057525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4127500" y="1889019"/>
            <a:ext cx="4005520" cy="4005520"/>
          </a:xfrm>
          <a:prstGeom prst="ellipse">
            <a:avLst/>
          </a:prstGeom>
          <a:solidFill>
            <a:srgbClr val="64002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581025" y="887738"/>
            <a:ext cx="7728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How many syllables?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F86ABC-AC90-41CD-BED2-87FD24BFED5F}"/>
              </a:ext>
            </a:extLst>
          </p:cNvPr>
          <p:cNvSpPr txBox="1"/>
          <p:nvPr/>
        </p:nvSpPr>
        <p:spPr>
          <a:xfrm>
            <a:off x="4246219" y="3305890"/>
            <a:ext cx="3768084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E59500"/>
                </a:solidFill>
                <a:latin typeface="Gill Sans Nova Cond Ultra Bold" panose="020B0B04020104020203" pitchFamily="34" charset="0"/>
              </a:rPr>
              <a:t>BEAUTIFUL</a:t>
            </a:r>
            <a:endParaRPr lang="ko-KR" altLang="en-US" sz="4400" dirty="0">
              <a:solidFill>
                <a:srgbClr val="E59500"/>
              </a:solidFill>
              <a:latin typeface="Gill Sans Nova Cond Ultra Bold" panose="020B0B04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127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642784" y="-3198689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24" name="Picture 4" descr="Mexico's Time Zones | Mexperience">
            <a:extLst>
              <a:ext uri="{FF2B5EF4-FFF2-40B4-BE49-F238E27FC236}">
                <a16:creationId xmlns:a16="http://schemas.microsoft.com/office/drawing/2014/main" id="{4ED84BD3-9828-4F34-9114-82F42385C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4171361" y="1934194"/>
            <a:ext cx="3860237" cy="3860237"/>
          </a:xfrm>
          <a:prstGeom prst="ellipse">
            <a:avLst/>
          </a:prstGeom>
          <a:solidFill>
            <a:srgbClr val="64002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8613781" y="3233686"/>
            <a:ext cx="6839040" cy="683904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dirty="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2924175" y="-2016070"/>
            <a:ext cx="3505200" cy="350520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158699" y="4714876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581025" y="887738"/>
            <a:ext cx="7728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How many syllables?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F86ABC-AC90-41CD-BED2-87FD24BFED5F}"/>
              </a:ext>
            </a:extLst>
          </p:cNvPr>
          <p:cNvSpPr txBox="1"/>
          <p:nvPr/>
        </p:nvSpPr>
        <p:spPr>
          <a:xfrm>
            <a:off x="5237227" y="3305890"/>
            <a:ext cx="1786066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E59500"/>
                </a:solidFill>
                <a:latin typeface="Gill Sans Nova Cond Ultra Bold" panose="020B0B04020104020203" pitchFamily="34" charset="0"/>
              </a:rPr>
              <a:t>TIME</a:t>
            </a:r>
            <a:endParaRPr lang="ko-KR" altLang="en-US" sz="4400" dirty="0">
              <a:solidFill>
                <a:srgbClr val="E59500"/>
              </a:solidFill>
              <a:latin typeface="Gill Sans Nova Cond Ultra Bold" panose="020B0B04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169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642784" y="-3198689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148" name="Picture 4" descr="10 Impressive Health Benefits of Apples">
            <a:extLst>
              <a:ext uri="{FF2B5EF4-FFF2-40B4-BE49-F238E27FC236}">
                <a16:creationId xmlns:a16="http://schemas.microsoft.com/office/drawing/2014/main" id="{072836C4-BF9E-4C0B-8464-0A222A134E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" r="3481"/>
          <a:stretch/>
        </p:blipFill>
        <p:spPr bwMode="auto">
          <a:xfrm>
            <a:off x="0" y="-1640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4752821" y="-3057525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8089900" y="5433151"/>
            <a:ext cx="5213441" cy="5213441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dirty="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4254500" y="1999682"/>
            <a:ext cx="3683000" cy="3683000"/>
          </a:xfrm>
          <a:prstGeom prst="ellipse">
            <a:avLst/>
          </a:prstGeom>
          <a:solidFill>
            <a:srgbClr val="64002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158699" y="4714876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581025" y="887738"/>
            <a:ext cx="7728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How many syllables?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F86ABC-AC90-41CD-BED2-87FD24BFED5F}"/>
              </a:ext>
            </a:extLst>
          </p:cNvPr>
          <p:cNvSpPr txBox="1"/>
          <p:nvPr/>
        </p:nvSpPr>
        <p:spPr>
          <a:xfrm>
            <a:off x="4907810" y="3305890"/>
            <a:ext cx="2444901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E59500"/>
                </a:solidFill>
                <a:latin typeface="Gill Sans Nova Cond Ultra Bold" panose="020B0B04020104020203" pitchFamily="34" charset="0"/>
              </a:rPr>
              <a:t>APPLE</a:t>
            </a:r>
            <a:r>
              <a:rPr lang="en-US" altLang="ko-KR" sz="4400" dirty="0">
                <a:solidFill>
                  <a:srgbClr val="E59500"/>
                </a:solidFill>
              </a:rPr>
              <a:t> </a:t>
            </a:r>
            <a:endParaRPr lang="ko-KR" altLang="en-US" sz="4400" dirty="0">
              <a:solidFill>
                <a:srgbClr val="E59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909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642784" y="-3198689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170" name="Picture 2" descr="What is the purpose of studying?">
            <a:extLst>
              <a:ext uri="{FF2B5EF4-FFF2-40B4-BE49-F238E27FC236}">
                <a16:creationId xmlns:a16="http://schemas.microsoft.com/office/drawing/2014/main" id="{E9AC99BF-701F-4ADE-BD12-C9A080353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2285461" y="664783"/>
            <a:ext cx="1369240" cy="136924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3314987" y="1206999"/>
            <a:ext cx="5213441" cy="5213441"/>
          </a:xfrm>
          <a:prstGeom prst="ellipse">
            <a:avLst/>
          </a:prstGeom>
          <a:solidFill>
            <a:srgbClr val="64002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dirty="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2204749" y="3978315"/>
            <a:ext cx="4242560" cy="424256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9736372" y="2637113"/>
            <a:ext cx="3800684" cy="3800684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581025" y="887738"/>
            <a:ext cx="7728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How many syllables?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F86ABC-AC90-41CD-BED2-87FD24BFED5F}"/>
              </a:ext>
            </a:extLst>
          </p:cNvPr>
          <p:cNvSpPr txBox="1"/>
          <p:nvPr/>
        </p:nvSpPr>
        <p:spPr>
          <a:xfrm>
            <a:off x="4918935" y="3305890"/>
            <a:ext cx="2422651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E59500"/>
                </a:solidFill>
                <a:latin typeface="Gill Sans Nova Cond Ultra Bold" panose="020B0B04020104020203" pitchFamily="34" charset="0"/>
              </a:rPr>
              <a:t>STUDY</a:t>
            </a:r>
            <a:r>
              <a:rPr lang="en-US" altLang="ko-KR" sz="4400" dirty="0">
                <a:solidFill>
                  <a:srgbClr val="E59500"/>
                </a:solidFill>
              </a:rPr>
              <a:t> </a:t>
            </a:r>
            <a:endParaRPr lang="ko-KR" altLang="en-US" sz="4400" dirty="0">
              <a:solidFill>
                <a:srgbClr val="E59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56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642784" y="-3198689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Party without regrets - The Spectator">
            <a:extLst>
              <a:ext uri="{FF2B5EF4-FFF2-40B4-BE49-F238E27FC236}">
                <a16:creationId xmlns:a16="http://schemas.microsoft.com/office/drawing/2014/main" id="{81B3F625-055F-46E2-B845-C82581541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6159" y="0"/>
            <a:ext cx="136626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8920879" y="1129864"/>
            <a:ext cx="2026522" cy="2026522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7651841" y="3204391"/>
            <a:ext cx="3295560" cy="329556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dirty="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4477435" y="2281061"/>
            <a:ext cx="3237130" cy="3237130"/>
          </a:xfrm>
          <a:prstGeom prst="ellipse">
            <a:avLst/>
          </a:prstGeom>
          <a:solidFill>
            <a:srgbClr val="64002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-2999628" y="2156939"/>
            <a:ext cx="5390464" cy="5390464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581025" y="887738"/>
            <a:ext cx="7728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How many syllables?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F86ABC-AC90-41CD-BED2-87FD24BFED5F}"/>
              </a:ext>
            </a:extLst>
          </p:cNvPr>
          <p:cNvSpPr txBox="1"/>
          <p:nvPr/>
        </p:nvSpPr>
        <p:spPr>
          <a:xfrm>
            <a:off x="4668963" y="3305890"/>
            <a:ext cx="2922595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E59500"/>
                </a:solidFill>
                <a:latin typeface="Gill Sans Nova Cond Ultra Bold" panose="020B0B04020104020203" pitchFamily="34" charset="0"/>
              </a:rPr>
              <a:t>SPECIAL</a:t>
            </a:r>
            <a:endParaRPr lang="ko-KR" altLang="en-US" sz="4400" dirty="0">
              <a:solidFill>
                <a:srgbClr val="E59500"/>
              </a:solidFill>
              <a:latin typeface="Gill Sans Nova Cond Ultra Bold" panose="020B0B04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007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642784" y="-3198689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0" name="Picture 2" descr="11 graduation stories that will make you glad you're done with school -  Culture">
            <a:extLst>
              <a:ext uri="{FF2B5EF4-FFF2-40B4-BE49-F238E27FC236}">
                <a16:creationId xmlns:a16="http://schemas.microsoft.com/office/drawing/2014/main" id="{79E4C1B0-4105-4B9B-AF5A-E343FEAF5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2758141" y="-6485469"/>
            <a:ext cx="7236760" cy="7502248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8939258" y="5372101"/>
            <a:ext cx="3252742" cy="3252742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dirty="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4098925" y="1821960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4610100" y="2478782"/>
            <a:ext cx="2971800" cy="2971800"/>
          </a:xfrm>
          <a:prstGeom prst="ellipse">
            <a:avLst/>
          </a:prstGeom>
          <a:solidFill>
            <a:srgbClr val="64002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581025" y="887738"/>
            <a:ext cx="7728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How many syllables?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F86ABC-AC90-41CD-BED2-87FD24BFED5F}"/>
              </a:ext>
            </a:extLst>
          </p:cNvPr>
          <p:cNvSpPr txBox="1"/>
          <p:nvPr/>
        </p:nvSpPr>
        <p:spPr>
          <a:xfrm>
            <a:off x="4010131" y="3305890"/>
            <a:ext cx="4240263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E59500"/>
                </a:solidFill>
                <a:latin typeface="Gill Sans Nova Cond Ultra Bold" panose="020B0B04020104020203" pitchFamily="34" charset="0"/>
              </a:rPr>
              <a:t>UNIVERSITY</a:t>
            </a:r>
            <a:r>
              <a:rPr lang="en-US" altLang="ko-KR" sz="4400" dirty="0">
                <a:solidFill>
                  <a:srgbClr val="E59500"/>
                </a:solidFill>
              </a:rPr>
              <a:t> </a:t>
            </a:r>
            <a:endParaRPr lang="ko-KR" altLang="en-US" sz="4400" dirty="0">
              <a:solidFill>
                <a:srgbClr val="E59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500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3126658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7666290" y="-2073211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8841906" y="-1401843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3526992" y="2936948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-212693" y="2609850"/>
            <a:ext cx="1061074" cy="1061074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912556" y="696686"/>
            <a:ext cx="79293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Verbal Components 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581025" y="2067715"/>
            <a:ext cx="772879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 Intonation</a:t>
            </a:r>
          </a:p>
          <a:p>
            <a:pPr algn="ctr"/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Stress</a:t>
            </a:r>
          </a:p>
          <a:p>
            <a:pPr algn="ctr"/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Juncture</a:t>
            </a:r>
          </a:p>
          <a:p>
            <a:pPr algn="ctr"/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Pitch</a:t>
            </a:r>
          </a:p>
          <a:p>
            <a:pPr algn="ctr"/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Words </a:t>
            </a:r>
          </a:p>
        </p:txBody>
      </p:sp>
    </p:spTree>
    <p:extLst>
      <p:ext uri="{BB962C8B-B14F-4D97-AF65-F5344CB8AC3E}">
        <p14:creationId xmlns:p14="http://schemas.microsoft.com/office/powerpoint/2010/main" val="3042110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642784" y="-3198689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 descr="Part-time judge who used 'sexist and profane' language should be removed,  commission says">
            <a:extLst>
              <a:ext uri="{FF2B5EF4-FFF2-40B4-BE49-F238E27FC236}">
                <a16:creationId xmlns:a16="http://schemas.microsoft.com/office/drawing/2014/main" id="{D7ED9220-210E-43FD-BC80-8855BF310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7" r="7067"/>
          <a:stretch/>
        </p:blipFill>
        <p:spPr bwMode="auto">
          <a:xfrm>
            <a:off x="-11440" y="0"/>
            <a:ext cx="12203440" cy="686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8288159" y="-3393371"/>
            <a:ext cx="5872342" cy="5872342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6946657" y="6158687"/>
            <a:ext cx="2726322" cy="27263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dirty="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3495675" y="1213395"/>
            <a:ext cx="5200650" cy="5200650"/>
          </a:xfrm>
          <a:prstGeom prst="ellipse">
            <a:avLst/>
          </a:prstGeom>
          <a:solidFill>
            <a:srgbClr val="64002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194518" y="681500"/>
            <a:ext cx="1335806" cy="133580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581025" y="887738"/>
            <a:ext cx="7728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How many syllables?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F86ABC-AC90-41CD-BED2-87FD24BFED5F}"/>
              </a:ext>
            </a:extLst>
          </p:cNvPr>
          <p:cNvSpPr txBox="1"/>
          <p:nvPr/>
        </p:nvSpPr>
        <p:spPr>
          <a:xfrm>
            <a:off x="3948414" y="3305890"/>
            <a:ext cx="4363695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E59500"/>
                </a:solidFill>
                <a:latin typeface="Gill Sans Nova Cond Ultra Bold" panose="020B0B04020104020203" pitchFamily="34" charset="0"/>
              </a:rPr>
              <a:t>HONORABLE</a:t>
            </a:r>
            <a:r>
              <a:rPr lang="en-US" altLang="ko-KR" sz="4400" dirty="0">
                <a:solidFill>
                  <a:srgbClr val="E59500"/>
                </a:solidFill>
              </a:rPr>
              <a:t> </a:t>
            </a:r>
            <a:endParaRPr lang="ko-KR" altLang="en-US" sz="4400" dirty="0">
              <a:solidFill>
                <a:srgbClr val="E59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19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642784" y="-3198689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098" name="Picture 2" descr="US study: A lack of symptoms aids virus' spread - World - Chinadaily.com.cn">
            <a:extLst>
              <a:ext uri="{FF2B5EF4-FFF2-40B4-BE49-F238E27FC236}">
                <a16:creationId xmlns:a16="http://schemas.microsoft.com/office/drawing/2014/main" id="{BE6D7AA5-3A03-43A2-A49D-61244528E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056"/>
            <a:ext cx="12192000" cy="697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9703533" y="-184095"/>
            <a:ext cx="3066994" cy="306699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3846630" y="1676401"/>
            <a:ext cx="4274638" cy="4274638"/>
          </a:xfrm>
          <a:prstGeom prst="ellipse">
            <a:avLst/>
          </a:prstGeom>
          <a:solidFill>
            <a:srgbClr val="64002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dirty="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3407365" y="-6424206"/>
            <a:ext cx="8567330" cy="856733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-2666005" y="5495972"/>
            <a:ext cx="4267928" cy="4267928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581025" y="887738"/>
            <a:ext cx="7728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How many syllables?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F86ABC-AC90-41CD-BED2-87FD24BFED5F}"/>
              </a:ext>
            </a:extLst>
          </p:cNvPr>
          <p:cNvSpPr txBox="1"/>
          <p:nvPr/>
        </p:nvSpPr>
        <p:spPr>
          <a:xfrm>
            <a:off x="3900709" y="3305890"/>
            <a:ext cx="4459106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E59500"/>
                </a:solidFill>
                <a:latin typeface="Gill Sans Nova Cond Ultra Bold" panose="020B0B04020104020203" pitchFamily="34" charset="0"/>
              </a:rPr>
              <a:t>CONTAGIOUS</a:t>
            </a:r>
            <a:r>
              <a:rPr lang="en-US" altLang="ko-KR" sz="4400" dirty="0">
                <a:solidFill>
                  <a:srgbClr val="E59500"/>
                </a:solidFill>
              </a:rPr>
              <a:t> </a:t>
            </a:r>
            <a:endParaRPr lang="ko-KR" altLang="en-US" sz="4400" dirty="0">
              <a:solidFill>
                <a:srgbClr val="E59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263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3126658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4752821" y="-3057525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5738198" y="4450326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4619625" y="-3057525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158699" y="4714876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912556" y="696686"/>
            <a:ext cx="24331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Stress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884265" y="2428782"/>
            <a:ext cx="77287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One syllable 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in each word has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strong, clear 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pronunciation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787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3126658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7958733" y="486191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-256177" y="-623324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1342031" y="-2717100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5420069" y="4004551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912556" y="696686"/>
            <a:ext cx="29460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Stress  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912556" y="2108330"/>
            <a:ext cx="77287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Louder</a:t>
            </a:r>
          </a:p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Higher</a:t>
            </a:r>
          </a:p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Longer 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7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3126658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4752821" y="-3057525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5738198" y="4450326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4619625" y="-3057525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158699" y="4714876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912556" y="696686"/>
            <a:ext cx="24331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Stress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884265" y="2428782"/>
            <a:ext cx="77287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In the dictionary, look for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‘</a:t>
            </a:r>
            <a:b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</a:b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the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next syllable 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is stressed.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D841F3-B9A9-4051-AFED-8F91BF2C5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85" t="27661" r="7485" b="13918"/>
          <a:stretch/>
        </p:blipFill>
        <p:spPr>
          <a:xfrm>
            <a:off x="884265" y="2143124"/>
            <a:ext cx="10366888" cy="4006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2488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3126658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0" y="-788517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7863156" y="3071720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5009978" y="644452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5685579" y="3656506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912556" y="696686"/>
            <a:ext cx="52992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Stress “rules”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884265" y="2428782"/>
            <a:ext cx="77287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Nouns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(and adjectives) with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two syllables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, usually have stress on the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first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syllable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. 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B9F9F7-3EC5-4EDD-B36C-0AA113BFF686}"/>
              </a:ext>
            </a:extLst>
          </p:cNvPr>
          <p:cNvSpPr txBox="1"/>
          <p:nvPr/>
        </p:nvSpPr>
        <p:spPr>
          <a:xfrm>
            <a:off x="6969010" y="4450326"/>
            <a:ext cx="50259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360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Pict</a:t>
            </a:r>
            <a:r>
              <a:rPr lang="en-US" altLang="ko-KR" sz="3600">
                <a:solidFill>
                  <a:schemeClr val="accent1">
                    <a:lumMod val="60000"/>
                    <a:lumOff val="40000"/>
                  </a:schemeClr>
                </a:solidFill>
                <a:latin typeface="Gill Sans Nova" panose="020B0602020104020203" pitchFamily="34" charset="0"/>
              </a:rPr>
              <a:t>ure</a:t>
            </a:r>
          </a:p>
          <a:p>
            <a:pPr algn="r"/>
            <a:r>
              <a:rPr lang="en-US" altLang="ko-KR" sz="360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Min</a:t>
            </a:r>
            <a:r>
              <a:rPr lang="en-US" altLang="ko-KR" sz="3600">
                <a:solidFill>
                  <a:schemeClr val="accent1">
                    <a:lumMod val="60000"/>
                    <a:lumOff val="40000"/>
                  </a:schemeClr>
                </a:solidFill>
                <a:latin typeface="Gill Sans Nova" panose="020B0602020104020203" pitchFamily="34" charset="0"/>
              </a:rPr>
              <a:t>ute</a:t>
            </a:r>
          </a:p>
          <a:p>
            <a:pPr algn="r"/>
            <a:r>
              <a:rPr lang="en-US" altLang="ko-KR" sz="360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Mon</a:t>
            </a:r>
            <a:r>
              <a:rPr lang="en-US" altLang="ko-KR" sz="3600">
                <a:solidFill>
                  <a:schemeClr val="accent1">
                    <a:lumMod val="60000"/>
                    <a:lumOff val="40000"/>
                  </a:schemeClr>
                </a:solidFill>
                <a:latin typeface="Gill Sans Nova" panose="020B0602020104020203" pitchFamily="34" charset="0"/>
              </a:rPr>
              <a:t>ey</a:t>
            </a:r>
          </a:p>
          <a:p>
            <a:pPr algn="r"/>
            <a:r>
              <a:rPr lang="en-US" altLang="ko-KR" sz="360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Doct</a:t>
            </a:r>
            <a:r>
              <a:rPr lang="en-US" altLang="ko-KR" sz="3600">
                <a:solidFill>
                  <a:schemeClr val="accent1">
                    <a:lumMod val="60000"/>
                    <a:lumOff val="40000"/>
                  </a:schemeClr>
                </a:solidFill>
                <a:latin typeface="Gill Sans Nova" panose="020B0602020104020203" pitchFamily="34" charset="0"/>
              </a:rPr>
              <a:t>or</a:t>
            </a:r>
            <a:endParaRPr lang="ko-KR" alt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34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3126658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5870488" y="2428782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7863156" y="3071720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4316385" y="3429000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5135752" y="330264"/>
            <a:ext cx="1469472" cy="1469472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912556" y="696686"/>
            <a:ext cx="52992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Stress “rules”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884265" y="2428782"/>
            <a:ext cx="77287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Verbs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with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two syllables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, usually have stress on the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last syllable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. 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B9F9F7-3EC5-4EDD-B36C-0AA113BFF686}"/>
              </a:ext>
            </a:extLst>
          </p:cNvPr>
          <p:cNvSpPr txBox="1"/>
          <p:nvPr/>
        </p:nvSpPr>
        <p:spPr>
          <a:xfrm>
            <a:off x="6969010" y="4450326"/>
            <a:ext cx="50259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Nova" panose="020B0602020104020203" pitchFamily="34" charset="0"/>
              </a:rPr>
              <a:t>De</a:t>
            </a:r>
            <a:r>
              <a:rPr lang="en-US" altLang="ko-KR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cide</a:t>
            </a:r>
          </a:p>
          <a:p>
            <a:pPr algn="r"/>
            <a:r>
              <a:rPr lang="en-US" altLang="ko-KR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Nova" panose="020B0602020104020203" pitchFamily="34" charset="0"/>
              </a:rPr>
              <a:t>For</a:t>
            </a:r>
            <a:r>
              <a:rPr lang="en-US" altLang="ko-KR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get</a:t>
            </a:r>
          </a:p>
          <a:p>
            <a:pPr algn="r"/>
            <a:r>
              <a:rPr lang="en-US" altLang="ko-KR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Nova" panose="020B0602020104020203" pitchFamily="34" charset="0"/>
              </a:rPr>
              <a:t>Ex</a:t>
            </a:r>
            <a:r>
              <a:rPr lang="en-US" altLang="ko-KR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plain</a:t>
            </a:r>
          </a:p>
          <a:p>
            <a:pPr algn="r"/>
            <a:r>
              <a:rPr lang="en-US" altLang="ko-KR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Nova" panose="020B0602020104020203" pitchFamily="34" charset="0"/>
              </a:rPr>
              <a:t>Re</a:t>
            </a:r>
            <a:r>
              <a:rPr lang="en-US" altLang="ko-KR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peat </a:t>
            </a:r>
            <a:endParaRPr lang="ko-KR" alt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575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3126658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9710403" y="2178345"/>
            <a:ext cx="1644048" cy="1644048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7863156" y="3071720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3419010" y="1222068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-213080" y="618387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912556" y="696686"/>
            <a:ext cx="52992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Stress “rules”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884265" y="2428782"/>
            <a:ext cx="77287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Three syllable 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words can have stress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anywhere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, but usually </a:t>
            </a:r>
            <a:r>
              <a:rPr lang="en-US" altLang="ko-KR" sz="5400" i="1" dirty="0">
                <a:solidFill>
                  <a:srgbClr val="FDE0B5"/>
                </a:solidFill>
                <a:latin typeface="Gill Sans Nova" panose="020B0602020104020203" pitchFamily="34" charset="0"/>
              </a:rPr>
              <a:t>first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or </a:t>
            </a:r>
            <a:r>
              <a:rPr lang="en-US" altLang="ko-KR" sz="5400" i="1" dirty="0">
                <a:solidFill>
                  <a:srgbClr val="FDE0B5"/>
                </a:solidFill>
                <a:latin typeface="Gill Sans Nova" panose="020B0602020104020203" pitchFamily="34" charset="0"/>
              </a:rPr>
              <a:t>middle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.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B9F9F7-3EC5-4EDD-B36C-0AA113BFF686}"/>
              </a:ext>
            </a:extLst>
          </p:cNvPr>
          <p:cNvSpPr txBox="1"/>
          <p:nvPr/>
        </p:nvSpPr>
        <p:spPr>
          <a:xfrm>
            <a:off x="6969010" y="4450326"/>
            <a:ext cx="50259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A</a:t>
            </a:r>
            <a:r>
              <a:rPr lang="en-US" altLang="ko-KR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Nova" panose="020B0602020104020203" pitchFamily="34" charset="0"/>
              </a:rPr>
              <a:t>nyone</a:t>
            </a:r>
          </a:p>
          <a:p>
            <a:pPr algn="r"/>
            <a:r>
              <a:rPr lang="en-US" altLang="ko-KR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Nova" panose="020B0602020104020203" pitchFamily="34" charset="0"/>
              </a:rPr>
              <a:t>Com</a:t>
            </a:r>
            <a:r>
              <a:rPr lang="en-US" altLang="ko-KR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pu</a:t>
            </a:r>
            <a:r>
              <a:rPr lang="en-US" altLang="ko-KR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Nova" panose="020B0602020104020203" pitchFamily="34" charset="0"/>
              </a:rPr>
              <a:t>ter</a:t>
            </a:r>
          </a:p>
          <a:p>
            <a:pPr algn="r"/>
            <a:r>
              <a:rPr lang="en-US" altLang="ko-KR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Nova" panose="020B0602020104020203" pitchFamily="34" charset="0"/>
              </a:rPr>
              <a:t>Ko</a:t>
            </a:r>
            <a:r>
              <a:rPr lang="en-US" altLang="ko-KR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re</a:t>
            </a:r>
            <a:r>
              <a:rPr lang="en-US" altLang="ko-KR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Nova" panose="020B0602020104020203" pitchFamily="34" charset="0"/>
              </a:rPr>
              <a:t>an</a:t>
            </a:r>
          </a:p>
          <a:p>
            <a:pPr algn="r"/>
            <a:r>
              <a:rPr lang="en-US" altLang="ko-KR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Nova" panose="020B0602020104020203" pitchFamily="34" charset="0"/>
              </a:rPr>
              <a:t>Emplo</a:t>
            </a:r>
            <a:r>
              <a:rPr lang="en-US" altLang="ko-KR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yee</a:t>
            </a:r>
            <a:endParaRPr lang="ko-KR" alt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238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3126658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2907276" y="-633269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7863156" y="3071720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3205633" y="4784605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581025" y="1897015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912556" y="696686"/>
            <a:ext cx="52992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Stress “rules”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884265" y="2428782"/>
            <a:ext cx="77287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Four syllable 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words are usually stressed in the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middle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. 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B9F9F7-3EC5-4EDD-B36C-0AA113BFF686}"/>
              </a:ext>
            </a:extLst>
          </p:cNvPr>
          <p:cNvSpPr txBox="1"/>
          <p:nvPr/>
        </p:nvSpPr>
        <p:spPr>
          <a:xfrm>
            <a:off x="6969010" y="4450326"/>
            <a:ext cx="50259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Nova" panose="020B0602020104020203" pitchFamily="34" charset="0"/>
              </a:rPr>
              <a:t>Infor</a:t>
            </a:r>
            <a:r>
              <a:rPr lang="en-US" altLang="ko-KR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ma</a:t>
            </a:r>
            <a:r>
              <a:rPr lang="en-US" altLang="ko-KR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Nova" panose="020B0602020104020203" pitchFamily="34" charset="0"/>
              </a:rPr>
              <a:t>tion</a:t>
            </a:r>
          </a:p>
          <a:p>
            <a:pPr algn="r"/>
            <a:r>
              <a:rPr lang="en-US" altLang="ko-KR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Nova" panose="020B0602020104020203" pitchFamily="34" charset="0"/>
              </a:rPr>
              <a:t>Com</a:t>
            </a:r>
            <a:r>
              <a:rPr lang="en-US" altLang="ko-KR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mun</a:t>
            </a:r>
            <a:r>
              <a:rPr lang="en-US" altLang="ko-KR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Nova" panose="020B0602020104020203" pitchFamily="34" charset="0"/>
              </a:rPr>
              <a:t>icate</a:t>
            </a:r>
          </a:p>
          <a:p>
            <a:pPr algn="r"/>
            <a:r>
              <a:rPr lang="en-US" altLang="ko-KR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Nova" panose="020B0602020104020203" pitchFamily="34" charset="0"/>
              </a:rPr>
              <a:t>Pho</a:t>
            </a:r>
            <a:r>
              <a:rPr lang="en-US" altLang="ko-KR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to</a:t>
            </a:r>
            <a:r>
              <a:rPr lang="en-US" altLang="ko-KR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Nova" panose="020B0602020104020203" pitchFamily="34" charset="0"/>
              </a:rPr>
              <a:t>grapher</a:t>
            </a:r>
            <a:endParaRPr lang="ko-KR" alt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809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3126658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-3275230" y="854639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7863156" y="3071720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117776" y="4158325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6626303" y="645211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912556" y="696686"/>
            <a:ext cx="52992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Stress “rules”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884265" y="2428782"/>
            <a:ext cx="77287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If a word ends in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–</a:t>
            </a:r>
            <a:r>
              <a:rPr lang="en-US" altLang="ko-KR" sz="5400" dirty="0" err="1">
                <a:solidFill>
                  <a:srgbClr val="E59500"/>
                </a:solidFill>
                <a:latin typeface="Gill Sans Nova" panose="020B0602020104020203" pitchFamily="34" charset="0"/>
              </a:rPr>
              <a:t>tion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, </a:t>
            </a:r>
            <a:b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</a:b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-</a:t>
            </a:r>
            <a:r>
              <a:rPr lang="en-US" altLang="ko-KR" sz="5400" dirty="0" err="1">
                <a:solidFill>
                  <a:srgbClr val="E59500"/>
                </a:solidFill>
                <a:latin typeface="Gill Sans Nova" panose="020B0602020104020203" pitchFamily="34" charset="0"/>
              </a:rPr>
              <a:t>sion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, or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–</a:t>
            </a:r>
            <a:r>
              <a:rPr lang="en-US" altLang="ko-KR" sz="5400" dirty="0" err="1">
                <a:solidFill>
                  <a:srgbClr val="E59500"/>
                </a:solidFill>
                <a:latin typeface="Gill Sans Nova" panose="020B0602020104020203" pitchFamily="34" charset="0"/>
              </a:rPr>
              <a:t>cian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; The stress is usually on the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second to last syllable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. 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B9F9F7-3EC5-4EDD-B36C-0AA113BFF686}"/>
              </a:ext>
            </a:extLst>
          </p:cNvPr>
          <p:cNvSpPr txBox="1"/>
          <p:nvPr/>
        </p:nvSpPr>
        <p:spPr>
          <a:xfrm>
            <a:off x="6969010" y="4450326"/>
            <a:ext cx="50259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Nova" panose="020B0602020104020203" pitchFamily="34" charset="0"/>
              </a:rPr>
              <a:t>Concen</a:t>
            </a:r>
            <a:r>
              <a:rPr lang="en-US" altLang="ko-KR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tra</a:t>
            </a:r>
            <a:r>
              <a:rPr lang="en-US" altLang="ko-KR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Nova" panose="020B0602020104020203" pitchFamily="34" charset="0"/>
              </a:rPr>
              <a:t>tion</a:t>
            </a:r>
          </a:p>
          <a:p>
            <a:pPr algn="r"/>
            <a:r>
              <a:rPr lang="en-US" altLang="ko-KR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Nova" panose="020B0602020104020203" pitchFamily="34" charset="0"/>
              </a:rPr>
              <a:t>Con</a:t>
            </a:r>
            <a:r>
              <a:rPr lang="en-US" altLang="ko-KR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fu</a:t>
            </a:r>
            <a:r>
              <a:rPr lang="en-US" altLang="ko-KR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Nova" panose="020B0602020104020203" pitchFamily="34" charset="0"/>
              </a:rPr>
              <a:t>sion</a:t>
            </a:r>
          </a:p>
          <a:p>
            <a:pPr algn="r"/>
            <a:r>
              <a:rPr lang="en-US" altLang="ko-KR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Nova" panose="020B0602020104020203" pitchFamily="34" charset="0"/>
              </a:rPr>
              <a:t>Poli</a:t>
            </a:r>
            <a:r>
              <a:rPr lang="en-US" altLang="ko-KR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ti</a:t>
            </a:r>
            <a:r>
              <a:rPr lang="en-US" altLang="ko-KR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Nova" panose="020B0602020104020203" pitchFamily="34" charset="0"/>
              </a:rPr>
              <a:t>cian</a:t>
            </a:r>
            <a:r>
              <a:rPr lang="en-US" altLang="ko-KR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 </a:t>
            </a:r>
            <a:endParaRPr lang="en-US" altLang="ko-KR" sz="3600" dirty="0">
              <a:solidFill>
                <a:schemeClr val="accent1">
                  <a:lumMod val="60000"/>
                  <a:lumOff val="40000"/>
                </a:schemeClr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517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e Power of Having Fun">
            <a:extLst>
              <a:ext uri="{FF2B5EF4-FFF2-40B4-BE49-F238E27FC236}">
                <a16:creationId xmlns:a16="http://schemas.microsoft.com/office/drawing/2014/main" id="{9A641013-7AFA-4A73-BE2F-C31B61A28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6"/>
          <a:stretch/>
        </p:blipFill>
        <p:spPr bwMode="auto">
          <a:xfrm flipH="1">
            <a:off x="5218692" y="-2419"/>
            <a:ext cx="6973307" cy="686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FFDC296-2FAA-48E7-8E2E-713C8D1F3999}"/>
              </a:ext>
            </a:extLst>
          </p:cNvPr>
          <p:cNvSpPr/>
          <p:nvPr/>
        </p:nvSpPr>
        <p:spPr>
          <a:xfrm>
            <a:off x="0" y="0"/>
            <a:ext cx="10000343" cy="6858001"/>
          </a:xfrm>
          <a:custGeom>
            <a:avLst/>
            <a:gdLst>
              <a:gd name="connsiteX0" fmla="*/ 0 w 10000343"/>
              <a:gd name="connsiteY0" fmla="*/ 0 h 6858001"/>
              <a:gd name="connsiteX1" fmla="*/ 6096000 w 10000343"/>
              <a:gd name="connsiteY1" fmla="*/ 0 h 6858001"/>
              <a:gd name="connsiteX2" fmla="*/ 6096000 w 10000343"/>
              <a:gd name="connsiteY2" fmla="*/ 1 h 6858001"/>
              <a:gd name="connsiteX3" fmla="*/ 10000343 w 10000343"/>
              <a:gd name="connsiteY3" fmla="*/ 6858001 h 6858001"/>
              <a:gd name="connsiteX4" fmla="*/ 6096000 w 10000343"/>
              <a:gd name="connsiteY4" fmla="*/ 6858001 h 6858001"/>
              <a:gd name="connsiteX5" fmla="*/ 6096000 w 10000343"/>
              <a:gd name="connsiteY5" fmla="*/ 6858000 h 6858001"/>
              <a:gd name="connsiteX6" fmla="*/ 0 w 10000343"/>
              <a:gd name="connsiteY6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343" h="6858001">
                <a:moveTo>
                  <a:pt x="0" y="0"/>
                </a:moveTo>
                <a:lnTo>
                  <a:pt x="6096000" y="0"/>
                </a:lnTo>
                <a:lnTo>
                  <a:pt x="6096000" y="1"/>
                </a:lnTo>
                <a:lnTo>
                  <a:pt x="10000343" y="6858001"/>
                </a:lnTo>
                <a:lnTo>
                  <a:pt x="6096000" y="6858001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642"/>
          </a:solidFill>
          <a:ln>
            <a:noFill/>
          </a:ln>
          <a:effectLst>
            <a:outerShdw blurRad="292100" dist="165100" dir="600000" sx="101000" sy="101000" algn="ctr" rotWithShape="0">
              <a:srgbClr val="000000">
                <a:alpha val="9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8007AB-AF3C-41D5-A10E-91D955A36F48}"/>
              </a:ext>
            </a:extLst>
          </p:cNvPr>
          <p:cNvSpPr txBox="1"/>
          <p:nvPr/>
        </p:nvSpPr>
        <p:spPr>
          <a:xfrm>
            <a:off x="306412" y="3534014"/>
            <a:ext cx="8053818" cy="22159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E5DADA"/>
                </a:solidFill>
                <a:latin typeface="Gill Sans Nova Cond XBd" panose="020B0A06020104020203" pitchFamily="34" charset="0"/>
              </a:rPr>
              <a:t>Intonation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D0B86DC-174D-4C6D-BEB7-E211C113F62C}"/>
              </a:ext>
            </a:extLst>
          </p:cNvPr>
          <p:cNvSpPr/>
          <p:nvPr/>
        </p:nvSpPr>
        <p:spPr>
          <a:xfrm>
            <a:off x="8991600" y="-3924838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DA981C5-6EB7-45C7-81A1-216FFBB8DB1E}"/>
              </a:ext>
            </a:extLst>
          </p:cNvPr>
          <p:cNvSpPr/>
          <p:nvPr/>
        </p:nvSpPr>
        <p:spPr>
          <a:xfrm>
            <a:off x="11530956" y="6329074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E6F34D6-C028-4D9A-B2E8-3CC7BE3AF3AD}"/>
              </a:ext>
            </a:extLst>
          </p:cNvPr>
          <p:cNvSpPr/>
          <p:nvPr/>
        </p:nvSpPr>
        <p:spPr>
          <a:xfrm>
            <a:off x="-5462664" y="-4562475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C1950B4-14F8-46CE-929F-B62F3E4A321B}"/>
              </a:ext>
            </a:extLst>
          </p:cNvPr>
          <p:cNvSpPr/>
          <p:nvPr/>
        </p:nvSpPr>
        <p:spPr>
          <a:xfrm>
            <a:off x="-1980803" y="6858000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890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581025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4752821" y="-3057525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5738198" y="4450326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3712141" y="-3943962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158699" y="4714876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5466387" y="1068154"/>
            <a:ext cx="24331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Stress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2490874" y="2430558"/>
            <a:ext cx="77287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Think of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 three more 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words that end in:</a:t>
            </a:r>
          </a:p>
          <a:p>
            <a:pPr algn="ctr"/>
            <a:r>
              <a:rPr lang="en-US" altLang="ko-KR" sz="4800" dirty="0">
                <a:solidFill>
                  <a:srgbClr val="E59500"/>
                </a:solidFill>
                <a:latin typeface="Gill Sans Nova" panose="020B0602020104020203" pitchFamily="34" charset="0"/>
              </a:rPr>
              <a:t>-</a:t>
            </a:r>
            <a:r>
              <a:rPr lang="en-US" altLang="ko-KR" sz="4800" dirty="0" err="1">
                <a:solidFill>
                  <a:srgbClr val="E59500"/>
                </a:solidFill>
                <a:latin typeface="Gill Sans Nova" panose="020B0602020104020203" pitchFamily="34" charset="0"/>
              </a:rPr>
              <a:t>tion</a:t>
            </a:r>
            <a:endParaRPr lang="en-US" altLang="ko-KR" sz="4800" dirty="0">
              <a:solidFill>
                <a:srgbClr val="E59500"/>
              </a:solidFill>
              <a:latin typeface="Gill Sans Nova" panose="020B0602020104020203" pitchFamily="34" charset="0"/>
            </a:endParaRPr>
          </a:p>
          <a:p>
            <a:pPr algn="ctr"/>
            <a:r>
              <a:rPr lang="en-US" altLang="ko-KR" sz="4800" dirty="0">
                <a:solidFill>
                  <a:srgbClr val="E59500"/>
                </a:solidFill>
                <a:latin typeface="Gill Sans Nova" panose="020B0602020104020203" pitchFamily="34" charset="0"/>
              </a:rPr>
              <a:t>-</a:t>
            </a:r>
            <a:r>
              <a:rPr lang="en-US" altLang="ko-KR" sz="4800" dirty="0" err="1">
                <a:solidFill>
                  <a:srgbClr val="E59500"/>
                </a:solidFill>
                <a:latin typeface="Gill Sans Nova" panose="020B0602020104020203" pitchFamily="34" charset="0"/>
              </a:rPr>
              <a:t>sion</a:t>
            </a:r>
            <a:endParaRPr lang="en-US" altLang="ko-KR" sz="4800" dirty="0">
              <a:solidFill>
                <a:srgbClr val="E59500"/>
              </a:solidFill>
              <a:latin typeface="Gill Sans Nova" panose="020B0602020104020203" pitchFamily="34" charset="0"/>
            </a:endParaRPr>
          </a:p>
          <a:p>
            <a:pPr algn="ctr"/>
            <a:r>
              <a:rPr lang="en-US" altLang="ko-KR" sz="4800" dirty="0">
                <a:solidFill>
                  <a:srgbClr val="E59500"/>
                </a:solidFill>
                <a:latin typeface="Gill Sans Nova" panose="020B0602020104020203" pitchFamily="34" charset="0"/>
              </a:rPr>
              <a:t>-</a:t>
            </a:r>
            <a:r>
              <a:rPr lang="en-US" altLang="ko-KR" sz="4800" dirty="0" err="1">
                <a:solidFill>
                  <a:srgbClr val="E59500"/>
                </a:solidFill>
                <a:latin typeface="Gill Sans Nova" panose="020B0602020104020203" pitchFamily="34" charset="0"/>
              </a:rPr>
              <a:t>cian</a:t>
            </a:r>
            <a:endParaRPr lang="ko-KR" altLang="en-US" sz="54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158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3126658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7233126" y="2898058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-722198" y="-571500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9553522" y="2099215"/>
            <a:ext cx="2659570" cy="265957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4871685" y="434062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912556" y="696686"/>
            <a:ext cx="3554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Contrast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884265" y="2428782"/>
            <a:ext cx="86026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Stressed syllables are higher, louder, and longer.</a:t>
            </a:r>
          </a:p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So,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unstressed syllables are…</a:t>
            </a:r>
            <a:endParaRPr lang="ko-KR" altLang="en-US" sz="5400" dirty="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127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3126658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7340434" y="2428782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8374319" y="-2666846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387299" y="330202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387299" y="-457608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912556" y="696686"/>
            <a:ext cx="3554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Contrast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884265" y="2428782"/>
            <a:ext cx="86026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So,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unstressed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syllables are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lower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,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softer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,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shorter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</a:t>
            </a:r>
            <a:r>
              <a:rPr lang="en-US" altLang="ko-KR" sz="4800" i="1" dirty="0">
                <a:solidFill>
                  <a:srgbClr val="FDE0B5"/>
                </a:solidFill>
                <a:latin typeface="Gill Sans Nova" panose="020B0602020104020203" pitchFamily="34" charset="0"/>
              </a:rPr>
              <a:t>(especially vowels) </a:t>
            </a:r>
            <a:endParaRPr lang="ko-KR" altLang="en-US" sz="5400" i="1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946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3126658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4752821" y="-3057525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5738198" y="4450326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4619625" y="-3057525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158699" y="4714876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912556" y="696686"/>
            <a:ext cx="24331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Stress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884265" y="2428782"/>
            <a:ext cx="77287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In the dictionary, look for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‘</a:t>
            </a:r>
            <a:b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</a:b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the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next syllable 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is stressed.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D841F3-B9A9-4051-AFED-8F91BF2C5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85" t="27661" r="7485" b="13918"/>
          <a:stretch/>
        </p:blipFill>
        <p:spPr>
          <a:xfrm>
            <a:off x="884265" y="2143124"/>
            <a:ext cx="10366888" cy="4006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1833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642784" y="-3198689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42" name="Picture 2" descr="Adding Words To The Dictionary Has Always Been A Slow Process. Then  COVID-19 Hit">
            <a:extLst>
              <a:ext uri="{FF2B5EF4-FFF2-40B4-BE49-F238E27FC236}">
                <a16:creationId xmlns:a16="http://schemas.microsoft.com/office/drawing/2014/main" id="{F3459622-E9F3-48A6-A32B-AAF6D98D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73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2758141" y="-6485469"/>
            <a:ext cx="7236760" cy="7502248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8939258" y="5372101"/>
            <a:ext cx="3252742" cy="3252742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dirty="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4098925" y="1821960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4777713" y="457200"/>
            <a:ext cx="2971800" cy="297180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F86ABC-AC90-41CD-BED2-87FD24BFED5F}"/>
              </a:ext>
            </a:extLst>
          </p:cNvPr>
          <p:cNvSpPr txBox="1"/>
          <p:nvPr/>
        </p:nvSpPr>
        <p:spPr>
          <a:xfrm>
            <a:off x="5266385" y="1435269"/>
            <a:ext cx="1994457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E5DADA"/>
                </a:solidFill>
                <a:latin typeface="Gill Sans Nova Cond Ultra Bold" panose="020B0B04020104020203" pitchFamily="34" charset="0"/>
              </a:rPr>
              <a:t>Game</a:t>
            </a:r>
            <a:endParaRPr lang="ko-KR" altLang="en-US" sz="4400" dirty="0">
              <a:solidFill>
                <a:srgbClr val="E5DADA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3F3C96-8F94-4810-9536-F9D4E957B026}"/>
              </a:ext>
            </a:extLst>
          </p:cNvPr>
          <p:cNvSpPr txBox="1"/>
          <p:nvPr/>
        </p:nvSpPr>
        <p:spPr>
          <a:xfrm>
            <a:off x="2399216" y="2840902"/>
            <a:ext cx="7728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Use the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dictionary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to find the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correct stress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.  </a:t>
            </a:r>
            <a:endParaRPr lang="ko-KR" altLang="en-US" sz="54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376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3126658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4752821" y="-3057525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5869066" y="3313493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4619625" y="-3057525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158699" y="4714876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912556" y="696686"/>
            <a:ext cx="24331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Stress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884265" y="2428782"/>
            <a:ext cx="77287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Content words</a:t>
            </a:r>
          </a:p>
          <a:p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vs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</a:t>
            </a:r>
          </a:p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Grammar words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217293-C8BB-4B88-B916-4754EA99046B}"/>
              </a:ext>
            </a:extLst>
          </p:cNvPr>
          <p:cNvSpPr txBox="1"/>
          <p:nvPr/>
        </p:nvSpPr>
        <p:spPr>
          <a:xfrm>
            <a:off x="2299945" y="2985902"/>
            <a:ext cx="77287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i="1" dirty="0">
                <a:solidFill>
                  <a:srgbClr val="E59500"/>
                </a:solidFill>
                <a:latin typeface="Gill Sans Nova Cond Lt" panose="020B0306020104020203" pitchFamily="34" charset="0"/>
              </a:rPr>
              <a:t>stressed</a:t>
            </a:r>
          </a:p>
          <a:p>
            <a:endParaRPr lang="en-US" altLang="ko-KR" sz="5400" i="1" dirty="0">
              <a:solidFill>
                <a:srgbClr val="E59500"/>
              </a:solidFill>
              <a:latin typeface="Gill Sans Nova Cond Lt" panose="020B0306020104020203" pitchFamily="34" charset="0"/>
            </a:endParaRPr>
          </a:p>
          <a:p>
            <a:r>
              <a:rPr lang="en-US" altLang="ko-KR" sz="5400" i="1" dirty="0">
                <a:solidFill>
                  <a:srgbClr val="E59500"/>
                </a:solidFill>
                <a:latin typeface="Gill Sans Nova Cond Lt" panose="020B0306020104020203" pitchFamily="34" charset="0"/>
              </a:rPr>
              <a:t>unstressed</a:t>
            </a:r>
            <a:endParaRPr lang="ko-KR" altLang="en-US" sz="5400" i="1" dirty="0">
              <a:solidFill>
                <a:srgbClr val="E59500"/>
              </a:solidFill>
              <a:latin typeface="Gill Sans Nova Cond Lt" panose="020B03060201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60CC63-CAAB-4E9B-A5D3-344057B0C2FC}"/>
              </a:ext>
            </a:extLst>
          </p:cNvPr>
          <p:cNvSpPr txBox="1"/>
          <p:nvPr/>
        </p:nvSpPr>
        <p:spPr>
          <a:xfrm>
            <a:off x="6817928" y="5805179"/>
            <a:ext cx="5025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The ‘rules’ are flexible.</a:t>
            </a:r>
            <a:endParaRPr lang="ko-KR" altLang="en-US" sz="3600" dirty="0">
              <a:solidFill>
                <a:schemeClr val="accent1">
                  <a:lumMod val="20000"/>
                  <a:lumOff val="80000"/>
                </a:schemeClr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741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642784" y="-3198689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8673044" y="-2157006"/>
            <a:ext cx="3066994" cy="306699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4306243" y="1214453"/>
            <a:ext cx="7236606" cy="723660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dirty="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989032" y="-2157006"/>
            <a:ext cx="8567330" cy="856733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1360278" y="5540841"/>
            <a:ext cx="1259900" cy="125990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pic>
        <p:nvPicPr>
          <p:cNvPr id="12290" name="Picture 2" descr="Large cancer study has good news for daily coffee drinkers - SlashGear">
            <a:extLst>
              <a:ext uri="{FF2B5EF4-FFF2-40B4-BE49-F238E27FC236}">
                <a16:creationId xmlns:a16="http://schemas.microsoft.com/office/drawing/2014/main" id="{8EF7FA50-809F-4745-AF2E-0302F40B3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1667736" y="2551837"/>
            <a:ext cx="88565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How about we</a:t>
            </a:r>
            <a:r>
              <a:rPr lang="en-US" altLang="ko-KR" sz="6000" b="1" dirty="0">
                <a:solidFill>
                  <a:srgbClr val="E59500"/>
                </a:solidFill>
                <a:latin typeface="Gill Sans MT Condensed" panose="020B0506020104020203" pitchFamily="34" charset="0"/>
              </a:rPr>
              <a:t> GO 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for a </a:t>
            </a:r>
            <a:r>
              <a:rPr lang="en-US" altLang="ko-KR" sz="6000" b="1" dirty="0">
                <a:solidFill>
                  <a:srgbClr val="E59500"/>
                </a:solidFill>
                <a:latin typeface="Gill Sans MT Condensed" panose="020B0506020104020203" pitchFamily="34" charset="0"/>
              </a:rPr>
              <a:t>COFFEE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</a:t>
            </a:r>
            <a:r>
              <a:rPr lang="en-US" altLang="ko-KR" sz="5400" i="1" dirty="0">
                <a:solidFill>
                  <a:srgbClr val="E59500"/>
                </a:solidFill>
                <a:latin typeface="Gill Sans Nova" panose="020B0602020104020203" pitchFamily="34" charset="0"/>
              </a:rPr>
              <a:t>this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 </a:t>
            </a:r>
            <a:r>
              <a:rPr lang="en-US" altLang="ko-KR" sz="6000" b="1" dirty="0">
                <a:solidFill>
                  <a:srgbClr val="E59500"/>
                </a:solidFill>
                <a:latin typeface="Gill Sans MT Condensed" panose="020B0506020104020203" pitchFamily="34" charset="0"/>
              </a:rPr>
              <a:t>AFTERNOON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?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10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642784" y="-3198689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1115816" y="4090636"/>
            <a:ext cx="3066994" cy="306699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4654599" y="-480809"/>
            <a:ext cx="7236606" cy="723660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dirty="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300795" y="-1337856"/>
            <a:ext cx="8567330" cy="856733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987897" y="-83210"/>
            <a:ext cx="993200" cy="99320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1667736" y="2551837"/>
            <a:ext cx="88565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My phone is broken, so I am going to buy a new one. 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  <p:pic>
        <p:nvPicPr>
          <p:cNvPr id="13314" name="Picture 2" descr="Need a fast phone? Here are 5 fastest phones you can buy in India -  Technology News">
            <a:extLst>
              <a:ext uri="{FF2B5EF4-FFF2-40B4-BE49-F238E27FC236}">
                <a16:creationId xmlns:a16="http://schemas.microsoft.com/office/drawing/2014/main" id="{F3BB48F7-6999-448E-84C1-BC0889401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2" y="-4661"/>
            <a:ext cx="12197322" cy="685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A78303-EE37-4F3B-912E-5EAE6C5C2097}"/>
              </a:ext>
            </a:extLst>
          </p:cNvPr>
          <p:cNvSpPr txBox="1"/>
          <p:nvPr/>
        </p:nvSpPr>
        <p:spPr>
          <a:xfrm>
            <a:off x="2013984" y="2551837"/>
            <a:ext cx="88565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My </a:t>
            </a:r>
            <a:r>
              <a:rPr lang="en-US" altLang="ko-KR" sz="5400" b="1" dirty="0">
                <a:solidFill>
                  <a:srgbClr val="E59500"/>
                </a:solidFill>
                <a:latin typeface="Gill Sans Nova" panose="020B0602020104020203" pitchFamily="34" charset="0"/>
              </a:rPr>
              <a:t>phone 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is </a:t>
            </a:r>
            <a:r>
              <a:rPr lang="en-US" altLang="ko-KR" sz="5400" b="1" dirty="0">
                <a:solidFill>
                  <a:srgbClr val="E59500"/>
                </a:solidFill>
                <a:latin typeface="Gill Sans Nova" panose="020B0602020104020203" pitchFamily="34" charset="0"/>
              </a:rPr>
              <a:t>broken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, so I am </a:t>
            </a:r>
            <a:r>
              <a:rPr lang="en-US" altLang="ko-KR" sz="5400" b="1" dirty="0">
                <a:solidFill>
                  <a:srgbClr val="E59500"/>
                </a:solidFill>
                <a:latin typeface="Gill Sans Nova" panose="020B0602020104020203" pitchFamily="34" charset="0"/>
              </a:rPr>
              <a:t>going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to </a:t>
            </a:r>
            <a:r>
              <a:rPr lang="en-US" altLang="ko-KR" sz="5400" b="1" dirty="0">
                <a:solidFill>
                  <a:srgbClr val="E59500"/>
                </a:solidFill>
                <a:latin typeface="Gill Sans Nova" panose="020B0602020104020203" pitchFamily="34" charset="0"/>
              </a:rPr>
              <a:t>buy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a </a:t>
            </a:r>
            <a:r>
              <a:rPr lang="en-US" altLang="ko-KR" sz="5400" b="1" dirty="0">
                <a:solidFill>
                  <a:srgbClr val="E59500"/>
                </a:solidFill>
                <a:latin typeface="Gill Sans Nova" panose="020B0602020104020203" pitchFamily="34" charset="0"/>
              </a:rPr>
              <a:t>new one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. 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984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642784" y="-3198689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8234294" y="1895502"/>
            <a:ext cx="3066994" cy="306699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4306243" y="-378606"/>
            <a:ext cx="7236606" cy="723660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dirty="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855682" y="1359882"/>
            <a:ext cx="8567330" cy="856733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431221" y="252382"/>
            <a:ext cx="1107500" cy="110750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1667736" y="2551837"/>
            <a:ext cx="88565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Could you get some bread from the bakery on the way here?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  <p:pic>
        <p:nvPicPr>
          <p:cNvPr id="14338" name="Picture 2" descr="A Brief History of Bread - HISTORY">
            <a:extLst>
              <a:ext uri="{FF2B5EF4-FFF2-40B4-BE49-F238E27FC236}">
                <a16:creationId xmlns:a16="http://schemas.microsoft.com/office/drawing/2014/main" id="{5B3D911E-7E61-49BC-A792-51E2812D00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4" b="5052"/>
          <a:stretch/>
        </p:blipFill>
        <p:spPr bwMode="auto">
          <a:xfrm>
            <a:off x="-1377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5F8164-5A0A-4497-B8AA-2539E2CDDFC5}"/>
              </a:ext>
            </a:extLst>
          </p:cNvPr>
          <p:cNvSpPr txBox="1"/>
          <p:nvPr/>
        </p:nvSpPr>
        <p:spPr>
          <a:xfrm>
            <a:off x="1667735" y="2551836"/>
            <a:ext cx="88565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Could you </a:t>
            </a:r>
            <a:r>
              <a:rPr lang="en-US" altLang="ko-KR" sz="5400" b="1" dirty="0">
                <a:solidFill>
                  <a:srgbClr val="E59500"/>
                </a:solidFill>
                <a:latin typeface="Gill Sans Nova" panose="020B0602020104020203" pitchFamily="34" charset="0"/>
              </a:rPr>
              <a:t>get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some </a:t>
            </a:r>
            <a:r>
              <a:rPr lang="en-US" altLang="ko-KR" sz="5400" b="1" dirty="0">
                <a:solidFill>
                  <a:srgbClr val="E59500"/>
                </a:solidFill>
                <a:latin typeface="Gill Sans Nova" panose="020B0602020104020203" pitchFamily="34" charset="0"/>
              </a:rPr>
              <a:t>bread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from the </a:t>
            </a:r>
            <a:r>
              <a:rPr lang="en-US" altLang="ko-KR" sz="5400" b="1" dirty="0">
                <a:solidFill>
                  <a:srgbClr val="E59500"/>
                </a:solidFill>
                <a:latin typeface="Gill Sans Nova" panose="020B0602020104020203" pitchFamily="34" charset="0"/>
              </a:rPr>
              <a:t>bakery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on the </a:t>
            </a:r>
            <a:r>
              <a:rPr lang="en-US" altLang="ko-KR" sz="5400" b="1" dirty="0">
                <a:solidFill>
                  <a:srgbClr val="E59500"/>
                </a:solidFill>
                <a:latin typeface="Gill Sans Nova" panose="020B0602020104020203" pitchFamily="34" charset="0"/>
              </a:rPr>
              <a:t>way here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?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800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642784" y="-3198689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8590353" y="374041"/>
            <a:ext cx="3066994" cy="306699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299990" y="-378606"/>
            <a:ext cx="7236606" cy="723660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dirty="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3555335" y="909990"/>
            <a:ext cx="8567330" cy="856733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567668" y="156155"/>
            <a:ext cx="1507670" cy="150767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1667736" y="2551837"/>
            <a:ext cx="88565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I heard the weather will be bad tomorrow. 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  <p:pic>
        <p:nvPicPr>
          <p:cNvPr id="15362" name="Picture 2" descr="First Warning Forecast: Heat continues, few storms">
            <a:extLst>
              <a:ext uri="{FF2B5EF4-FFF2-40B4-BE49-F238E27FC236}">
                <a16:creationId xmlns:a16="http://schemas.microsoft.com/office/drawing/2014/main" id="{996F2DDE-CC65-4765-933E-790E4E7FF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E97260-5426-42A1-9248-1E6B72CE8AC4}"/>
              </a:ext>
            </a:extLst>
          </p:cNvPr>
          <p:cNvSpPr txBox="1"/>
          <p:nvPr/>
        </p:nvSpPr>
        <p:spPr>
          <a:xfrm>
            <a:off x="1667735" y="2551837"/>
            <a:ext cx="88565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I </a:t>
            </a:r>
            <a:r>
              <a:rPr lang="en-US" altLang="ko-KR" sz="5400" b="1" dirty="0">
                <a:solidFill>
                  <a:srgbClr val="E59500"/>
                </a:solidFill>
                <a:latin typeface="Gill Sans Nova" panose="020B0602020104020203" pitchFamily="34" charset="0"/>
              </a:rPr>
              <a:t>heard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the </a:t>
            </a:r>
            <a:r>
              <a:rPr lang="en-US" altLang="ko-KR" sz="5400" b="1" dirty="0">
                <a:solidFill>
                  <a:srgbClr val="E59500"/>
                </a:solidFill>
                <a:latin typeface="Gill Sans Nova" panose="020B0602020104020203" pitchFamily="34" charset="0"/>
              </a:rPr>
              <a:t>weather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will be </a:t>
            </a:r>
            <a:r>
              <a:rPr lang="en-US" altLang="ko-KR" sz="5400" b="1" dirty="0">
                <a:solidFill>
                  <a:srgbClr val="E59500"/>
                </a:solidFill>
                <a:latin typeface="Gill Sans Nova" panose="020B0602020104020203" pitchFamily="34" charset="0"/>
              </a:rPr>
              <a:t>bad tomorrow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. 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174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3126658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-2758947" y="-2753733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-1849543" y="4570964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4646049" y="-3903800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9863291" y="3429000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912556" y="696686"/>
            <a:ext cx="40532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Intonation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884265" y="2428782"/>
            <a:ext cx="772879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Rising</a:t>
            </a:r>
          </a:p>
          <a:p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Falling</a:t>
            </a:r>
          </a:p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Rising-falling </a:t>
            </a:r>
          </a:p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Falling-rising</a:t>
            </a:r>
          </a:p>
          <a:p>
            <a:endParaRPr lang="ko-KR" altLang="en-US" sz="54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B5EB39-2BFC-4F78-9F05-57D1B32C537D}"/>
              </a:ext>
            </a:extLst>
          </p:cNvPr>
          <p:cNvSpPr txBox="1"/>
          <p:nvPr/>
        </p:nvSpPr>
        <p:spPr>
          <a:xfrm>
            <a:off x="5824860" y="2428782"/>
            <a:ext cx="77287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High</a:t>
            </a:r>
          </a:p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Low</a:t>
            </a:r>
          </a:p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Flat </a:t>
            </a:r>
            <a:endParaRPr lang="ko-KR" altLang="en-US" sz="54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5F174D-3C7F-4309-AE01-A39C0B79C8BF}"/>
              </a:ext>
            </a:extLst>
          </p:cNvPr>
          <p:cNvSpPr txBox="1"/>
          <p:nvPr/>
        </p:nvSpPr>
        <p:spPr>
          <a:xfrm>
            <a:off x="7219570" y="6423938"/>
            <a:ext cx="5206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2"/>
              </a:rPr>
              <a:t>https://www.youtube.com/watch?v=A6aE4nceJt8</a:t>
            </a:r>
            <a:r>
              <a:rPr lang="ko-KR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8679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642784" y="-3198689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9360518" y="4212006"/>
            <a:ext cx="2198316" cy="2198318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4817209" y="-1413308"/>
            <a:ext cx="7236606" cy="723660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dirty="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268535" y="-878460"/>
            <a:ext cx="8567330" cy="856733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281220" y="405734"/>
            <a:ext cx="962194" cy="962194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1667736" y="2551837"/>
            <a:ext cx="88565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He has no idea what he wants to do after he graduates. 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  <p:pic>
        <p:nvPicPr>
          <p:cNvPr id="16386" name="Picture 2" descr="Students hold 'silent graduation' to help classmate with autism - Insider">
            <a:extLst>
              <a:ext uri="{FF2B5EF4-FFF2-40B4-BE49-F238E27FC236}">
                <a16:creationId xmlns:a16="http://schemas.microsoft.com/office/drawing/2014/main" id="{5E52F133-A19E-4A03-AA6C-CFD21B80E5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7" b="1083"/>
          <a:stretch/>
        </p:blipFill>
        <p:spPr bwMode="auto">
          <a:xfrm>
            <a:off x="-1" y="-19914"/>
            <a:ext cx="12227401" cy="687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12E70A-789A-4445-953A-7701E0609DB6}"/>
              </a:ext>
            </a:extLst>
          </p:cNvPr>
          <p:cNvSpPr txBox="1"/>
          <p:nvPr/>
        </p:nvSpPr>
        <p:spPr>
          <a:xfrm>
            <a:off x="857251" y="2528042"/>
            <a:ext cx="10477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He has </a:t>
            </a:r>
            <a:r>
              <a:rPr lang="en-US" altLang="ko-KR" sz="5400" b="1" dirty="0">
                <a:solidFill>
                  <a:srgbClr val="E59500"/>
                </a:solidFill>
                <a:latin typeface="Gill Sans Nova" panose="020B0602020104020203" pitchFamily="34" charset="0"/>
              </a:rPr>
              <a:t>no idea what 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he </a:t>
            </a:r>
            <a:r>
              <a:rPr lang="en-US" altLang="ko-KR" sz="5400" b="1" dirty="0">
                <a:solidFill>
                  <a:srgbClr val="E59500"/>
                </a:solidFill>
                <a:latin typeface="Gill Sans Nova" panose="020B0602020104020203" pitchFamily="34" charset="0"/>
              </a:rPr>
              <a:t>wants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to </a:t>
            </a:r>
            <a:r>
              <a:rPr lang="en-US" altLang="ko-KR" sz="5400" b="1" dirty="0">
                <a:solidFill>
                  <a:srgbClr val="E59500"/>
                </a:solidFill>
                <a:latin typeface="Gill Sans Nova" panose="020B0602020104020203" pitchFamily="34" charset="0"/>
              </a:rPr>
              <a:t>do after 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he </a:t>
            </a:r>
            <a:r>
              <a:rPr lang="en-US" altLang="ko-KR" sz="5400" b="1" dirty="0">
                <a:solidFill>
                  <a:srgbClr val="E59500"/>
                </a:solidFill>
                <a:latin typeface="Gill Sans Nova" panose="020B0602020104020203" pitchFamily="34" charset="0"/>
              </a:rPr>
              <a:t>graduates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. 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378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642784" y="-3198689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719791" y="-6261964"/>
            <a:ext cx="7236760" cy="7502248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8939258" y="5372101"/>
            <a:ext cx="3252742" cy="3252742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dirty="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4098925" y="1821960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4777713" y="457200"/>
            <a:ext cx="2971800" cy="297180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F86ABC-AC90-41CD-BED2-87FD24BFED5F}"/>
              </a:ext>
            </a:extLst>
          </p:cNvPr>
          <p:cNvSpPr txBox="1"/>
          <p:nvPr/>
        </p:nvSpPr>
        <p:spPr>
          <a:xfrm>
            <a:off x="3669861" y="1435269"/>
            <a:ext cx="5187510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E5DADA"/>
                </a:solidFill>
                <a:latin typeface="Gill Sans Nova Cond Ultra Bold" panose="020B0B04020104020203" pitchFamily="34" charset="0"/>
              </a:rPr>
              <a:t>Cave Man Game</a:t>
            </a:r>
            <a:endParaRPr lang="ko-KR" altLang="en-US" sz="4400" dirty="0">
              <a:solidFill>
                <a:srgbClr val="E5DADA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3F3C96-8F94-4810-9536-F9D4E957B026}"/>
              </a:ext>
            </a:extLst>
          </p:cNvPr>
          <p:cNvSpPr txBox="1"/>
          <p:nvPr/>
        </p:nvSpPr>
        <p:spPr>
          <a:xfrm>
            <a:off x="2399216" y="2840902"/>
            <a:ext cx="77287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Say a sentence with only the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stressed words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.  Can your group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understand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you? </a:t>
            </a:r>
            <a:endParaRPr lang="ko-KR" altLang="en-US" sz="54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793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3126658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4752821" y="-3057525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7863156" y="3071720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4619625" y="-3057525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158699" y="4714876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912556" y="696686"/>
            <a:ext cx="24331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Stress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884265" y="2428782"/>
            <a:ext cx="7728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Use </a:t>
            </a:r>
            <a:r>
              <a:rPr lang="en-US" altLang="ko-KR" sz="5400" spc="300" dirty="0">
                <a:solidFill>
                  <a:srgbClr val="E59500"/>
                </a:solidFill>
                <a:latin typeface="Gill Sans Nova" panose="020B0602020104020203" pitchFamily="34" charset="0"/>
              </a:rPr>
              <a:t>exaggerated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 stress 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for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corrections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. 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720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642784" y="-3198689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Lawyers in Ottawa, Ontario | Law Firm Office">
            <a:extLst>
              <a:ext uri="{FF2B5EF4-FFF2-40B4-BE49-F238E27FC236}">
                <a16:creationId xmlns:a16="http://schemas.microsoft.com/office/drawing/2014/main" id="{09FDA008-F1BE-46BB-B978-C0ECBC4D4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8673044" y="-2157006"/>
            <a:ext cx="3066994" cy="306699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4306243" y="1214453"/>
            <a:ext cx="7236606" cy="723660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dirty="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989032" y="-2157006"/>
            <a:ext cx="8567330" cy="856733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1426091" y="5798006"/>
            <a:ext cx="612318" cy="612318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190500" y="1685745"/>
            <a:ext cx="11811000" cy="37087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E59500"/>
                </a:solidFill>
                <a:latin typeface="Gill Sans MT Condensed" panose="020B0506020104020203" pitchFamily="34" charset="0"/>
              </a:rPr>
              <a:t>TORONTO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is the </a:t>
            </a:r>
            <a:r>
              <a:rPr lang="en-US" altLang="ko-KR" sz="6600" dirty="0">
                <a:solidFill>
                  <a:srgbClr val="E59500"/>
                </a:solidFill>
                <a:latin typeface="Gill Sans MT Condensed" panose="020B0506020104020203" pitchFamily="34" charset="0"/>
              </a:rPr>
              <a:t>CAPITAL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of </a:t>
            </a:r>
            <a:r>
              <a:rPr lang="en-US" altLang="ko-KR" sz="6600" dirty="0">
                <a:solidFill>
                  <a:srgbClr val="E59500"/>
                </a:solidFill>
                <a:latin typeface="Gill Sans MT Condensed" panose="020B0506020104020203" pitchFamily="34" charset="0"/>
              </a:rPr>
              <a:t>CANADA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.  </a:t>
            </a:r>
          </a:p>
          <a:p>
            <a:pPr algn="ctr"/>
            <a:endParaRPr lang="en-US" altLang="ko-KR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  <a:p>
            <a:pPr algn="ctr"/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No, </a:t>
            </a:r>
            <a:r>
              <a:rPr lang="en-US" altLang="ko-KR" sz="11500" b="1" dirty="0">
                <a:solidFill>
                  <a:srgbClr val="E59500"/>
                </a:solidFill>
                <a:latin typeface="Gill Sans MT Condensed" panose="020B0506020104020203" pitchFamily="34" charset="0"/>
              </a:rPr>
              <a:t>OTTAWA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is the </a:t>
            </a:r>
            <a:r>
              <a:rPr lang="en-US" altLang="ko-KR" sz="6600" dirty="0">
                <a:solidFill>
                  <a:srgbClr val="E59500"/>
                </a:solidFill>
                <a:latin typeface="Gill Sans MT Condensed" panose="020B0506020104020203" pitchFamily="34" charset="0"/>
              </a:rPr>
              <a:t>CAPITAL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of </a:t>
            </a:r>
            <a:r>
              <a:rPr lang="en-US" altLang="ko-KR" sz="6600" dirty="0">
                <a:solidFill>
                  <a:srgbClr val="E59500"/>
                </a:solidFill>
                <a:latin typeface="Gill Sans MT Condensed" panose="020B0506020104020203" pitchFamily="34" charset="0"/>
              </a:rPr>
              <a:t>CANADA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618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9BDC2BC-9AA3-4830-8CD0-E1AE791283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" r="29389"/>
          <a:stretch/>
        </p:blipFill>
        <p:spPr>
          <a:xfrm>
            <a:off x="5435601" y="0"/>
            <a:ext cx="67564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CC69D9-0B76-459D-8171-075B02B845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49" t="45597" r="60370" b="33992"/>
          <a:stretch/>
        </p:blipFill>
        <p:spPr>
          <a:xfrm>
            <a:off x="3883378" y="-1399822"/>
            <a:ext cx="2314222" cy="1399822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FFDC296-2FAA-48E7-8E2E-713C8D1F3999}"/>
              </a:ext>
            </a:extLst>
          </p:cNvPr>
          <p:cNvSpPr/>
          <p:nvPr/>
        </p:nvSpPr>
        <p:spPr>
          <a:xfrm>
            <a:off x="0" y="0"/>
            <a:ext cx="10000343" cy="6858001"/>
          </a:xfrm>
          <a:custGeom>
            <a:avLst/>
            <a:gdLst>
              <a:gd name="connsiteX0" fmla="*/ 0 w 10000343"/>
              <a:gd name="connsiteY0" fmla="*/ 0 h 6858001"/>
              <a:gd name="connsiteX1" fmla="*/ 6096000 w 10000343"/>
              <a:gd name="connsiteY1" fmla="*/ 0 h 6858001"/>
              <a:gd name="connsiteX2" fmla="*/ 6096000 w 10000343"/>
              <a:gd name="connsiteY2" fmla="*/ 1 h 6858001"/>
              <a:gd name="connsiteX3" fmla="*/ 10000343 w 10000343"/>
              <a:gd name="connsiteY3" fmla="*/ 6858001 h 6858001"/>
              <a:gd name="connsiteX4" fmla="*/ 6096000 w 10000343"/>
              <a:gd name="connsiteY4" fmla="*/ 6858001 h 6858001"/>
              <a:gd name="connsiteX5" fmla="*/ 6096000 w 10000343"/>
              <a:gd name="connsiteY5" fmla="*/ 6858000 h 6858001"/>
              <a:gd name="connsiteX6" fmla="*/ 0 w 10000343"/>
              <a:gd name="connsiteY6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343" h="6858001">
                <a:moveTo>
                  <a:pt x="0" y="0"/>
                </a:moveTo>
                <a:lnTo>
                  <a:pt x="6096000" y="0"/>
                </a:lnTo>
                <a:lnTo>
                  <a:pt x="6096000" y="1"/>
                </a:lnTo>
                <a:lnTo>
                  <a:pt x="10000343" y="6858001"/>
                </a:lnTo>
                <a:lnTo>
                  <a:pt x="6096000" y="6858001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642"/>
          </a:solidFill>
          <a:ln>
            <a:noFill/>
          </a:ln>
          <a:effectLst>
            <a:outerShdw blurRad="292100" dist="165100" dir="600000" sx="101000" sy="101000" algn="ctr" rotWithShape="0">
              <a:srgbClr val="000000">
                <a:alpha val="9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8007AB-AF3C-41D5-A10E-91D955A36F48}"/>
              </a:ext>
            </a:extLst>
          </p:cNvPr>
          <p:cNvSpPr txBox="1"/>
          <p:nvPr/>
        </p:nvSpPr>
        <p:spPr>
          <a:xfrm>
            <a:off x="396724" y="3030793"/>
            <a:ext cx="6973307" cy="22188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E5DADA"/>
                </a:solidFill>
                <a:latin typeface="Gill Sans Nova Cond XBd" panose="020B0A06020104020203" pitchFamily="34" charset="0"/>
              </a:rPr>
              <a:t>Juncture 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F344D53-5AAB-43EA-ABBD-3C78808FAC33}"/>
              </a:ext>
            </a:extLst>
          </p:cNvPr>
          <p:cNvSpPr/>
          <p:nvPr/>
        </p:nvSpPr>
        <p:spPr>
          <a:xfrm>
            <a:off x="8991600" y="-3924838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7EB20D5-C5F4-4506-B731-315CE9B11787}"/>
              </a:ext>
            </a:extLst>
          </p:cNvPr>
          <p:cNvSpPr/>
          <p:nvPr/>
        </p:nvSpPr>
        <p:spPr>
          <a:xfrm>
            <a:off x="11530956" y="6329074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A77FF2A-C9DA-401C-8155-90832E42DD83}"/>
              </a:ext>
            </a:extLst>
          </p:cNvPr>
          <p:cNvSpPr/>
          <p:nvPr/>
        </p:nvSpPr>
        <p:spPr>
          <a:xfrm>
            <a:off x="-5462664" y="-4562475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9DCA268-3AB6-4EB4-8F4C-B9477F409CD2}"/>
              </a:ext>
            </a:extLst>
          </p:cNvPr>
          <p:cNvSpPr/>
          <p:nvPr/>
        </p:nvSpPr>
        <p:spPr>
          <a:xfrm>
            <a:off x="-1980803" y="6858000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5108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3126658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3381340" y="-2592242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5738198" y="4450326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173908" y="-1545354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3459949" y="1926460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912556" y="696686"/>
            <a:ext cx="35447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Juncture 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884265" y="2428782"/>
            <a:ext cx="77287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Juncture is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how sounds 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are</a:t>
            </a:r>
            <a:r>
              <a:rPr lang="en-US" altLang="ko-KR" sz="5400" dirty="0">
                <a:solidFill>
                  <a:srgbClr val="E5DADA"/>
                </a:solidFill>
                <a:latin typeface="Gill Sans Nova" panose="020B0602020104020203" pitchFamily="34" charset="0"/>
              </a:rPr>
              <a:t>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mixed</a:t>
            </a:r>
            <a:r>
              <a:rPr lang="en-US" altLang="ko-KR" sz="5400" dirty="0">
                <a:solidFill>
                  <a:srgbClr val="E5DADA"/>
                </a:solidFill>
                <a:latin typeface="Gill Sans Nova" panose="020B0602020104020203" pitchFamily="34" charset="0"/>
              </a:rPr>
              <a:t> 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or how they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transition</a:t>
            </a:r>
            <a:r>
              <a:rPr lang="en-US" altLang="ko-KR" sz="5400" dirty="0">
                <a:solidFill>
                  <a:srgbClr val="E5DADA"/>
                </a:solidFill>
                <a:latin typeface="Gill Sans Nova" panose="020B0602020104020203" pitchFamily="34" charset="0"/>
              </a:rPr>
              <a:t>.   </a:t>
            </a:r>
            <a:endParaRPr lang="ko-KR" altLang="en-US" sz="54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354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581025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4752821" y="-3057525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5738198" y="4450326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3712141" y="-3943962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158699" y="4714876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4711134" y="1054971"/>
            <a:ext cx="3288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Juncture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2490874" y="2430558"/>
            <a:ext cx="7728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How’s it going?</a:t>
            </a:r>
            <a:endParaRPr lang="ko-KR" altLang="en-US" sz="54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779268-FB54-45DA-AFA7-366FFAC4CF3A}"/>
              </a:ext>
            </a:extLst>
          </p:cNvPr>
          <p:cNvSpPr txBox="1"/>
          <p:nvPr/>
        </p:nvSpPr>
        <p:spPr>
          <a:xfrm>
            <a:off x="4796364" y="3064736"/>
            <a:ext cx="3438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i="1" spc="600" dirty="0">
                <a:solidFill>
                  <a:srgbClr val="E59500"/>
                </a:solidFill>
                <a:latin typeface="Gill Sans Nova Cond Lt" panose="020B0306020104020203" pitchFamily="34" charset="0"/>
              </a:rPr>
              <a:t>How-sit </a:t>
            </a:r>
            <a:r>
              <a:rPr lang="en-US" altLang="ko-KR" sz="5400" i="1" spc="600" dirty="0" err="1">
                <a:solidFill>
                  <a:srgbClr val="E59500"/>
                </a:solidFill>
                <a:latin typeface="Gill Sans Nova Cond Lt" panose="020B0306020104020203" pitchFamily="34" charset="0"/>
              </a:rPr>
              <a:t>goin</a:t>
            </a:r>
            <a:r>
              <a:rPr lang="en-US" altLang="ko-KR" sz="5400" i="1" spc="600" dirty="0">
                <a:solidFill>
                  <a:srgbClr val="E59500"/>
                </a:solidFill>
                <a:latin typeface="Gill Sans Nova Cond Lt" panose="020B0306020104020203" pitchFamily="34" charset="0"/>
              </a:rPr>
              <a:t>’</a:t>
            </a:r>
            <a:endParaRPr lang="ko-KR" altLang="en-US" sz="5400" i="1" spc="600" dirty="0">
              <a:solidFill>
                <a:srgbClr val="E59500"/>
              </a:solidFill>
              <a:latin typeface="Gill Sans Nova Cond Lt" panose="020B03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254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1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3126658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2907276" y="-633269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7863156" y="3071720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3205633" y="4784605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581025" y="1897015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912556" y="696686"/>
            <a:ext cx="90449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Open Juncture (pauses)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884265" y="2428782"/>
            <a:ext cx="77287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Pauses show the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boundaries</a:t>
            </a:r>
            <a:r>
              <a:rPr lang="en-US" altLang="ko-KR" sz="5400" dirty="0">
                <a:solidFill>
                  <a:srgbClr val="E5DADA"/>
                </a:solidFill>
                <a:latin typeface="Gill Sans Nova" panose="020B0602020104020203" pitchFamily="34" charset="0"/>
              </a:rPr>
              <a:t> 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of words and phrases.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B9F9F7-3EC5-4EDD-B36C-0AA113BFF686}"/>
              </a:ext>
            </a:extLst>
          </p:cNvPr>
          <p:cNvSpPr txBox="1"/>
          <p:nvPr/>
        </p:nvSpPr>
        <p:spPr>
          <a:xfrm>
            <a:off x="6969010" y="4450326"/>
            <a:ext cx="50259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He lies </a:t>
            </a:r>
            <a:r>
              <a:rPr lang="en-US" altLang="ko-KR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Nova" panose="020B0602020104020203" pitchFamily="34" charset="0"/>
              </a:rPr>
              <a:t>/ </a:t>
            </a:r>
            <a:r>
              <a:rPr lang="en-US" altLang="ko-KR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Heal eyes</a:t>
            </a:r>
          </a:p>
          <a:p>
            <a:pPr algn="r"/>
            <a:r>
              <a:rPr lang="en-US" altLang="ko-KR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My turn </a:t>
            </a:r>
            <a:r>
              <a:rPr lang="en-US" altLang="ko-KR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Nova" panose="020B0602020104020203" pitchFamily="34" charset="0"/>
              </a:rPr>
              <a:t>/ </a:t>
            </a:r>
            <a:r>
              <a:rPr lang="en-US" altLang="ko-KR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Might earn</a:t>
            </a:r>
          </a:p>
          <a:p>
            <a:pPr algn="r"/>
            <a:r>
              <a:rPr lang="en-US" altLang="ko-KR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Play nice </a:t>
            </a:r>
            <a:r>
              <a:rPr lang="en-US" altLang="ko-KR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Nova" panose="020B0602020104020203" pitchFamily="34" charset="0"/>
              </a:rPr>
              <a:t>/ </a:t>
            </a:r>
            <a:r>
              <a:rPr lang="en-US" altLang="ko-KR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Plain ice</a:t>
            </a:r>
            <a:endParaRPr lang="ko-KR" altLang="en-US" sz="3600" dirty="0">
              <a:solidFill>
                <a:schemeClr val="accent1">
                  <a:lumMod val="20000"/>
                  <a:lumOff val="80000"/>
                </a:schemeClr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123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642784" y="-3198689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1115816" y="4090636"/>
            <a:ext cx="3066994" cy="306699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4654599" y="-480809"/>
            <a:ext cx="7236606" cy="723660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dirty="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300795" y="-1337856"/>
            <a:ext cx="8567330" cy="856733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987897" y="-83210"/>
            <a:ext cx="993200" cy="99320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pic>
        <p:nvPicPr>
          <p:cNvPr id="11268" name="Picture 4" descr="One-Ingredient Banana Ice Cream Recipe - NYT Cooking">
            <a:extLst>
              <a:ext uri="{FF2B5EF4-FFF2-40B4-BE49-F238E27FC236}">
                <a16:creationId xmlns:a16="http://schemas.microsoft.com/office/drawing/2014/main" id="{26EB2915-40C9-4899-8342-734DB797E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6309"/>
          <a:stretch/>
        </p:blipFill>
        <p:spPr bwMode="auto">
          <a:xfrm>
            <a:off x="-1" y="-399"/>
            <a:ext cx="12192709" cy="685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1667736" y="2551837"/>
            <a:ext cx="88565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I scream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, you scream, we all scream for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ice cream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. 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401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3126658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2907276" y="-633269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7863156" y="3071720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3205633" y="4784605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581025" y="1897015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912556" y="696686"/>
            <a:ext cx="107422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Close Juncture (connection)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884265" y="2428782"/>
            <a:ext cx="7728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Syllables are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connected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to show a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shared meaning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.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B9F9F7-3EC5-4EDD-B36C-0AA113BFF686}"/>
              </a:ext>
            </a:extLst>
          </p:cNvPr>
          <p:cNvSpPr txBox="1"/>
          <p:nvPr/>
        </p:nvSpPr>
        <p:spPr>
          <a:xfrm>
            <a:off x="6954495" y="4960985"/>
            <a:ext cx="5025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Night trait </a:t>
            </a:r>
            <a:r>
              <a:rPr lang="en-US" altLang="ko-KR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Nova" panose="020B0602020104020203" pitchFamily="34" charset="0"/>
              </a:rPr>
              <a:t>/ </a:t>
            </a:r>
            <a:r>
              <a:rPr lang="en-US" altLang="ko-KR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Nitrate</a:t>
            </a:r>
          </a:p>
          <a:p>
            <a:pPr algn="r"/>
            <a:r>
              <a:rPr lang="en-US" altLang="ko-KR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A corn</a:t>
            </a:r>
            <a:r>
              <a:rPr lang="en-US" altLang="ko-KR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Nova" panose="020B0602020104020203" pitchFamily="34" charset="0"/>
              </a:rPr>
              <a:t>/ </a:t>
            </a:r>
            <a:r>
              <a:rPr lang="en-US" altLang="ko-KR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Acorn </a:t>
            </a:r>
          </a:p>
        </p:txBody>
      </p:sp>
    </p:spTree>
    <p:extLst>
      <p:ext uri="{BB962C8B-B14F-4D97-AF65-F5344CB8AC3E}">
        <p14:creationId xmlns:p14="http://schemas.microsoft.com/office/powerpoint/2010/main" val="2647024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3126658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-1464184" y="-2773751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-5176182" y="2787734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3161627" y="-3906874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9731345" y="714194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912556" y="696686"/>
            <a:ext cx="23583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Rising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884265" y="2428782"/>
            <a:ext cx="7728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Mostly used at the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end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of questions.  </a:t>
            </a:r>
            <a:endParaRPr lang="ko-KR" altLang="en-US" sz="54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465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581025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4752821" y="-3057525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5738198" y="4450326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3712141" y="-3943962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158699" y="4714876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1957470" y="1054971"/>
            <a:ext cx="87956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Where is the Juncture?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2490874" y="2430558"/>
            <a:ext cx="7728793" cy="341632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en-US" altLang="ko-KR" sz="5400" spc="300" dirty="0">
                <a:solidFill>
                  <a:srgbClr val="FDE0B5"/>
                </a:solidFill>
                <a:latin typeface="Gill Sans Nova" panose="020B0602020104020203" pitchFamily="34" charset="0"/>
              </a:rPr>
              <a:t>Super</a:t>
            </a:r>
          </a:p>
          <a:p>
            <a:pPr algn="ctr"/>
            <a:r>
              <a:rPr lang="en-US" altLang="ko-KR" sz="5400" spc="300" dirty="0">
                <a:solidFill>
                  <a:srgbClr val="FDE0B5"/>
                </a:solidFill>
                <a:latin typeface="Gill Sans Nova" panose="020B0602020104020203" pitchFamily="34" charset="0"/>
              </a:rPr>
              <a:t>Dinner</a:t>
            </a:r>
          </a:p>
          <a:p>
            <a:pPr algn="ctr"/>
            <a:r>
              <a:rPr lang="en-US" altLang="ko-KR" sz="5400" spc="300" dirty="0">
                <a:solidFill>
                  <a:srgbClr val="FDE0B5"/>
                </a:solidFill>
                <a:latin typeface="Gill Sans Nova" panose="020B0602020104020203" pitchFamily="34" charset="0"/>
              </a:rPr>
              <a:t>Hello</a:t>
            </a:r>
          </a:p>
          <a:p>
            <a:pPr algn="ctr"/>
            <a:r>
              <a:rPr lang="en-US" altLang="ko-KR" sz="5400" spc="300" dirty="0">
                <a:solidFill>
                  <a:srgbClr val="FDE0B5"/>
                </a:solidFill>
                <a:latin typeface="Gill Sans Nova" panose="020B0602020104020203" pitchFamily="34" charset="0"/>
              </a:rPr>
              <a:t>Paper</a:t>
            </a:r>
          </a:p>
          <a:p>
            <a:pPr algn="ctr"/>
            <a:r>
              <a:rPr lang="en-US" altLang="ko-KR" sz="5400" spc="300" dirty="0">
                <a:solidFill>
                  <a:srgbClr val="FDE0B5"/>
                </a:solidFill>
                <a:latin typeface="Gill Sans Nova" panose="020B0602020104020203" pitchFamily="34" charset="0"/>
              </a:rPr>
              <a:t>Supper</a:t>
            </a:r>
          </a:p>
          <a:p>
            <a:pPr algn="ctr"/>
            <a:r>
              <a:rPr lang="en-US" altLang="ko-KR" sz="5400" spc="300" dirty="0">
                <a:solidFill>
                  <a:srgbClr val="FDE0B5"/>
                </a:solidFill>
                <a:latin typeface="Gill Sans Nova" panose="020B0602020104020203" pitchFamily="34" charset="0"/>
              </a:rPr>
              <a:t>Diner</a:t>
            </a:r>
          </a:p>
          <a:p>
            <a:pPr algn="ctr"/>
            <a:r>
              <a:rPr lang="en-US" altLang="ko-KR" sz="5400" spc="300" dirty="0">
                <a:solidFill>
                  <a:srgbClr val="FDE0B5"/>
                </a:solidFill>
                <a:latin typeface="Gill Sans Nova" panose="020B0602020104020203" pitchFamily="34" charset="0"/>
              </a:rPr>
              <a:t>Happy</a:t>
            </a:r>
          </a:p>
          <a:p>
            <a:pPr algn="ctr"/>
            <a:r>
              <a:rPr lang="en-US" altLang="ko-KR" sz="5400" spc="300" dirty="0">
                <a:solidFill>
                  <a:srgbClr val="FDE0B5"/>
                </a:solidFill>
                <a:latin typeface="Gill Sans Nova" panose="020B0602020104020203" pitchFamily="34" charset="0"/>
              </a:rPr>
              <a:t>Open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77A787-D330-445C-A882-2720DB82DC0E}"/>
              </a:ext>
            </a:extLst>
          </p:cNvPr>
          <p:cNvCxnSpPr>
            <a:cxnSpLocks/>
          </p:cNvCxnSpPr>
          <p:nvPr/>
        </p:nvCxnSpPr>
        <p:spPr>
          <a:xfrm flipH="1">
            <a:off x="4238171" y="2507559"/>
            <a:ext cx="174172" cy="791613"/>
          </a:xfrm>
          <a:prstGeom prst="line">
            <a:avLst/>
          </a:prstGeom>
          <a:ln w="57150">
            <a:solidFill>
              <a:srgbClr val="E59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E0DFE63-D502-4CEB-997E-8D77363EA521}"/>
              </a:ext>
            </a:extLst>
          </p:cNvPr>
          <p:cNvCxnSpPr>
            <a:cxnSpLocks/>
          </p:cNvCxnSpPr>
          <p:nvPr/>
        </p:nvCxnSpPr>
        <p:spPr>
          <a:xfrm flipH="1">
            <a:off x="8193314" y="2507559"/>
            <a:ext cx="174172" cy="791613"/>
          </a:xfrm>
          <a:prstGeom prst="line">
            <a:avLst/>
          </a:prstGeom>
          <a:ln w="57150">
            <a:solidFill>
              <a:srgbClr val="E59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8364CC-0886-4A86-BFEC-08F7D06F7946}"/>
              </a:ext>
            </a:extLst>
          </p:cNvPr>
          <p:cNvCxnSpPr>
            <a:cxnSpLocks/>
          </p:cNvCxnSpPr>
          <p:nvPr/>
        </p:nvCxnSpPr>
        <p:spPr>
          <a:xfrm flipH="1">
            <a:off x="4412343" y="3367182"/>
            <a:ext cx="174172" cy="791613"/>
          </a:xfrm>
          <a:prstGeom prst="line">
            <a:avLst/>
          </a:prstGeom>
          <a:ln w="57150">
            <a:solidFill>
              <a:srgbClr val="E59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2D0B5B1-4929-4E1F-B202-3FB65E19CF16}"/>
              </a:ext>
            </a:extLst>
          </p:cNvPr>
          <p:cNvCxnSpPr>
            <a:cxnSpLocks/>
          </p:cNvCxnSpPr>
          <p:nvPr/>
        </p:nvCxnSpPr>
        <p:spPr>
          <a:xfrm flipH="1">
            <a:off x="8019142" y="3341624"/>
            <a:ext cx="174172" cy="791613"/>
          </a:xfrm>
          <a:prstGeom prst="line">
            <a:avLst/>
          </a:prstGeom>
          <a:ln w="57150">
            <a:solidFill>
              <a:srgbClr val="E59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3052326-A5DE-4922-B2AB-A3AE8A3E5CD6}"/>
              </a:ext>
            </a:extLst>
          </p:cNvPr>
          <p:cNvCxnSpPr>
            <a:cxnSpLocks/>
          </p:cNvCxnSpPr>
          <p:nvPr/>
        </p:nvCxnSpPr>
        <p:spPr>
          <a:xfrm flipH="1">
            <a:off x="4607679" y="4158795"/>
            <a:ext cx="174172" cy="791613"/>
          </a:xfrm>
          <a:prstGeom prst="line">
            <a:avLst/>
          </a:prstGeom>
          <a:ln w="57150">
            <a:solidFill>
              <a:srgbClr val="E59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6693BB9-040C-4007-BA1F-4CD46D21E860}"/>
              </a:ext>
            </a:extLst>
          </p:cNvPr>
          <p:cNvCxnSpPr>
            <a:cxnSpLocks/>
          </p:cNvCxnSpPr>
          <p:nvPr/>
        </p:nvCxnSpPr>
        <p:spPr>
          <a:xfrm flipH="1">
            <a:off x="8438886" y="4158794"/>
            <a:ext cx="174172" cy="791613"/>
          </a:xfrm>
          <a:prstGeom prst="line">
            <a:avLst/>
          </a:prstGeom>
          <a:ln w="57150">
            <a:solidFill>
              <a:srgbClr val="E59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EF5377A-6ABE-4B98-8A9A-B0352DD544F0}"/>
              </a:ext>
            </a:extLst>
          </p:cNvPr>
          <p:cNvCxnSpPr>
            <a:cxnSpLocks/>
          </p:cNvCxnSpPr>
          <p:nvPr/>
        </p:nvCxnSpPr>
        <p:spPr>
          <a:xfrm flipH="1">
            <a:off x="4238171" y="5007508"/>
            <a:ext cx="174172" cy="791613"/>
          </a:xfrm>
          <a:prstGeom prst="line">
            <a:avLst/>
          </a:prstGeom>
          <a:ln w="57150">
            <a:solidFill>
              <a:srgbClr val="E59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49F56EB-88F4-41A3-A95C-E46D78B945FA}"/>
              </a:ext>
            </a:extLst>
          </p:cNvPr>
          <p:cNvCxnSpPr>
            <a:cxnSpLocks/>
          </p:cNvCxnSpPr>
          <p:nvPr/>
        </p:nvCxnSpPr>
        <p:spPr>
          <a:xfrm flipH="1">
            <a:off x="7874000" y="4998479"/>
            <a:ext cx="174172" cy="791613"/>
          </a:xfrm>
          <a:prstGeom prst="line">
            <a:avLst/>
          </a:prstGeom>
          <a:ln w="57150">
            <a:solidFill>
              <a:srgbClr val="E59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609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642784" y="-3198689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2758141" y="-6485469"/>
            <a:ext cx="7236760" cy="7502248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8939258" y="5372101"/>
            <a:ext cx="3252742" cy="3252742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dirty="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4098925" y="1821960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4777713" y="457200"/>
            <a:ext cx="2971800" cy="297180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pic>
        <p:nvPicPr>
          <p:cNvPr id="17410" name="Picture 2" descr="How to play Mad Gab | Official Rules | UltraBoardGames">
            <a:extLst>
              <a:ext uri="{FF2B5EF4-FFF2-40B4-BE49-F238E27FC236}">
                <a16:creationId xmlns:a16="http://schemas.microsoft.com/office/drawing/2014/main" id="{FD7B8F35-E638-4C3E-8AC8-9DAA48990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028"/>
            <a:ext cx="12192000" cy="697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3F3C96-8F94-4810-9536-F9D4E957B026}"/>
              </a:ext>
            </a:extLst>
          </p:cNvPr>
          <p:cNvSpPr txBox="1"/>
          <p:nvPr/>
        </p:nvSpPr>
        <p:spPr>
          <a:xfrm>
            <a:off x="2399216" y="2840902"/>
            <a:ext cx="7728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Move the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junctions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and change the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pronunciation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. </a:t>
            </a:r>
            <a:endParaRPr lang="ko-KR" altLang="en-US" sz="54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F86ABC-AC90-41CD-BED2-87FD24BFED5F}"/>
              </a:ext>
            </a:extLst>
          </p:cNvPr>
          <p:cNvSpPr txBox="1"/>
          <p:nvPr/>
        </p:nvSpPr>
        <p:spPr>
          <a:xfrm>
            <a:off x="4797508" y="1435269"/>
            <a:ext cx="2932213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E5DADA"/>
                </a:solidFill>
                <a:latin typeface="Gill Sans Nova Cond Ultra Bold" panose="020B0B04020104020203" pitchFamily="34" charset="0"/>
              </a:rPr>
              <a:t>Mad Gab</a:t>
            </a:r>
            <a:endParaRPr lang="ko-KR" altLang="en-US" sz="4400" dirty="0">
              <a:solidFill>
                <a:srgbClr val="E5DA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525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59482"/>
      </p:ext>
    </p:extLst>
  </p:cSld>
  <p:clrMapOvr>
    <a:masterClrMapping/>
  </p:clrMapOvr>
  <p:transition spd="slow">
    <p:cover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002642"/>
                </a:solidFill>
                <a:latin typeface="Arial Black" panose="020B0A04020102020204" pitchFamily="34" charset="0"/>
              </a:rPr>
              <a:t>TEAM OATH</a:t>
            </a:r>
          </a:p>
          <a:p>
            <a:pPr algn="ctr"/>
            <a:r>
              <a:rPr lang="en-US" sz="7200" dirty="0">
                <a:solidFill>
                  <a:srgbClr val="002642"/>
                </a:solidFill>
                <a:latin typeface="Arial Black" panose="020B0A04020102020204" pitchFamily="34" charset="0"/>
              </a:rPr>
              <a:t>HE</a:t>
            </a: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 Black" panose="020B0A04020102020204" pitchFamily="34" charset="0"/>
              </a:rPr>
              <a:t>TIMOTHY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84712" y="4843648"/>
            <a:ext cx="1053495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9157554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002642"/>
                </a:solidFill>
                <a:latin typeface="Arial Black" panose="020B0A04020102020204" pitchFamily="34" charset="0"/>
              </a:rPr>
              <a:t>MAY PULL </a:t>
            </a:r>
          </a:p>
          <a:p>
            <a:pPr algn="ctr"/>
            <a:r>
              <a:rPr lang="en-US" sz="7200" dirty="0">
                <a:solidFill>
                  <a:srgbClr val="002642"/>
                </a:solidFill>
                <a:latin typeface="Arial Black" panose="020B0A04020102020204" pitchFamily="34" charset="0"/>
              </a:rPr>
              <a:t>SIR UP</a:t>
            </a: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 Black" panose="020B0A04020102020204" pitchFamily="34" charset="0"/>
              </a:rPr>
              <a:t>MAPLE SYRUP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37168" y="4843648"/>
            <a:ext cx="2348592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/>
              <a:t>Canadian Food</a:t>
            </a:r>
          </a:p>
        </p:txBody>
      </p:sp>
    </p:spTree>
    <p:extLst>
      <p:ext uri="{BB962C8B-B14F-4D97-AF65-F5344CB8AC3E}">
        <p14:creationId xmlns:p14="http://schemas.microsoft.com/office/powerpoint/2010/main" val="22911844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002642"/>
                </a:solidFill>
                <a:latin typeface="Arial Black" panose="020B0A04020102020204" pitchFamily="34" charset="0"/>
              </a:rPr>
              <a:t>BEYOND SAY</a:t>
            </a: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 Black" panose="020B0A04020102020204" pitchFamily="34" charset="0"/>
              </a:rPr>
              <a:t>BEYONCE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26081" y="4843648"/>
            <a:ext cx="1170770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/>
              <a:t>Singer </a:t>
            </a:r>
          </a:p>
        </p:txBody>
      </p:sp>
    </p:spTree>
    <p:extLst>
      <p:ext uri="{BB962C8B-B14F-4D97-AF65-F5344CB8AC3E}">
        <p14:creationId xmlns:p14="http://schemas.microsoft.com/office/powerpoint/2010/main" val="271182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002642"/>
                </a:solidFill>
                <a:latin typeface="Arial Black" panose="020B0A04020102020204" pitchFamily="34" charset="0"/>
              </a:rPr>
              <a:t>ACHE UP PUCK OFF HE</a:t>
            </a: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 Black" panose="020B0A04020102020204" pitchFamily="34" charset="0"/>
              </a:rPr>
              <a:t>A CUP OF COFFEE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84158" y="4628205"/>
            <a:ext cx="1654620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/>
              <a:t>Morning </a:t>
            </a:r>
            <a:br>
              <a:rPr lang="en-US" sz="2800" dirty="0"/>
            </a:br>
            <a:r>
              <a:rPr lang="en-US" sz="2800" dirty="0"/>
              <a:t>happiness</a:t>
            </a:r>
          </a:p>
        </p:txBody>
      </p:sp>
    </p:spTree>
    <p:extLst>
      <p:ext uri="{BB962C8B-B14F-4D97-AF65-F5344CB8AC3E}">
        <p14:creationId xmlns:p14="http://schemas.microsoft.com/office/powerpoint/2010/main" val="23032906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002642"/>
                </a:solidFill>
                <a:latin typeface="Arial Black" panose="020B0A04020102020204" pitchFamily="34" charset="0"/>
              </a:rPr>
              <a:t>ACORN REHAND REST</a:t>
            </a: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 Black" panose="020B0A04020102020204" pitchFamily="34" charset="0"/>
              </a:rPr>
              <a:t>A KOREAN DRESS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57896" y="4843648"/>
            <a:ext cx="1507144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 err="1"/>
              <a:t>Chuseok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29526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002642"/>
                </a:solidFill>
                <a:latin typeface="Arial Black" panose="020B0A04020102020204" pitchFamily="34" charset="0"/>
              </a:rPr>
              <a:t>TREE COURT WREATH</a:t>
            </a: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 Black" panose="020B0A04020102020204" pitchFamily="34" charset="0"/>
              </a:rPr>
              <a:t>TRICK OR TREAT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38520" y="4843648"/>
            <a:ext cx="2345899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/>
              <a:t>Holiday phrase</a:t>
            </a:r>
          </a:p>
        </p:txBody>
      </p:sp>
    </p:spTree>
    <p:extLst>
      <p:ext uri="{BB962C8B-B14F-4D97-AF65-F5344CB8AC3E}">
        <p14:creationId xmlns:p14="http://schemas.microsoft.com/office/powerpoint/2010/main" val="19484763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002642"/>
                </a:solidFill>
                <a:latin typeface="Arial Black" panose="020B0A04020102020204" pitchFamily="34" charset="0"/>
              </a:rPr>
              <a:t>PILL EAST OPERA NING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 Black" panose="020B0A04020102020204" pitchFamily="34" charset="0"/>
              </a:rPr>
              <a:t>PLEASE STOP RUNNING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47782" y="4843648"/>
            <a:ext cx="2327367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/>
              <a:t>Say to children</a:t>
            </a:r>
          </a:p>
        </p:txBody>
      </p:sp>
    </p:spTree>
    <p:extLst>
      <p:ext uri="{BB962C8B-B14F-4D97-AF65-F5344CB8AC3E}">
        <p14:creationId xmlns:p14="http://schemas.microsoft.com/office/powerpoint/2010/main" val="16773272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581025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4752821" y="-3057525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5738198" y="4450326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3712141" y="-3943962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158699" y="4714876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5503770" y="1068154"/>
            <a:ext cx="23583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Rising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2" name="Arrow: Bent 1">
            <a:extLst>
              <a:ext uri="{FF2B5EF4-FFF2-40B4-BE49-F238E27FC236}">
                <a16:creationId xmlns:a16="http://schemas.microsoft.com/office/drawing/2014/main" id="{0FDB5840-EBB4-4FAE-8C09-3F76F55DD0AA}"/>
              </a:ext>
            </a:extLst>
          </p:cNvPr>
          <p:cNvSpPr/>
          <p:nvPr/>
        </p:nvSpPr>
        <p:spPr>
          <a:xfrm rot="5400000" flipH="1">
            <a:off x="8017855" y="1649548"/>
            <a:ext cx="1200330" cy="1792841"/>
          </a:xfrm>
          <a:prstGeom prst="bentArrow">
            <a:avLst/>
          </a:prstGeom>
          <a:solidFill>
            <a:srgbClr val="002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1" name="Arrow: Bent 10">
            <a:extLst>
              <a:ext uri="{FF2B5EF4-FFF2-40B4-BE49-F238E27FC236}">
                <a16:creationId xmlns:a16="http://schemas.microsoft.com/office/drawing/2014/main" id="{9F5E19F1-F199-4BE1-87AD-FDC5B6F6C459}"/>
              </a:ext>
            </a:extLst>
          </p:cNvPr>
          <p:cNvSpPr/>
          <p:nvPr/>
        </p:nvSpPr>
        <p:spPr>
          <a:xfrm rot="5400000" flipH="1">
            <a:off x="6561640" y="3366229"/>
            <a:ext cx="1200332" cy="1613073"/>
          </a:xfrm>
          <a:prstGeom prst="bentArrow">
            <a:avLst/>
          </a:prstGeom>
          <a:solidFill>
            <a:srgbClr val="002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2" name="Arrow: Bent 11">
            <a:extLst>
              <a:ext uri="{FF2B5EF4-FFF2-40B4-BE49-F238E27FC236}">
                <a16:creationId xmlns:a16="http://schemas.microsoft.com/office/drawing/2014/main" id="{AAFA14BA-30AD-4E38-806D-F45F0FFEA46A}"/>
              </a:ext>
            </a:extLst>
          </p:cNvPr>
          <p:cNvSpPr/>
          <p:nvPr/>
        </p:nvSpPr>
        <p:spPr>
          <a:xfrm rot="5400000" flipH="1">
            <a:off x="7015785" y="4657217"/>
            <a:ext cx="1200330" cy="2285158"/>
          </a:xfrm>
          <a:prstGeom prst="bentArrow">
            <a:avLst/>
          </a:prstGeom>
          <a:solidFill>
            <a:srgbClr val="002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2490874" y="2430558"/>
            <a:ext cx="772879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Where are you going?</a:t>
            </a:r>
          </a:p>
          <a:p>
            <a:pPr algn="ctr"/>
            <a:endParaRPr lang="en-US" altLang="ko-KR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  <a:p>
            <a:pPr algn="ctr"/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How much?</a:t>
            </a:r>
          </a:p>
          <a:p>
            <a:pPr algn="ctr"/>
            <a:endParaRPr lang="en-US" altLang="ko-KR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  <a:p>
            <a:pPr algn="ctr"/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Are you serious?</a:t>
            </a:r>
            <a:endParaRPr lang="ko-KR" altLang="en-US" sz="54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99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11" grpId="0" animBg="1"/>
      <p:bldP spid="12" grpId="0" animBg="1"/>
      <p:bldP spid="1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002642"/>
                </a:solidFill>
                <a:latin typeface="Arial Black" panose="020B0A04020102020204" pitchFamily="34" charset="0"/>
              </a:rPr>
              <a:t>DEPOT STALL FIZZ</a:t>
            </a: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 Black" panose="020B0A04020102020204" pitchFamily="34" charset="0"/>
              </a:rPr>
              <a:t>THE POST OFFICE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91933" y="4843648"/>
            <a:ext cx="1039067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/>
              <a:t>Place </a:t>
            </a:r>
          </a:p>
        </p:txBody>
      </p:sp>
    </p:spTree>
    <p:extLst>
      <p:ext uri="{BB962C8B-B14F-4D97-AF65-F5344CB8AC3E}">
        <p14:creationId xmlns:p14="http://schemas.microsoft.com/office/powerpoint/2010/main" val="26905361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002642"/>
                </a:solidFill>
                <a:latin typeface="Arial Black" panose="020B0A04020102020204" pitchFamily="34" charset="0"/>
              </a:rPr>
              <a:t>AIM US KEY TUB HEIGHT</a:t>
            </a: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 Black" panose="020B0A04020102020204" pitchFamily="34" charset="0"/>
              </a:rPr>
              <a:t>A MOSQUITO BITE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39461" y="4628205"/>
            <a:ext cx="1544012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/>
              <a:t>Camping </a:t>
            </a:r>
            <a:br>
              <a:rPr lang="en-US" sz="2800" dirty="0"/>
            </a:br>
            <a:r>
              <a:rPr lang="en-US" sz="2800" dirty="0"/>
              <a:t>problem</a:t>
            </a:r>
          </a:p>
        </p:txBody>
      </p:sp>
    </p:spTree>
    <p:extLst>
      <p:ext uri="{BB962C8B-B14F-4D97-AF65-F5344CB8AC3E}">
        <p14:creationId xmlns:p14="http://schemas.microsoft.com/office/powerpoint/2010/main" val="12311481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002642"/>
                </a:solidFill>
                <a:latin typeface="Arial Black" panose="020B0A04020102020204" pitchFamily="34" charset="0"/>
              </a:rPr>
              <a:t>DUNE HOT FEED THAN HYMN HULLS</a:t>
            </a: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 Black" panose="020B0A04020102020204" pitchFamily="34" charset="0"/>
              </a:rPr>
              <a:t>DO NOT FEED THE ANIMALS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320540" y="4843648"/>
            <a:ext cx="1381853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/>
              <a:t>Zoo rule</a:t>
            </a:r>
          </a:p>
        </p:txBody>
      </p:sp>
    </p:spTree>
    <p:extLst>
      <p:ext uri="{BB962C8B-B14F-4D97-AF65-F5344CB8AC3E}">
        <p14:creationId xmlns:p14="http://schemas.microsoft.com/office/powerpoint/2010/main" val="7241450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002642"/>
                </a:solidFill>
                <a:latin typeface="Arial Black" panose="020B0A04020102020204" pitchFamily="34" charset="0"/>
              </a:rPr>
              <a:t>CREASED MY SIEVE </a:t>
            </a: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 Black" panose="020B0A04020102020204" pitchFamily="34" charset="0"/>
              </a:rPr>
              <a:t>CHRISTMAS EVE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92663" y="4843648"/>
            <a:ext cx="2037610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 err="1"/>
              <a:t>Aniticpation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36911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002642"/>
                </a:solidFill>
                <a:latin typeface="Arial Black" panose="020B0A04020102020204" pitchFamily="34" charset="0"/>
              </a:rPr>
              <a:t>ACE HECK HUNCH ANTS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 Black" panose="020B0A04020102020204" pitchFamily="34" charset="0"/>
              </a:rPr>
              <a:t>A SECOND CHANCE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29544" y="4843648"/>
            <a:ext cx="1163845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/>
              <a:t>Again?</a:t>
            </a:r>
          </a:p>
        </p:txBody>
      </p:sp>
    </p:spTree>
    <p:extLst>
      <p:ext uri="{BB962C8B-B14F-4D97-AF65-F5344CB8AC3E}">
        <p14:creationId xmlns:p14="http://schemas.microsoft.com/office/powerpoint/2010/main" val="2067636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g.buzzfeed.com/buzzfeed-static/static/2020-02/18/20/asset/fc0f167f7b2a/sub-buzz-311-1582056568-13.jpg?downsize=800:*&amp;output-format=auto&amp;output-quality=au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38" y="1264083"/>
            <a:ext cx="11694709" cy="4443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16BBE-9EBF-4B41-AA73-25CC7D294FB2}"/>
              </a:ext>
            </a:extLst>
          </p:cNvPr>
          <p:cNvSpPr/>
          <p:nvPr/>
        </p:nvSpPr>
        <p:spPr>
          <a:xfrm>
            <a:off x="3135086" y="3672114"/>
            <a:ext cx="1814285" cy="885372"/>
          </a:xfrm>
          <a:prstGeom prst="roundRect">
            <a:avLst/>
          </a:prstGeom>
          <a:solidFill>
            <a:srgbClr val="C80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>
                <a:solidFill>
                  <a:srgbClr val="FDE0B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boil</a:t>
            </a:r>
            <a:endParaRPr lang="ko-KR" altLang="en-US" sz="6000" dirty="0">
              <a:solidFill>
                <a:srgbClr val="FDE0B5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87EFBBC-FFE3-40C1-A00E-8C743AA6508D}"/>
              </a:ext>
            </a:extLst>
          </p:cNvPr>
          <p:cNvSpPr/>
          <p:nvPr/>
        </p:nvSpPr>
        <p:spPr>
          <a:xfrm>
            <a:off x="489859" y="4579257"/>
            <a:ext cx="4749798" cy="885372"/>
          </a:xfrm>
          <a:prstGeom prst="roundRect">
            <a:avLst/>
          </a:prstGeom>
          <a:solidFill>
            <a:srgbClr val="C80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>
                <a:solidFill>
                  <a:srgbClr val="FDE0B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microwave</a:t>
            </a:r>
            <a:endParaRPr lang="ko-KR" altLang="en-US" sz="6000" dirty="0">
              <a:solidFill>
                <a:srgbClr val="FDE0B5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76772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.buzzfeed.com/buzzfeed-static/static/2020-02/18/19/asset/f381d871cb6f/sub-buzz-794-1582053825-6.jpg?downsize=800:*&amp;output-format=auto&amp;output-quality=au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273" y="204444"/>
            <a:ext cx="5320145" cy="6528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E499CD6-F36C-49B1-AAFD-8B74AB3220FF}"/>
              </a:ext>
            </a:extLst>
          </p:cNvPr>
          <p:cNvSpPr/>
          <p:nvPr/>
        </p:nvSpPr>
        <p:spPr>
          <a:xfrm>
            <a:off x="6270170" y="856343"/>
            <a:ext cx="5776686" cy="885372"/>
          </a:xfrm>
          <a:prstGeom prst="roundRect">
            <a:avLst/>
          </a:prstGeom>
          <a:solidFill>
            <a:srgbClr val="C80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>
                <a:solidFill>
                  <a:srgbClr val="FDE0B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cinnamon rolls</a:t>
            </a:r>
            <a:endParaRPr lang="ko-KR" altLang="en-US" sz="6000" dirty="0">
              <a:solidFill>
                <a:srgbClr val="FDE0B5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2DC340-106D-4A21-8320-7D7B047A069E}"/>
              </a:ext>
            </a:extLst>
          </p:cNvPr>
          <p:cNvSpPr/>
          <p:nvPr/>
        </p:nvSpPr>
        <p:spPr>
          <a:xfrm>
            <a:off x="4731655" y="5847649"/>
            <a:ext cx="3352801" cy="885372"/>
          </a:xfrm>
          <a:prstGeom prst="roundRect">
            <a:avLst/>
          </a:prstGeom>
          <a:solidFill>
            <a:srgbClr val="C80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>
                <a:solidFill>
                  <a:srgbClr val="FDE0B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gramma</a:t>
            </a:r>
            <a:endParaRPr lang="ko-KR" altLang="en-US" sz="6000" dirty="0">
              <a:solidFill>
                <a:srgbClr val="FDE0B5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496010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g.buzzfeed.com/buzzfeed-static/static/2020-02/18/19/asset/4de50ff3450d/sub-buzz-843-1582053943-2.jpg?downsize=800:*&amp;output-format=auto&amp;output-quality=au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65" y="1135062"/>
            <a:ext cx="11509171" cy="4702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8DE1838-C247-4A89-93E3-F93D77E75BC6}"/>
              </a:ext>
            </a:extLst>
          </p:cNvPr>
          <p:cNvSpPr/>
          <p:nvPr/>
        </p:nvSpPr>
        <p:spPr>
          <a:xfrm>
            <a:off x="3120571" y="2600850"/>
            <a:ext cx="4426857" cy="885372"/>
          </a:xfrm>
          <a:prstGeom prst="roundRect">
            <a:avLst/>
          </a:prstGeom>
          <a:solidFill>
            <a:srgbClr val="C80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>
                <a:solidFill>
                  <a:srgbClr val="FDE0B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quesadillas   </a:t>
            </a:r>
            <a:endParaRPr lang="ko-KR" altLang="en-US" sz="6000" dirty="0">
              <a:solidFill>
                <a:srgbClr val="FDE0B5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926620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mg.buzzfeed.com/buzzfeed-static/static/2020-02/18/20/asset/d1c67f22909e/sub-buzz-860-1582056782-1.jpg?downsize=800:*&amp;output-format=auto&amp;output-quality=au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718" y="0"/>
            <a:ext cx="510868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5032F6-1EB6-4F79-BE98-8B654DAC365B}"/>
              </a:ext>
            </a:extLst>
          </p:cNvPr>
          <p:cNvSpPr/>
          <p:nvPr/>
        </p:nvSpPr>
        <p:spPr>
          <a:xfrm>
            <a:off x="3686628" y="856343"/>
            <a:ext cx="6066971" cy="885372"/>
          </a:xfrm>
          <a:prstGeom prst="roundRect">
            <a:avLst/>
          </a:prstGeom>
          <a:solidFill>
            <a:srgbClr val="C80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>
                <a:solidFill>
                  <a:srgbClr val="FDE0B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ramen noodles</a:t>
            </a:r>
            <a:endParaRPr lang="ko-KR" altLang="en-US" sz="6000" dirty="0">
              <a:solidFill>
                <a:srgbClr val="FDE0B5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613822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mg.buzzfeed.com/buzzfeed-static/static/2020-02/18/20/asset/fb6e9cbbf7ec/sub-buzz-401-1582057015-3.png?downsize=800:*&amp;output-format=auto&amp;output-quality=au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629" y="185737"/>
            <a:ext cx="6753226" cy="6489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3810A4-F853-42C2-B8C9-820010153969}"/>
              </a:ext>
            </a:extLst>
          </p:cNvPr>
          <p:cNvSpPr/>
          <p:nvPr/>
        </p:nvSpPr>
        <p:spPr>
          <a:xfrm>
            <a:off x="6508997" y="1901371"/>
            <a:ext cx="2960914" cy="885372"/>
          </a:xfrm>
          <a:prstGeom prst="roundRect">
            <a:avLst/>
          </a:prstGeom>
          <a:solidFill>
            <a:srgbClr val="C80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>
                <a:solidFill>
                  <a:srgbClr val="FDE0B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disgust</a:t>
            </a:r>
            <a:endParaRPr lang="ko-KR" altLang="en-US" sz="6000" dirty="0">
              <a:solidFill>
                <a:srgbClr val="FDE0B5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663027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3126658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-2758947" y="-2753733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-1377833" y="4556923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3612126" y="-4094146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9863291" y="3429000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912556" y="696686"/>
            <a:ext cx="23583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Rising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884265" y="2428782"/>
            <a:ext cx="7728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… or to show you are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not finished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the sentence. </a:t>
            </a:r>
            <a:endParaRPr lang="ko-KR" altLang="en-US" sz="54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334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e Power of Having Fun">
            <a:extLst>
              <a:ext uri="{FF2B5EF4-FFF2-40B4-BE49-F238E27FC236}">
                <a16:creationId xmlns:a16="http://schemas.microsoft.com/office/drawing/2014/main" id="{9A641013-7AFA-4A73-BE2F-C31B61A28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6"/>
          <a:stretch/>
        </p:blipFill>
        <p:spPr bwMode="auto">
          <a:xfrm flipH="1">
            <a:off x="5218692" y="-2419"/>
            <a:ext cx="6973307" cy="686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FFDC296-2FAA-48E7-8E2E-713C8D1F3999}"/>
              </a:ext>
            </a:extLst>
          </p:cNvPr>
          <p:cNvSpPr/>
          <p:nvPr/>
        </p:nvSpPr>
        <p:spPr>
          <a:xfrm>
            <a:off x="0" y="0"/>
            <a:ext cx="10000343" cy="6858001"/>
          </a:xfrm>
          <a:custGeom>
            <a:avLst/>
            <a:gdLst>
              <a:gd name="connsiteX0" fmla="*/ 0 w 10000343"/>
              <a:gd name="connsiteY0" fmla="*/ 0 h 6858001"/>
              <a:gd name="connsiteX1" fmla="*/ 6096000 w 10000343"/>
              <a:gd name="connsiteY1" fmla="*/ 0 h 6858001"/>
              <a:gd name="connsiteX2" fmla="*/ 6096000 w 10000343"/>
              <a:gd name="connsiteY2" fmla="*/ 1 h 6858001"/>
              <a:gd name="connsiteX3" fmla="*/ 10000343 w 10000343"/>
              <a:gd name="connsiteY3" fmla="*/ 6858001 h 6858001"/>
              <a:gd name="connsiteX4" fmla="*/ 6096000 w 10000343"/>
              <a:gd name="connsiteY4" fmla="*/ 6858001 h 6858001"/>
              <a:gd name="connsiteX5" fmla="*/ 6096000 w 10000343"/>
              <a:gd name="connsiteY5" fmla="*/ 6858000 h 6858001"/>
              <a:gd name="connsiteX6" fmla="*/ 0 w 10000343"/>
              <a:gd name="connsiteY6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343" h="6858001">
                <a:moveTo>
                  <a:pt x="0" y="0"/>
                </a:moveTo>
                <a:lnTo>
                  <a:pt x="6096000" y="0"/>
                </a:lnTo>
                <a:lnTo>
                  <a:pt x="6096000" y="1"/>
                </a:lnTo>
                <a:lnTo>
                  <a:pt x="10000343" y="6858001"/>
                </a:lnTo>
                <a:lnTo>
                  <a:pt x="6096000" y="6858001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642"/>
          </a:solidFill>
          <a:ln>
            <a:noFill/>
          </a:ln>
          <a:effectLst>
            <a:outerShdw blurRad="292100" dist="165100" dir="600000" sx="101000" sy="101000" algn="ctr" rotWithShape="0">
              <a:srgbClr val="000000">
                <a:alpha val="9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8007AB-AF3C-41D5-A10E-91D955A36F48}"/>
              </a:ext>
            </a:extLst>
          </p:cNvPr>
          <p:cNvSpPr txBox="1"/>
          <p:nvPr/>
        </p:nvSpPr>
        <p:spPr>
          <a:xfrm>
            <a:off x="396724" y="3030793"/>
            <a:ext cx="6973307" cy="22188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E5DADA"/>
                </a:solidFill>
                <a:latin typeface="Gill Sans Nova Cond XBd" panose="020B0A06020104020203" pitchFamily="34" charset="0"/>
              </a:rPr>
              <a:t>Pitch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D0B86DC-174D-4C6D-BEB7-E211C113F62C}"/>
              </a:ext>
            </a:extLst>
          </p:cNvPr>
          <p:cNvSpPr/>
          <p:nvPr/>
        </p:nvSpPr>
        <p:spPr>
          <a:xfrm>
            <a:off x="8991600" y="-3924838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DA981C5-6EB7-45C7-81A1-216FFBB8DB1E}"/>
              </a:ext>
            </a:extLst>
          </p:cNvPr>
          <p:cNvSpPr/>
          <p:nvPr/>
        </p:nvSpPr>
        <p:spPr>
          <a:xfrm>
            <a:off x="11530956" y="6329074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E6F34D6-C028-4D9A-B2E8-3CC7BE3AF3AD}"/>
              </a:ext>
            </a:extLst>
          </p:cNvPr>
          <p:cNvSpPr/>
          <p:nvPr/>
        </p:nvSpPr>
        <p:spPr>
          <a:xfrm>
            <a:off x="-5462664" y="-4562475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C1950B4-14F8-46CE-929F-B62F3E4A321B}"/>
              </a:ext>
            </a:extLst>
          </p:cNvPr>
          <p:cNvSpPr/>
          <p:nvPr/>
        </p:nvSpPr>
        <p:spPr>
          <a:xfrm>
            <a:off x="-1980803" y="6858000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69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3126658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4752821" y="-3057525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5738198" y="4450326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4619625" y="-3057525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158699" y="4714876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912556" y="696686"/>
            <a:ext cx="20575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Pitch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884265" y="2428782"/>
            <a:ext cx="7728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The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high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and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low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sounds help in communication.</a:t>
            </a:r>
            <a:endParaRPr lang="ko-KR" altLang="en-US" sz="54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273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in a field&#10;&#10;Description automatically generated">
            <a:extLst>
              <a:ext uri="{FF2B5EF4-FFF2-40B4-BE49-F238E27FC236}">
                <a16:creationId xmlns:a16="http://schemas.microsoft.com/office/drawing/2014/main" id="{467EE3FA-9308-406C-8CE2-00744D03AF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59" r="27804"/>
          <a:stretch/>
        </p:blipFill>
        <p:spPr>
          <a:xfrm>
            <a:off x="4005277" y="0"/>
            <a:ext cx="8186723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FFDC296-2FAA-48E7-8E2E-713C8D1F3999}"/>
              </a:ext>
            </a:extLst>
          </p:cNvPr>
          <p:cNvSpPr/>
          <p:nvPr/>
        </p:nvSpPr>
        <p:spPr>
          <a:xfrm>
            <a:off x="0" y="0"/>
            <a:ext cx="10000343" cy="6858001"/>
          </a:xfrm>
          <a:custGeom>
            <a:avLst/>
            <a:gdLst>
              <a:gd name="connsiteX0" fmla="*/ 0 w 10000343"/>
              <a:gd name="connsiteY0" fmla="*/ 0 h 6858001"/>
              <a:gd name="connsiteX1" fmla="*/ 6096000 w 10000343"/>
              <a:gd name="connsiteY1" fmla="*/ 0 h 6858001"/>
              <a:gd name="connsiteX2" fmla="*/ 6096000 w 10000343"/>
              <a:gd name="connsiteY2" fmla="*/ 1 h 6858001"/>
              <a:gd name="connsiteX3" fmla="*/ 10000343 w 10000343"/>
              <a:gd name="connsiteY3" fmla="*/ 6858001 h 6858001"/>
              <a:gd name="connsiteX4" fmla="*/ 6096000 w 10000343"/>
              <a:gd name="connsiteY4" fmla="*/ 6858001 h 6858001"/>
              <a:gd name="connsiteX5" fmla="*/ 6096000 w 10000343"/>
              <a:gd name="connsiteY5" fmla="*/ 6858000 h 6858001"/>
              <a:gd name="connsiteX6" fmla="*/ 0 w 10000343"/>
              <a:gd name="connsiteY6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343" h="6858001">
                <a:moveTo>
                  <a:pt x="0" y="0"/>
                </a:moveTo>
                <a:lnTo>
                  <a:pt x="6096000" y="0"/>
                </a:lnTo>
                <a:lnTo>
                  <a:pt x="6096000" y="1"/>
                </a:lnTo>
                <a:lnTo>
                  <a:pt x="10000343" y="6858001"/>
                </a:lnTo>
                <a:lnTo>
                  <a:pt x="6096000" y="6858001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642"/>
          </a:solidFill>
          <a:ln>
            <a:noFill/>
          </a:ln>
          <a:effectLst>
            <a:outerShdw blurRad="292100" dist="165100" dir="600000" sx="101000" sy="101000" algn="ctr" rotWithShape="0">
              <a:srgbClr val="000000">
                <a:alpha val="9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8007AB-AF3C-41D5-A10E-91D955A36F48}"/>
              </a:ext>
            </a:extLst>
          </p:cNvPr>
          <p:cNvSpPr txBox="1"/>
          <p:nvPr/>
        </p:nvSpPr>
        <p:spPr>
          <a:xfrm>
            <a:off x="396724" y="3030793"/>
            <a:ext cx="6973307" cy="22188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E5DADA"/>
                </a:solidFill>
                <a:latin typeface="Gill Sans Nova Cond XBd" panose="020B0A06020104020203" pitchFamily="34" charset="0"/>
              </a:rPr>
              <a:t>Speed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6EA0D6C-703F-4A2F-9C35-6B0C71456F77}"/>
              </a:ext>
            </a:extLst>
          </p:cNvPr>
          <p:cNvSpPr/>
          <p:nvPr/>
        </p:nvSpPr>
        <p:spPr>
          <a:xfrm>
            <a:off x="8991600" y="-3924838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ADB894-6087-412E-BD1B-60D37D6E8097}"/>
              </a:ext>
            </a:extLst>
          </p:cNvPr>
          <p:cNvSpPr/>
          <p:nvPr/>
        </p:nvSpPr>
        <p:spPr>
          <a:xfrm>
            <a:off x="11530956" y="6329074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B7593FB-F8C8-4111-9C4C-265C46D172F7}"/>
              </a:ext>
            </a:extLst>
          </p:cNvPr>
          <p:cNvSpPr/>
          <p:nvPr/>
        </p:nvSpPr>
        <p:spPr>
          <a:xfrm>
            <a:off x="-5462664" y="-4562475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B2F79C4-D615-4206-ABEA-2C7AE4D952DD}"/>
              </a:ext>
            </a:extLst>
          </p:cNvPr>
          <p:cNvSpPr/>
          <p:nvPr/>
        </p:nvSpPr>
        <p:spPr>
          <a:xfrm>
            <a:off x="-1980803" y="6858000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2877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3126658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4752821" y="-3057525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5738198" y="4450326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4619625" y="-3057525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158699" y="4714876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912556" y="696686"/>
            <a:ext cx="52768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Speed (pace) 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884265" y="2428782"/>
            <a:ext cx="77287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The speed of language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adds emotion 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to what you are saying.  </a:t>
            </a:r>
            <a:endParaRPr lang="ko-KR" altLang="en-US" sz="54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11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3126658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2903446" y="-2084378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3213381" y="572145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5480943" y="1121118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9250694" y="3429000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912556" y="696686"/>
            <a:ext cx="27077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Speed 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884265" y="2428782"/>
            <a:ext cx="77287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Contrast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is more important than overall speed. </a:t>
            </a:r>
            <a:endParaRPr lang="ko-KR" altLang="en-US" sz="54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942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3126658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-730828" y="4260901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6434883" y="2428782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4491369" y="-1460953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2073992" y="-1192008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912556" y="696686"/>
            <a:ext cx="19824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Slow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884265" y="2428782"/>
            <a:ext cx="7728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Slow sentences are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dramatic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or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serious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. </a:t>
            </a:r>
            <a:endParaRPr lang="ko-KR" altLang="en-US" sz="54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905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3126658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9687644" y="1296850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-5035359" y="2674892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8555001" y="3179844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900238" y="4488340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912556" y="696686"/>
            <a:ext cx="19824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Slow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884265" y="2428782"/>
            <a:ext cx="93047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Slow down at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key moments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. </a:t>
            </a:r>
            <a:endParaRPr lang="ko-KR" altLang="en-US" sz="54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47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3126658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7790374" y="4041228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1156059" y="-4776217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4924425" y="-1479207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6618338" y="4282628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912556" y="696686"/>
            <a:ext cx="16834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Fast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884265" y="2428782"/>
            <a:ext cx="77287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Fast sentences are used to show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excitement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 or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nervousness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.  </a:t>
            </a:r>
            <a:endParaRPr lang="ko-KR" altLang="en-US" sz="54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941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 Hired A Speech Therapist To Fix My Boring Voice - Musicality of English 2">
            <a:hlinkClick r:id="" action="ppaction://media"/>
            <a:extLst>
              <a:ext uri="{FF2B5EF4-FFF2-40B4-BE49-F238E27FC236}">
                <a16:creationId xmlns:a16="http://schemas.microsoft.com/office/drawing/2014/main" id="{01D5D252-90BE-4171-A37B-253F457414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4434A6D-CD8D-4614-A2CF-DD32FE6D53A6}"/>
              </a:ext>
            </a:extLst>
          </p:cNvPr>
          <p:cNvSpPr/>
          <p:nvPr/>
        </p:nvSpPr>
        <p:spPr>
          <a:xfrm>
            <a:off x="10058400" y="-3254632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65C79D5-91D6-45EE-87B0-0D4F3431CAA3}"/>
              </a:ext>
            </a:extLst>
          </p:cNvPr>
          <p:cNvSpPr/>
          <p:nvPr/>
        </p:nvSpPr>
        <p:spPr>
          <a:xfrm>
            <a:off x="11612792" y="-2891966"/>
            <a:ext cx="10492916" cy="104929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0A7137-ABE6-4356-A273-2FD5D06DED08}"/>
              </a:ext>
            </a:extLst>
          </p:cNvPr>
          <p:cNvSpPr/>
          <p:nvPr/>
        </p:nvSpPr>
        <p:spPr>
          <a:xfrm>
            <a:off x="-3012640" y="-3170008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38A3A5-EFEB-4245-BDB0-5AD9E27B0531}"/>
              </a:ext>
            </a:extLst>
          </p:cNvPr>
          <p:cNvSpPr/>
          <p:nvPr/>
        </p:nvSpPr>
        <p:spPr>
          <a:xfrm>
            <a:off x="-824630" y="6076950"/>
            <a:ext cx="2181866" cy="218186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8627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-642784" y="-3198689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2758141" y="-6485469"/>
            <a:ext cx="7236760" cy="7502248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8939258" y="5372101"/>
            <a:ext cx="3252742" cy="3252742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dirty="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4098925" y="1821960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4777713" y="457200"/>
            <a:ext cx="2971800" cy="297180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>
              <a:solidFill>
                <a:srgbClr val="E59500"/>
              </a:solidFill>
              <a:latin typeface="Gill Sans Nova" panose="020B06020201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3F3C96-8F94-4810-9536-F9D4E957B026}"/>
              </a:ext>
            </a:extLst>
          </p:cNvPr>
          <p:cNvSpPr txBox="1"/>
          <p:nvPr/>
        </p:nvSpPr>
        <p:spPr>
          <a:xfrm>
            <a:off x="2399216" y="2840902"/>
            <a:ext cx="77287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Try to communicate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without words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.  Use intonation, stress, juncture, pitch, and speed.  </a:t>
            </a:r>
            <a:endParaRPr lang="ko-KR" altLang="en-US" sz="54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F86ABC-AC90-41CD-BED2-87FD24BFED5F}"/>
              </a:ext>
            </a:extLst>
          </p:cNvPr>
          <p:cNvSpPr txBox="1"/>
          <p:nvPr/>
        </p:nvSpPr>
        <p:spPr>
          <a:xfrm>
            <a:off x="3526171" y="1435269"/>
            <a:ext cx="5474897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E5DADA"/>
                </a:solidFill>
                <a:latin typeface="Gill Sans Nova Cond Ultra Bold" panose="020B0B04020104020203" pitchFamily="34" charset="0"/>
              </a:rPr>
              <a:t>Communication</a:t>
            </a:r>
            <a:endParaRPr lang="ko-KR" altLang="en-US" sz="4400" dirty="0">
              <a:solidFill>
                <a:srgbClr val="E5DA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177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38F635D-9978-4A4B-A02B-E7BC1F985F08}"/>
              </a:ext>
            </a:extLst>
          </p:cNvPr>
          <p:cNvSpPr/>
          <p:nvPr/>
        </p:nvSpPr>
        <p:spPr>
          <a:xfrm>
            <a:off x="581025" y="-3309784"/>
            <a:ext cx="13477568" cy="13477568"/>
          </a:xfrm>
          <a:prstGeom prst="ellipse">
            <a:avLst/>
          </a:prstGeom>
          <a:solidFill>
            <a:srgbClr val="84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4090B2-021A-44E2-AD4E-3CFA7BC74C37}"/>
              </a:ext>
            </a:extLst>
          </p:cNvPr>
          <p:cNvSpPr/>
          <p:nvPr/>
        </p:nvSpPr>
        <p:spPr>
          <a:xfrm>
            <a:off x="4752821" y="-3057525"/>
            <a:ext cx="3860237" cy="3860237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349FFE-D929-458E-9EF3-5806F19FE701}"/>
              </a:ext>
            </a:extLst>
          </p:cNvPr>
          <p:cNvSpPr/>
          <p:nvPr/>
        </p:nvSpPr>
        <p:spPr>
          <a:xfrm>
            <a:off x="5738198" y="4450326"/>
            <a:ext cx="6939116" cy="6939116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4003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E193EC-F4BD-48BE-A8F1-1C321AD4D3B2}"/>
              </a:ext>
            </a:extLst>
          </p:cNvPr>
          <p:cNvSpPr/>
          <p:nvPr/>
        </p:nvSpPr>
        <p:spPr>
          <a:xfrm>
            <a:off x="-3712141" y="-3943962"/>
            <a:ext cx="5200650" cy="520065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03A73-D62A-47C8-973F-1864584633DF}"/>
              </a:ext>
            </a:extLst>
          </p:cNvPr>
          <p:cNvSpPr/>
          <p:nvPr/>
        </p:nvSpPr>
        <p:spPr>
          <a:xfrm>
            <a:off x="158699" y="4714876"/>
            <a:ext cx="1994720" cy="1994720"/>
          </a:xfrm>
          <a:prstGeom prst="ellipse">
            <a:avLst/>
          </a:prstGeom>
          <a:solidFill>
            <a:srgbClr val="64002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85E0-B223-4795-9624-2C20B84A9F30}"/>
              </a:ext>
            </a:extLst>
          </p:cNvPr>
          <p:cNvSpPr txBox="1"/>
          <p:nvPr/>
        </p:nvSpPr>
        <p:spPr>
          <a:xfrm>
            <a:off x="5503769" y="1068154"/>
            <a:ext cx="23583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E5DADA"/>
                </a:solidFill>
                <a:latin typeface="Gill Sans Nova" panose="020B0602020104020203" pitchFamily="34" charset="0"/>
              </a:rPr>
              <a:t>Rising</a:t>
            </a:r>
            <a:endParaRPr lang="ko-KR" altLang="en-US" sz="7200" dirty="0">
              <a:solidFill>
                <a:srgbClr val="E5DADA"/>
              </a:solidFill>
              <a:latin typeface="Gill Sans Nova" panose="020B0602020104020203" pitchFamily="34" charset="0"/>
            </a:endParaRPr>
          </a:p>
        </p:txBody>
      </p:sp>
      <p:sp>
        <p:nvSpPr>
          <p:cNvPr id="11" name="Arrow: Bent 10">
            <a:extLst>
              <a:ext uri="{FF2B5EF4-FFF2-40B4-BE49-F238E27FC236}">
                <a16:creationId xmlns:a16="http://schemas.microsoft.com/office/drawing/2014/main" id="{9DF27100-3C50-47F2-9902-62E390F8EBBA}"/>
              </a:ext>
            </a:extLst>
          </p:cNvPr>
          <p:cNvSpPr/>
          <p:nvPr/>
        </p:nvSpPr>
        <p:spPr>
          <a:xfrm rot="5400000" flipH="1">
            <a:off x="5272455" y="1342097"/>
            <a:ext cx="1200330" cy="2239598"/>
          </a:xfrm>
          <a:prstGeom prst="bentArrow">
            <a:avLst/>
          </a:prstGeom>
          <a:solidFill>
            <a:srgbClr val="002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2" name="Arrow: Bent 11">
            <a:extLst>
              <a:ext uri="{FF2B5EF4-FFF2-40B4-BE49-F238E27FC236}">
                <a16:creationId xmlns:a16="http://schemas.microsoft.com/office/drawing/2014/main" id="{E1369A98-09EE-4714-B559-7F0B0CF62D69}"/>
              </a:ext>
            </a:extLst>
          </p:cNvPr>
          <p:cNvSpPr/>
          <p:nvPr/>
        </p:nvSpPr>
        <p:spPr>
          <a:xfrm rot="5400000" flipH="1">
            <a:off x="7723713" y="4468285"/>
            <a:ext cx="939199" cy="1204686"/>
          </a:xfrm>
          <a:prstGeom prst="bentArrow">
            <a:avLst>
              <a:gd name="adj1" fmla="val 35818"/>
              <a:gd name="adj2" fmla="val 24227"/>
              <a:gd name="adj3" fmla="val 25000"/>
              <a:gd name="adj4" fmla="val 43750"/>
            </a:avLst>
          </a:prstGeom>
          <a:solidFill>
            <a:srgbClr val="002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4FF1A-B482-4B9F-B519-CBAFB045811F}"/>
              </a:ext>
            </a:extLst>
          </p:cNvPr>
          <p:cNvSpPr txBox="1"/>
          <p:nvPr/>
        </p:nvSpPr>
        <p:spPr>
          <a:xfrm>
            <a:off x="1680590" y="2378911"/>
            <a:ext cx="1051141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She’s a teacher, although she is currently on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maternity leave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. </a:t>
            </a:r>
          </a:p>
          <a:p>
            <a:pPr algn="ctr"/>
            <a:endParaRPr lang="en-US" altLang="ko-KR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  <a:p>
            <a:pPr algn="ctr"/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We might be a bit late, because I need to </a:t>
            </a:r>
            <a:r>
              <a:rPr lang="en-US" altLang="ko-KR" sz="5400" dirty="0">
                <a:solidFill>
                  <a:srgbClr val="E59500"/>
                </a:solidFill>
                <a:latin typeface="Gill Sans Nova" panose="020B0602020104020203" pitchFamily="34" charset="0"/>
              </a:rPr>
              <a:t>go to the store </a:t>
            </a:r>
            <a:r>
              <a:rPr lang="en-US" altLang="ko-KR" sz="5400" dirty="0">
                <a:solidFill>
                  <a:srgbClr val="FDE0B5"/>
                </a:solidFill>
                <a:latin typeface="Gill Sans Nova" panose="020B0602020104020203" pitchFamily="34" charset="0"/>
              </a:rPr>
              <a:t>first. </a:t>
            </a:r>
            <a:endParaRPr lang="ko-KR" altLang="en-US" sz="5400" dirty="0">
              <a:solidFill>
                <a:srgbClr val="FDE0B5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037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 animBg="1"/>
      <p:bldP spid="12" grpId="0" animBg="1"/>
      <p:bldP spid="1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BAC6182-A664-4B17-ADD8-FD9A4B9B65DD}"/>
              </a:ext>
            </a:extLst>
          </p:cNvPr>
          <p:cNvSpPr/>
          <p:nvPr/>
        </p:nvSpPr>
        <p:spPr>
          <a:xfrm>
            <a:off x="-344129" y="-3011129"/>
            <a:ext cx="12880258" cy="12880258"/>
          </a:xfrm>
          <a:prstGeom prst="ellipse">
            <a:avLst/>
          </a:prstGeom>
          <a:solidFill>
            <a:srgbClr val="E59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595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19719E-F0C0-4C18-B401-9B0853C19EDE}"/>
              </a:ext>
            </a:extLst>
          </p:cNvPr>
          <p:cNvSpPr txBox="1"/>
          <p:nvPr/>
        </p:nvSpPr>
        <p:spPr>
          <a:xfrm>
            <a:off x="1615591" y="1460148"/>
            <a:ext cx="864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https://youtu.be/Vu6UVwkUgzc</a:t>
            </a:r>
            <a:r>
              <a:rPr lang="ko-KR" alt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B8EDF5-E274-4FCC-B713-FA235801A782}"/>
              </a:ext>
            </a:extLst>
          </p:cNvPr>
          <p:cNvSpPr txBox="1"/>
          <p:nvPr/>
        </p:nvSpPr>
        <p:spPr>
          <a:xfrm>
            <a:off x="1615591" y="2984013"/>
            <a:ext cx="6438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/>
              <a:t>https://www.youtube.com/watch?v=rnJCKda4oWU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612175-0872-4F7F-8F1C-3526C7D43133}"/>
              </a:ext>
            </a:extLst>
          </p:cNvPr>
          <p:cNvSpPr txBox="1"/>
          <p:nvPr/>
        </p:nvSpPr>
        <p:spPr>
          <a:xfrm>
            <a:off x="1610149" y="4507878"/>
            <a:ext cx="6444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/>
              <a:t>https://www.youtube.com/watch?v=A6aE4nceJt8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E52675-6BCC-48AB-9CDD-2F45D30F9328}"/>
              </a:ext>
            </a:extLst>
          </p:cNvPr>
          <p:cNvSpPr txBox="1"/>
          <p:nvPr/>
        </p:nvSpPr>
        <p:spPr>
          <a:xfrm>
            <a:off x="1610149" y="6031742"/>
            <a:ext cx="6444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/>
              <a:t>https://www.skillsyouneed.com/ips/effective-speaking.html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8CD960-FBC7-484E-972F-623B11F036CD}"/>
              </a:ext>
            </a:extLst>
          </p:cNvPr>
          <p:cNvSpPr txBox="1"/>
          <p:nvPr/>
        </p:nvSpPr>
        <p:spPr>
          <a:xfrm>
            <a:off x="1610149" y="936928"/>
            <a:ext cx="7838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002642"/>
                </a:solidFill>
                <a:latin typeface="Arial Narrow" panose="020B0606020202030204" pitchFamily="34" charset="0"/>
              </a:rPr>
              <a:t>Syllables and Word Stress – English Pronunciation Lesson</a:t>
            </a:r>
            <a:endParaRPr lang="ko-KR" altLang="en-US" sz="2800" dirty="0">
              <a:solidFill>
                <a:srgbClr val="002642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7E861C-8828-4A59-B375-84F727E736E0}"/>
              </a:ext>
            </a:extLst>
          </p:cNvPr>
          <p:cNvSpPr txBox="1"/>
          <p:nvPr/>
        </p:nvSpPr>
        <p:spPr>
          <a:xfrm>
            <a:off x="1610148" y="2455716"/>
            <a:ext cx="5668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002642"/>
                </a:solidFill>
                <a:latin typeface="Arial Narrow" panose="020B0606020202030204" pitchFamily="34" charset="0"/>
              </a:rPr>
              <a:t>Sentence Stress in English Pronunciation </a:t>
            </a:r>
            <a:endParaRPr lang="ko-KR" altLang="en-US" sz="2800" dirty="0">
              <a:solidFill>
                <a:srgbClr val="002642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0FD735-B6FB-4079-85BD-52980AB9D967}"/>
              </a:ext>
            </a:extLst>
          </p:cNvPr>
          <p:cNvSpPr txBox="1"/>
          <p:nvPr/>
        </p:nvSpPr>
        <p:spPr>
          <a:xfrm>
            <a:off x="1610147" y="3984657"/>
            <a:ext cx="7042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002642"/>
                </a:solidFill>
                <a:latin typeface="Arial Narrow" panose="020B0606020202030204" pitchFamily="34" charset="0"/>
              </a:rPr>
              <a:t>Intonation in English – English Pronunciation Lesson</a:t>
            </a:r>
            <a:endParaRPr lang="ko-KR" altLang="en-US" sz="2800" dirty="0">
              <a:solidFill>
                <a:srgbClr val="002642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B98DC7-EDA4-4A6E-A585-C9383EDF2B7E}"/>
              </a:ext>
            </a:extLst>
          </p:cNvPr>
          <p:cNvSpPr txBox="1"/>
          <p:nvPr/>
        </p:nvSpPr>
        <p:spPr>
          <a:xfrm>
            <a:off x="1610147" y="5513598"/>
            <a:ext cx="2701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002642"/>
                </a:solidFill>
                <a:latin typeface="Arial Narrow" panose="020B0606020202030204" pitchFamily="34" charset="0"/>
              </a:rPr>
              <a:t>Effective Speaking </a:t>
            </a:r>
            <a:endParaRPr lang="ko-KR" altLang="en-US" sz="2800" dirty="0">
              <a:solidFill>
                <a:srgbClr val="00264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016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509</TotalTime>
  <Words>1015</Words>
  <Application>Microsoft Office PowerPoint</Application>
  <PresentationFormat>Widescreen</PresentationFormat>
  <Paragraphs>247</Paragraphs>
  <Slides>90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102" baseType="lpstr">
      <vt:lpstr>Gill Sans Nova</vt:lpstr>
      <vt:lpstr>Aharoni</vt:lpstr>
      <vt:lpstr>Gill Sans Nova Cond Ultra Bold</vt:lpstr>
      <vt:lpstr>Arial Narrow</vt:lpstr>
      <vt:lpstr>Arial Black</vt:lpstr>
      <vt:lpstr>Gill Sans Nova Cond XBd</vt:lpstr>
      <vt:lpstr>Arial</vt:lpstr>
      <vt:lpstr>Calibri Light</vt:lpstr>
      <vt:lpstr>Calibri</vt:lpstr>
      <vt:lpstr>Gill Sans MT Condensed</vt:lpstr>
      <vt:lpstr>Gill Sans Nova Cond Lt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58</cp:revision>
  <dcterms:created xsi:type="dcterms:W3CDTF">2020-09-10T00:45:42Z</dcterms:created>
  <dcterms:modified xsi:type="dcterms:W3CDTF">2020-10-15T02:16:56Z</dcterms:modified>
</cp:coreProperties>
</file>