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70" r:id="rId2"/>
    <p:sldId id="267" r:id="rId3"/>
    <p:sldId id="268" r:id="rId4"/>
    <p:sldId id="269" r:id="rId5"/>
    <p:sldId id="257" r:id="rId6"/>
    <p:sldId id="288" r:id="rId7"/>
    <p:sldId id="259" r:id="rId8"/>
    <p:sldId id="261" r:id="rId9"/>
    <p:sldId id="263" r:id="rId10"/>
    <p:sldId id="264" r:id="rId11"/>
    <p:sldId id="266" r:id="rId12"/>
    <p:sldId id="286" r:id="rId13"/>
    <p:sldId id="272" r:id="rId14"/>
    <p:sldId id="273" r:id="rId15"/>
    <p:sldId id="274" r:id="rId16"/>
    <p:sldId id="279" r:id="rId17"/>
    <p:sldId id="280" r:id="rId18"/>
    <p:sldId id="281" r:id="rId19"/>
    <p:sldId id="293" r:id="rId20"/>
    <p:sldId id="282" r:id="rId21"/>
    <p:sldId id="283" r:id="rId22"/>
    <p:sldId id="284" r:id="rId23"/>
    <p:sldId id="294" r:id="rId24"/>
    <p:sldId id="295" r:id="rId25"/>
    <p:sldId id="296" r:id="rId26"/>
    <p:sldId id="297" r:id="rId27"/>
    <p:sldId id="290" r:id="rId28"/>
    <p:sldId id="292" r:id="rId29"/>
    <p:sldId id="291" r:id="rId30"/>
    <p:sldId id="285" r:id="rId31"/>
    <p:sldId id="271" r:id="rId32"/>
    <p:sldId id="258" r:id="rId33"/>
    <p:sldId id="265" r:id="rId34"/>
    <p:sldId id="276" r:id="rId35"/>
    <p:sldId id="275" r:id="rId36"/>
    <p:sldId id="277" r:id="rId37"/>
    <p:sldId id="289" r:id="rId38"/>
    <p:sldId id="27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8202"/>
    <a:srgbClr val="E5E5E5"/>
    <a:srgbClr val="14213D"/>
    <a:srgbClr val="FFFFFF"/>
    <a:srgbClr val="FEE9DB"/>
    <a:srgbClr val="FCA311"/>
    <a:srgbClr val="000000"/>
    <a:srgbClr val="EB9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98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23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437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70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19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52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07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27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038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51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175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A311"/>
            </a:gs>
            <a:gs pos="100000">
              <a:srgbClr val="D0820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92CE-0ECD-4D35-BD92-CE8820975CE7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674D-27C0-4640-8998-74D51F08EE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9552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tools.com/pages/article/Body_Language.htm" TargetMode="External"/><Relationship Id="rId2" Type="http://schemas.openxmlformats.org/officeDocument/2006/relationships/hyperlink" Target="https://www.youtube.com/watch?v=uKO6MidWgg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rywellmind.com/what-is-active-listening-3024343#:~:text=Active%20listening%20refers%20to%20a,and%20withholding%20judgment%20and%20advic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EA5AC7FB-505E-45FD-8740-5E92D253F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772" y="-486562"/>
            <a:ext cx="5335398" cy="5335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1140903" y="2631823"/>
            <a:ext cx="1026253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9900" b="1" dirty="0">
                <a:solidFill>
                  <a:srgbClr val="FFFFFF"/>
                </a:solidFill>
                <a:latin typeface="Daytona Pro Condensed" panose="020B0506030503040204" pitchFamily="34" charset="0"/>
              </a:rPr>
              <a:t>O</a:t>
            </a:r>
            <a:r>
              <a:rPr lang="en-US" altLang="ko-KR" sz="8800" b="1" dirty="0">
                <a:solidFill>
                  <a:srgbClr val="FFFFFF"/>
                </a:solidFill>
                <a:latin typeface="Daytona" panose="020B0604030500040204" pitchFamily="34" charset="0"/>
              </a:rPr>
              <a:t>PENING</a:t>
            </a:r>
            <a:r>
              <a:rPr lang="en-US" altLang="ko-KR" sz="8800" b="1" dirty="0">
                <a:solidFill>
                  <a:srgbClr val="14213D"/>
                </a:solidFill>
                <a:latin typeface="Daytona" panose="020B0604030500040204" pitchFamily="34" charset="0"/>
              </a:rPr>
              <a:t> </a:t>
            </a:r>
            <a:r>
              <a:rPr lang="en-US" altLang="ko-KR" sz="19900" b="1" dirty="0">
                <a:solidFill>
                  <a:srgbClr val="14213D"/>
                </a:solidFill>
                <a:latin typeface="Daytona Pro Condensed" panose="020B0506030503040204" pitchFamily="34" charset="0"/>
                <a:cs typeface="Aparajita" panose="020B0502040204020203" pitchFamily="18" charset="0"/>
              </a:rPr>
              <a:t>UP</a:t>
            </a:r>
            <a:endParaRPr lang="ko-KR" altLang="en-US" sz="7200" b="1" dirty="0">
              <a:solidFill>
                <a:srgbClr val="FFFFFF"/>
              </a:solidFill>
              <a:latin typeface="Daytona Pro Condensed" panose="020B0506030503040204" pitchFamily="34" charset="0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1758119" y="2674947"/>
            <a:ext cx="867577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What do you </a:t>
            </a:r>
            <a:r>
              <a:rPr lang="en-US" altLang="ko-KR" sz="7200" dirty="0">
                <a:solidFill>
                  <a:srgbClr val="FFFFFF"/>
                </a:solidFill>
                <a:latin typeface="Daytona" panose="020B0604030500040204" pitchFamily="34" charset="0"/>
              </a:rPr>
              <a:t>think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?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1668168" y="3582888"/>
            <a:ext cx="885569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What do you think you need to do to improve?</a:t>
            </a:r>
            <a:endParaRPr lang="ko-KR" altLang="en-US" sz="4000" dirty="0">
              <a:solidFill>
                <a:srgbClr val="D08202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1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ustomer review">
            <a:extLst>
              <a:ext uri="{FF2B5EF4-FFF2-40B4-BE49-F238E27FC236}">
                <a16:creationId xmlns:a16="http://schemas.microsoft.com/office/drawing/2014/main" id="{B1F39E87-C05F-4B2A-AA94-132EA46A6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6242" y="415651"/>
            <a:ext cx="6521043" cy="7033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189116" y="3001315"/>
            <a:ext cx="7585730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LET </a:t>
            </a:r>
            <a:r>
              <a:rPr lang="en-US" altLang="ko-KR" sz="11500" b="1" spc="-3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THEM</a:t>
            </a:r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 TALK</a:t>
            </a:r>
            <a:endParaRPr lang="ko-KR" altLang="en-US" sz="6600" b="1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45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F9BD0F-3D15-4953-9626-0C3AD571734F}"/>
              </a:ext>
            </a:extLst>
          </p:cNvPr>
          <p:cNvSpPr txBox="1"/>
          <p:nvPr/>
        </p:nvSpPr>
        <p:spPr>
          <a:xfrm>
            <a:off x="391886" y="2259449"/>
            <a:ext cx="11408228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FCA311"/>
                </a:solidFill>
                <a:latin typeface="Daytona" panose="020B0604030500040204" pitchFamily="34" charset="0"/>
              </a:rPr>
              <a:t>WRITE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</a:p>
          <a:p>
            <a:pPr algn="ctr"/>
            <a:r>
              <a:rPr lang="en-US" altLang="ko-KR" sz="6600" b="1" dirty="0">
                <a:solidFill>
                  <a:srgbClr val="E5E5E5"/>
                </a:solidFill>
                <a:latin typeface="Daytona" panose="020B0604030500040204" pitchFamily="34" charset="0"/>
              </a:rPr>
              <a:t>Open-Ended Questions</a:t>
            </a:r>
            <a:endParaRPr lang="ko-KR" altLang="en-US" sz="6600" b="1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2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99546" y="2674947"/>
            <a:ext cx="459292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Questions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214143" y="3582888"/>
            <a:ext cx="576375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Tell me about your childhood.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8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99546" y="2674947"/>
            <a:ext cx="459292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Questions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799980" y="3582888"/>
            <a:ext cx="459209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How is your dating life?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8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99546" y="2674947"/>
            <a:ext cx="459292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Questions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658630" y="3582888"/>
            <a:ext cx="487479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How has life been lately. 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75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Thought">
            <a:extLst>
              <a:ext uri="{FF2B5EF4-FFF2-40B4-BE49-F238E27FC236}">
                <a16:creationId xmlns:a16="http://schemas.microsoft.com/office/drawing/2014/main" id="{A76C2776-F8C3-403C-9C34-6FA530A4A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837" y="91487"/>
            <a:ext cx="7046751" cy="7046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122069" y="4054694"/>
            <a:ext cx="860904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14213D"/>
                </a:solidFill>
                <a:latin typeface="Daytona" panose="020B0604030500040204" pitchFamily="34" charset="0"/>
              </a:rPr>
              <a:t>ASSUMPTION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QUESTIONS</a:t>
            </a:r>
            <a:endParaRPr lang="ko-KR" altLang="en-US" sz="6600" b="1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1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Get People To Open U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483A4BA-857A-4B65-94A9-0C6405595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98C948-6A30-4840-BA8F-14DA3F2F127F}"/>
              </a:ext>
            </a:extLst>
          </p:cNvPr>
          <p:cNvSpPr txBox="1"/>
          <p:nvPr/>
        </p:nvSpPr>
        <p:spPr>
          <a:xfrm>
            <a:off x="3722964" y="2505670"/>
            <a:ext cx="4746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5E5E5"/>
                </a:solidFill>
                <a:latin typeface="Daytona" panose="020B0604030500040204" pitchFamily="34" charset="0"/>
              </a:rPr>
              <a:t>Assumption</a:t>
            </a:r>
            <a:endParaRPr lang="ko-KR" altLang="en-US" sz="5400" dirty="0">
              <a:solidFill>
                <a:srgbClr val="E5E5E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0A8AA-42B3-491D-98E0-C4C881B621D5}"/>
              </a:ext>
            </a:extLst>
          </p:cNvPr>
          <p:cNvSpPr txBox="1"/>
          <p:nvPr/>
        </p:nvSpPr>
        <p:spPr>
          <a:xfrm>
            <a:off x="1390261" y="686657"/>
            <a:ext cx="9411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D08202"/>
                </a:solidFill>
                <a:latin typeface="Daytona" panose="020B0604030500040204" pitchFamily="34" charset="0"/>
              </a:rPr>
              <a:t>Visual / Verbal Cues</a:t>
            </a:r>
            <a:endParaRPr lang="ko-KR" altLang="en-US" sz="5400" dirty="0">
              <a:solidFill>
                <a:srgbClr val="D0820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BCFD4-6F69-468B-BFFB-84F3C9504FDE}"/>
              </a:ext>
            </a:extLst>
          </p:cNvPr>
          <p:cNvSpPr txBox="1"/>
          <p:nvPr/>
        </p:nvSpPr>
        <p:spPr>
          <a:xfrm>
            <a:off x="368766" y="4931487"/>
            <a:ext cx="4746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FFFFFF"/>
                </a:solidFill>
                <a:latin typeface="Daytona" panose="020B0604030500040204" pitchFamily="34" charset="0"/>
              </a:rPr>
              <a:t>Correction</a:t>
            </a:r>
            <a:endParaRPr lang="ko-KR" alt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DA1F8-4B0E-4658-BB69-B0CAA7BB7402}"/>
              </a:ext>
            </a:extLst>
          </p:cNvPr>
          <p:cNvSpPr txBox="1"/>
          <p:nvPr/>
        </p:nvSpPr>
        <p:spPr>
          <a:xfrm>
            <a:off x="7256128" y="4931487"/>
            <a:ext cx="4746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FFFFFF"/>
                </a:solidFill>
                <a:latin typeface="Daytona" panose="020B0604030500040204" pitchFamily="34" charset="0"/>
              </a:rPr>
              <a:t>Open Up</a:t>
            </a:r>
            <a:endParaRPr lang="ko-KR" altLang="en-US" sz="54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0285036-DEE3-431B-963D-A5873BDEB510}"/>
              </a:ext>
            </a:extLst>
          </p:cNvPr>
          <p:cNvSpPr/>
          <p:nvPr/>
        </p:nvSpPr>
        <p:spPr>
          <a:xfrm>
            <a:off x="5603846" y="1596164"/>
            <a:ext cx="755009" cy="909506"/>
          </a:xfrm>
          <a:prstGeom prst="downArrow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A736320-F2C4-4377-B6A5-2446D4FE40D3}"/>
              </a:ext>
            </a:extLst>
          </p:cNvPr>
          <p:cNvSpPr/>
          <p:nvPr/>
        </p:nvSpPr>
        <p:spPr>
          <a:xfrm rot="19397873">
            <a:off x="7476034" y="3337613"/>
            <a:ext cx="1330062" cy="1633278"/>
          </a:xfrm>
          <a:prstGeom prst="downArrow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Bebas Neue" panose="00000500000000000000" pitchFamily="2" charset="0"/>
              </a:rPr>
              <a:t>YES</a:t>
            </a:r>
            <a:endParaRPr lang="ko-KR" altLang="en-US" dirty="0">
              <a:latin typeface="Bebas Neue" panose="00000500000000000000" pitchFamily="2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697C9EF-B4EF-416A-9C9E-2077CC49B1F8}"/>
              </a:ext>
            </a:extLst>
          </p:cNvPr>
          <p:cNvSpPr/>
          <p:nvPr/>
        </p:nvSpPr>
        <p:spPr>
          <a:xfrm rot="2315127">
            <a:off x="3407950" y="3336698"/>
            <a:ext cx="1330062" cy="1633278"/>
          </a:xfrm>
          <a:prstGeom prst="downArrow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Bebas Neue" panose="00000500000000000000" pitchFamily="2" charset="0"/>
              </a:rPr>
              <a:t>NO</a:t>
            </a:r>
            <a:endParaRPr lang="ko-KR" altLang="en-US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en-US" altLang="ko-KR" sz="9600" b="1" dirty="0">
                <a:solidFill>
                  <a:srgbClr val="14213D"/>
                </a:solidFill>
                <a:latin typeface="Daytona Pro Condensed" panose="020B0506030503040204" pitchFamily="34" charset="0"/>
                <a:ea typeface="양재백두체B" panose="02020603020101020101" pitchFamily="18" charset="-127"/>
              </a:rPr>
              <a:t>LABELING</a:t>
            </a:r>
            <a:endParaRPr lang="ko-KR" altLang="en-US" sz="6000" b="1" dirty="0">
              <a:solidFill>
                <a:srgbClr val="14213D"/>
              </a:solidFill>
              <a:latin typeface="Daytona Pro Condensed" panose="020B0506030503040204" pitchFamily="34" charset="0"/>
              <a:ea typeface="양재백두체B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6068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latin typeface="Daytona" panose="020B0604030500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must feel… </a:t>
            </a:r>
          </a:p>
          <a:p>
            <a:pPr marL="0" indent="0" algn="ctr">
              <a:buNone/>
            </a:pPr>
            <a:r>
              <a:rPr lang="en-US" altLang="ko-KR" sz="4000" dirty="0">
                <a:latin typeface="Daytona" panose="020B0604030500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must be….</a:t>
            </a:r>
          </a:p>
          <a:p>
            <a:pPr marL="0" indent="0" algn="ctr">
              <a:buNone/>
            </a:pPr>
            <a:r>
              <a:rPr lang="en-US" altLang="ko-KR" sz="4000" dirty="0">
                <a:latin typeface="Daytona" panose="020B0604030500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sounds like you are…</a:t>
            </a:r>
          </a:p>
          <a:p>
            <a:pPr marL="0" indent="0" algn="ctr">
              <a:buNone/>
            </a:pPr>
            <a:r>
              <a:rPr lang="en-US" altLang="ko-KR" sz="4000" dirty="0">
                <a:latin typeface="Daytona" panose="020B0604030500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You’re feeling ______ about that. </a:t>
            </a:r>
          </a:p>
          <a:p>
            <a:pPr marL="0" indent="0" algn="ctr">
              <a:buNone/>
            </a:pPr>
            <a:endParaRPr lang="ko-KR" altLang="en-US" sz="4000" dirty="0">
              <a:latin typeface="Daytona" panose="020B0604030500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Image result for labeling feeling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28408" r="51415" b="9564"/>
          <a:stretch/>
        </p:blipFill>
        <p:spPr bwMode="auto">
          <a:xfrm>
            <a:off x="-95250" y="588963"/>
            <a:ext cx="2667000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labeling feeling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6" t="28408" r="11359" b="9564"/>
          <a:stretch/>
        </p:blipFill>
        <p:spPr bwMode="auto">
          <a:xfrm>
            <a:off x="9658350" y="588962"/>
            <a:ext cx="2581275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5727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716169" y="2674947"/>
            <a:ext cx="1075967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Who</a:t>
            </a:r>
            <a:r>
              <a:rPr lang="en-US" altLang="ko-KR" sz="7200" dirty="0">
                <a:solidFill>
                  <a:srgbClr val="E5E5E5"/>
                </a:solidFill>
                <a:latin typeface="Daytona" panose="020B0604030500040204" pitchFamily="34" charset="0"/>
              </a:rPr>
              <a:t> are you 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open</a:t>
            </a:r>
            <a:r>
              <a:rPr lang="en-US" altLang="ko-KR" sz="7200" dirty="0">
                <a:solidFill>
                  <a:srgbClr val="E5E5E5"/>
                </a:solidFill>
                <a:latin typeface="Daytona" panose="020B0604030500040204" pitchFamily="34" charset="0"/>
              </a:rPr>
              <a:t> with?</a:t>
            </a:r>
            <a:endParaRPr lang="ko-KR" altLang="en-US" sz="7200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2769975" y="3582888"/>
            <a:ext cx="665207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family, friends, strangers, teacher?</a:t>
            </a:r>
            <a:endParaRPr lang="ko-KR" altLang="en-US" sz="4000" dirty="0">
              <a:solidFill>
                <a:srgbClr val="D08202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dy language for active listening">
            <a:extLst>
              <a:ext uri="{FF2B5EF4-FFF2-40B4-BE49-F238E27FC236}">
                <a16:creationId xmlns:a16="http://schemas.microsoft.com/office/drawing/2014/main" id="{8BD122F5-4CE0-497A-9F88-8B72EC21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-130629"/>
            <a:ext cx="6205094" cy="62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4242397" y="3735363"/>
            <a:ext cx="6892773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8000" b="1" dirty="0">
                <a:solidFill>
                  <a:srgbClr val="14213D"/>
                </a:solidFill>
                <a:latin typeface="Daytona" panose="020B0604030500040204" pitchFamily="34" charset="0"/>
              </a:rPr>
              <a:t>OPEN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BODY LANGUAGE</a:t>
            </a:r>
            <a:endParaRPr lang="ko-KR" altLang="en-US" sz="6600" b="1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37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portant Active Listening Skills and Techniques">
            <a:extLst>
              <a:ext uri="{FF2B5EF4-FFF2-40B4-BE49-F238E27FC236}">
                <a16:creationId xmlns:a16="http://schemas.microsoft.com/office/drawing/2014/main" id="{25F78B5B-8667-41C6-9C0B-762982C2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8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good listener">
            <a:extLst>
              <a:ext uri="{FF2B5EF4-FFF2-40B4-BE49-F238E27FC236}">
                <a16:creationId xmlns:a16="http://schemas.microsoft.com/office/drawing/2014/main" id="{BBC25DB2-2F37-490C-9A71-5EEC7ED0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471400" cy="68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392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2725309" y="1432792"/>
            <a:ext cx="860904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14213D"/>
                </a:solidFill>
                <a:latin typeface="Daytona" panose="020B0604030500040204" pitchFamily="34" charset="0"/>
              </a:rPr>
              <a:t>CLARIFICATION 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QUESTIONS</a:t>
            </a:r>
            <a:endParaRPr lang="ko-KR" altLang="en-US" sz="6600" b="1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  <p:pic>
        <p:nvPicPr>
          <p:cNvPr id="5" name="Graphic 4" descr="Confused person">
            <a:extLst>
              <a:ext uri="{FF2B5EF4-FFF2-40B4-BE49-F238E27FC236}">
                <a16:creationId xmlns:a16="http://schemas.microsoft.com/office/drawing/2014/main" id="{6E77D384-023D-48FF-B8EE-2215C337A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6710" y="2915816"/>
            <a:ext cx="3427445" cy="34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99546" y="2674947"/>
            <a:ext cx="459292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Questions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4104327" y="3582888"/>
            <a:ext cx="398339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What do you mean? 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15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99546" y="2674947"/>
            <a:ext cx="459292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Questions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991411" y="3582888"/>
            <a:ext cx="420922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Tell me more about…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8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99546" y="2674947"/>
            <a:ext cx="459292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Questions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4006448" y="3582888"/>
            <a:ext cx="417915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Can you explain that?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642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adge Question Mark">
            <a:extLst>
              <a:ext uri="{FF2B5EF4-FFF2-40B4-BE49-F238E27FC236}">
                <a16:creationId xmlns:a16="http://schemas.microsoft.com/office/drawing/2014/main" id="{C6E5E525-972C-42DD-B777-0A1E7757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478" y="-126633"/>
            <a:ext cx="4139682" cy="413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1791477" y="2869706"/>
            <a:ext cx="860904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14213D"/>
                </a:solidFill>
                <a:latin typeface="Daytona" panose="020B0604030500040204" pitchFamily="34" charset="0"/>
              </a:rPr>
              <a:t>HELPING THE  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SPEAKER</a:t>
            </a:r>
            <a:endParaRPr lang="ko-KR" altLang="en-US" sz="6600" b="1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76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>
                <a:solidFill>
                  <a:srgbClr val="14213D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Affirmation Responses</a:t>
            </a:r>
            <a:br>
              <a:rPr lang="en-US" altLang="ko-KR" dirty="0">
                <a:solidFill>
                  <a:srgbClr val="14213D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</a:br>
            <a:r>
              <a:rPr lang="en-US" altLang="ko-KR" sz="3200" dirty="0">
                <a:solidFill>
                  <a:srgbClr val="1421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(minimal encouragers, background cues)</a:t>
            </a:r>
            <a:endParaRPr lang="ko-KR" altLang="en-US" sz="3200" dirty="0">
              <a:solidFill>
                <a:srgbClr val="14213D"/>
              </a:solidFill>
              <a:latin typeface="Cambria" panose="02040503050406030204" pitchFamily="18" charset="0"/>
              <a:ea typeface="양재백두체B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6068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agree”</a:t>
            </a:r>
            <a:endParaRPr lang="ko-KR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63556" y="2111021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Ok.</a:t>
            </a:r>
            <a:endParaRPr lang="ko-KR" altLang="en-US" sz="40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51379" y="4572000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ko-KR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590844" y="4148666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Interesting</a:t>
            </a:r>
            <a:endParaRPr lang="ko-KR" altLang="en-US" sz="40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55893" y="5396087"/>
            <a:ext cx="1571975" cy="69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ko-KR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856112" y="2396416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Sure.</a:t>
            </a:r>
            <a:endParaRPr lang="ko-KR" altLang="en-US" sz="4000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186334" y="3228621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Yeah?</a:t>
            </a:r>
            <a:endParaRPr lang="ko-KR" altLang="en-US" sz="4000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289755" y="2827431"/>
            <a:ext cx="2576689" cy="1010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Yes.</a:t>
            </a:r>
            <a:endParaRPr lang="ko-KR" altLang="en-US" sz="40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81858" y="4703413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endParaRPr lang="ko-KR" altLang="en-US" sz="40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562601" y="4905023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Uh huh.</a:t>
            </a:r>
            <a:endParaRPr lang="ko-KR" altLang="en-US" sz="40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534357" y="2159528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Oh…</a:t>
            </a:r>
            <a:endParaRPr lang="ko-KR" altLang="en-US" sz="40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47043" y="5616217"/>
            <a:ext cx="1571975" cy="69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응</a:t>
            </a:r>
            <a:r>
              <a:rPr lang="en-US" altLang="ko-KR" sz="4000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4000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-31045" y="3745096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see.</a:t>
            </a:r>
            <a:endParaRPr lang="ko-KR" altLang="en-US" sz="4000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632197" y="5787137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Oh, really? </a:t>
            </a:r>
            <a:endParaRPr lang="ko-KR" altLang="en-US" sz="40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743249" y="5409846"/>
            <a:ext cx="3028244" cy="920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on.</a:t>
            </a:r>
            <a:endParaRPr lang="ko-KR" altLang="en-US" sz="4000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1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186207" y="2967333"/>
            <a:ext cx="276550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FFFFF"/>
                </a:solidFill>
                <a:latin typeface="Daytona" panose="020B0604030500040204" pitchFamily="34" charset="0"/>
              </a:rPr>
              <a:t>Really? </a:t>
            </a:r>
            <a:endParaRPr lang="ko-KR" altLang="en-US" sz="5400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F503B-4298-45D1-9EF3-07DF056C1CC2}"/>
              </a:ext>
            </a:extLst>
          </p:cNvPr>
          <p:cNvSpPr txBox="1"/>
          <p:nvPr/>
        </p:nvSpPr>
        <p:spPr>
          <a:xfrm>
            <a:off x="7172961" y="3905061"/>
            <a:ext cx="263405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5E5E5"/>
                </a:solidFill>
                <a:latin typeface="Daytona" panose="020B0604030500040204" pitchFamily="34" charset="0"/>
              </a:rPr>
              <a:t>Oh </a:t>
            </a:r>
            <a:r>
              <a:rPr lang="en-US" altLang="ko-KR" sz="5400" dirty="0" err="1">
                <a:solidFill>
                  <a:srgbClr val="E5E5E5"/>
                </a:solidFill>
                <a:latin typeface="Daytona" panose="020B0604030500040204" pitchFamily="34" charset="0"/>
              </a:rPr>
              <a:t>ya</a:t>
            </a:r>
            <a:r>
              <a:rPr lang="en-US" altLang="ko-KR" sz="5400" dirty="0">
                <a:solidFill>
                  <a:srgbClr val="E5E5E5"/>
                </a:solidFill>
                <a:latin typeface="Daytona" panose="020B0604030500040204" pitchFamily="34" charset="0"/>
              </a:rPr>
              <a:t>? </a:t>
            </a:r>
            <a:endParaRPr lang="ko-KR" altLang="en-US" sz="5400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3F07-FEED-4705-A618-0AC11AB621BB}"/>
              </a:ext>
            </a:extLst>
          </p:cNvPr>
          <p:cNvSpPr txBox="1"/>
          <p:nvPr/>
        </p:nvSpPr>
        <p:spPr>
          <a:xfrm>
            <a:off x="1633083" y="4353101"/>
            <a:ext cx="213872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5E5E5"/>
                </a:solidFill>
                <a:latin typeface="Daytona" panose="020B0604030500040204" pitchFamily="34" charset="0"/>
              </a:rPr>
              <a:t>Go on</a:t>
            </a:r>
            <a:endParaRPr lang="ko-KR" altLang="en-US" sz="5400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C0EBB-37A7-49D7-B2C0-AE156F18CFED}"/>
              </a:ext>
            </a:extLst>
          </p:cNvPr>
          <p:cNvSpPr txBox="1"/>
          <p:nvPr/>
        </p:nvSpPr>
        <p:spPr>
          <a:xfrm>
            <a:off x="4921164" y="5595346"/>
            <a:ext cx="513794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FFFFF"/>
                </a:solidFill>
                <a:latin typeface="Daytona" panose="020B0604030500040204" pitchFamily="34" charset="0"/>
              </a:rPr>
              <a:t>Tell me more? </a:t>
            </a:r>
            <a:endParaRPr lang="ko-KR" altLang="en-US" sz="5400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97955-CF1B-4A3E-981A-01AB02391F1D}"/>
              </a:ext>
            </a:extLst>
          </p:cNvPr>
          <p:cNvSpPr txBox="1"/>
          <p:nvPr/>
        </p:nvSpPr>
        <p:spPr>
          <a:xfrm>
            <a:off x="7490136" y="2322317"/>
            <a:ext cx="376417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5E5E5"/>
                </a:solidFill>
                <a:latin typeface="Daytona" panose="020B0604030500040204" pitchFamily="34" charset="0"/>
              </a:rPr>
              <a:t>And then? </a:t>
            </a:r>
            <a:endParaRPr lang="ko-KR" altLang="en-US" sz="5400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AF8C8E-E28F-48CA-AD12-D4638F9137A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5400" dirty="0">
                <a:solidFill>
                  <a:srgbClr val="14213D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Continuation Questions</a:t>
            </a:r>
          </a:p>
          <a:p>
            <a:pPr algn="ctr"/>
            <a:r>
              <a:rPr lang="en-US" altLang="ko-KR" sz="3200" dirty="0">
                <a:solidFill>
                  <a:srgbClr val="14213D"/>
                </a:solidFill>
                <a:latin typeface="Cambria" panose="02040503050406030204" pitchFamily="18" charset="0"/>
                <a:ea typeface="양재백두체B" panose="02020603020101020101" pitchFamily="18" charset="-127"/>
              </a:rPr>
              <a:t>[encourages more speaking, no judgment]</a:t>
            </a:r>
            <a:endParaRPr lang="ko-KR" altLang="en-US" sz="3200" dirty="0">
              <a:solidFill>
                <a:srgbClr val="14213D"/>
              </a:solidFill>
              <a:latin typeface="Cambria" panose="02040503050406030204" pitchFamily="18" charset="0"/>
              <a:ea typeface="양재백두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9027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743348" y="2274838"/>
            <a:ext cx="1070530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Why</a:t>
            </a:r>
            <a:r>
              <a:rPr lang="en-US" altLang="ko-KR" sz="7200" dirty="0">
                <a:solidFill>
                  <a:srgbClr val="E5E5E5"/>
                </a:solidFill>
                <a:latin typeface="Daytona" panose="020B0604030500040204" pitchFamily="34" charset="0"/>
              </a:rPr>
              <a:t> are you 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open</a:t>
            </a:r>
            <a:r>
              <a:rPr lang="en-US" altLang="ko-KR" sz="7200" dirty="0">
                <a:solidFill>
                  <a:srgbClr val="E5E5E5"/>
                </a:solidFill>
                <a:latin typeface="Daytona" panose="020B0604030500040204" pitchFamily="34" charset="0"/>
              </a:rPr>
              <a:t> with them?</a:t>
            </a:r>
            <a:endParaRPr lang="ko-KR" altLang="en-US" sz="7200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6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1791477" y="2259449"/>
            <a:ext cx="860904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FCA311"/>
                </a:solidFill>
                <a:latin typeface="Daytona" panose="020B0604030500040204" pitchFamily="34" charset="0"/>
              </a:rPr>
              <a:t>PRACTICE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  <a:r>
              <a:rPr lang="en-US" altLang="ko-KR" sz="6600" b="1" dirty="0">
                <a:solidFill>
                  <a:srgbClr val="E5E5E5"/>
                </a:solidFill>
                <a:latin typeface="Daytona" panose="020B0604030500040204" pitchFamily="34" charset="0"/>
              </a:rPr>
              <a:t>OPENING UP</a:t>
            </a:r>
            <a:endParaRPr lang="ko-KR" altLang="en-US" sz="6600" b="1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83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198720-8FE1-44E8-8AE7-EBFDB3BA4027}"/>
              </a:ext>
            </a:extLst>
          </p:cNvPr>
          <p:cNvSpPr txBox="1"/>
          <p:nvPr/>
        </p:nvSpPr>
        <p:spPr>
          <a:xfrm>
            <a:off x="727788" y="648715"/>
            <a:ext cx="719940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>
                <a:solidFill>
                  <a:srgbClr val="D08202">
                    <a:alpha val="38000"/>
                  </a:srgbClr>
                </a:solidFill>
                <a:latin typeface="Daytona" panose="020B0604030500040204" pitchFamily="34" charset="0"/>
              </a:rPr>
              <a:t>RULES</a:t>
            </a:r>
            <a:endParaRPr lang="ko-KR" altLang="en-US" sz="16600" b="1" dirty="0">
              <a:solidFill>
                <a:srgbClr val="D08202">
                  <a:alpha val="38000"/>
                </a:srgbClr>
              </a:solidFill>
              <a:latin typeface="Daytona" panose="020B0604030500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EDABD-D7D3-45E9-AEAD-1E2FE66FCBA7}"/>
              </a:ext>
            </a:extLst>
          </p:cNvPr>
          <p:cNvSpPr txBox="1"/>
          <p:nvPr/>
        </p:nvSpPr>
        <p:spPr>
          <a:xfrm>
            <a:off x="5284237" y="2876940"/>
            <a:ext cx="62533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It’s </a:t>
            </a:r>
            <a:r>
              <a:rPr lang="en-US" altLang="ko-KR" sz="5400" dirty="0">
                <a:solidFill>
                  <a:srgbClr val="FFFFFF"/>
                </a:solidFill>
                <a:latin typeface="Daytona Pro Condensed" panose="020B0506030503040204" pitchFamily="34" charset="0"/>
              </a:rPr>
              <a:t>not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 </a:t>
            </a:r>
            <a:r>
              <a:rPr lang="en-US" altLang="ko-KR" sz="5400" i="1" dirty="0">
                <a:solidFill>
                  <a:srgbClr val="14213D"/>
                </a:solidFill>
                <a:latin typeface="Daytona Pro Condensed" panose="020B0506030503040204" pitchFamily="34" charset="0"/>
              </a:rPr>
              <a:t>about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 </a:t>
            </a:r>
            <a:r>
              <a:rPr lang="en-US" altLang="ko-KR" sz="5400" dirty="0">
                <a:solidFill>
                  <a:srgbClr val="FFFFFF"/>
                </a:solidFill>
                <a:latin typeface="Daytona Pro Condensed" panose="020B0506030503040204" pitchFamily="34" charset="0"/>
              </a:rPr>
              <a:t>you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. </a:t>
            </a:r>
          </a:p>
          <a:p>
            <a:pPr algn="r"/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Try</a:t>
            </a:r>
            <a:r>
              <a:rPr lang="en-US" altLang="ko-KR" sz="5400" i="1" dirty="0">
                <a:solidFill>
                  <a:srgbClr val="14213D"/>
                </a:solidFill>
                <a:latin typeface="Daytona Pro Condensed" panose="020B0506030503040204" pitchFamily="34" charset="0"/>
              </a:rPr>
              <a:t> not to </a:t>
            </a:r>
            <a:r>
              <a:rPr lang="en-US" altLang="ko-KR" sz="5400" dirty="0">
                <a:solidFill>
                  <a:srgbClr val="FFFFFF"/>
                </a:solidFill>
                <a:latin typeface="Daytona Pro Condensed" panose="020B0506030503040204" pitchFamily="34" charset="0"/>
              </a:rPr>
              <a:t>judge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. </a:t>
            </a:r>
          </a:p>
          <a:p>
            <a:pPr algn="r"/>
            <a:r>
              <a:rPr lang="en-US" altLang="ko-KR" sz="5400" dirty="0">
                <a:solidFill>
                  <a:srgbClr val="FFFFFF"/>
                </a:solidFill>
                <a:latin typeface="Daytona Pro Condensed" panose="020B0506030503040204" pitchFamily="34" charset="0"/>
              </a:rPr>
              <a:t>Reflect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 </a:t>
            </a:r>
            <a:r>
              <a:rPr lang="en-US" altLang="ko-KR" sz="5400" i="1" dirty="0">
                <a:solidFill>
                  <a:srgbClr val="14213D"/>
                </a:solidFill>
                <a:latin typeface="Daytona Pro Condensed" panose="020B0506030503040204" pitchFamily="34" charset="0"/>
              </a:rPr>
              <a:t>their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 emotions. </a:t>
            </a:r>
          </a:p>
          <a:p>
            <a:pPr algn="r"/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Be </a:t>
            </a:r>
            <a:r>
              <a:rPr lang="en-US" altLang="ko-KR" sz="5400" dirty="0">
                <a:solidFill>
                  <a:srgbClr val="FFFFFF"/>
                </a:solidFill>
                <a:latin typeface="Daytona Pro Condensed" panose="020B0506030503040204" pitchFamily="34" charset="0"/>
              </a:rPr>
              <a:t>open</a:t>
            </a:r>
            <a:r>
              <a:rPr lang="en-US" altLang="ko-KR" sz="5400" dirty="0">
                <a:solidFill>
                  <a:srgbClr val="14213D"/>
                </a:solidFill>
                <a:latin typeface="Daytona Pro Condensed" panose="020B0506030503040204" pitchFamily="34" charset="0"/>
              </a:rPr>
              <a:t>.</a:t>
            </a:r>
            <a:endParaRPr lang="ko-KR" altLang="en-US" sz="5400" dirty="0">
              <a:solidFill>
                <a:srgbClr val="14213D"/>
              </a:solidFill>
              <a:latin typeface="Daytona Pro Condensed" panose="020B05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16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b - how to get someone to open up revelations">
            <a:hlinkClick r:id="" action="ppaction://media"/>
            <a:extLst>
              <a:ext uri="{FF2B5EF4-FFF2-40B4-BE49-F238E27FC236}">
                <a16:creationId xmlns:a16="http://schemas.microsoft.com/office/drawing/2014/main" id="{F1D6128A-9658-47E6-87DC-BE1E89914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Lecturer">
            <a:extLst>
              <a:ext uri="{FF2B5EF4-FFF2-40B4-BE49-F238E27FC236}">
                <a16:creationId xmlns:a16="http://schemas.microsoft.com/office/drawing/2014/main" id="{9569F41C-4DC4-411C-AAF6-A97DFAC2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24126" y="230383"/>
            <a:ext cx="6627617" cy="66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2962557" y="2985842"/>
            <a:ext cx="889900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14213D"/>
                </a:solidFill>
                <a:latin typeface="Daytona" panose="020B0604030500040204" pitchFamily="34" charset="0"/>
              </a:rPr>
              <a:t>What will his </a:t>
            </a:r>
            <a:r>
              <a:rPr lang="en-US" altLang="ko-KR" sz="8000" b="1" dirty="0">
                <a:solidFill>
                  <a:srgbClr val="FFFFFF"/>
                </a:solidFill>
                <a:latin typeface="Daytona" panose="020B0604030500040204" pitchFamily="34" charset="0"/>
              </a:rPr>
              <a:t>speech</a:t>
            </a:r>
            <a:r>
              <a:rPr lang="en-US" altLang="ko-KR" sz="6600" b="1" dirty="0">
                <a:solidFill>
                  <a:srgbClr val="14213D"/>
                </a:solidFill>
                <a:latin typeface="Daytona" panose="020B0604030500040204" pitchFamily="34" charset="0"/>
              </a:rPr>
              <a:t> be </a:t>
            </a:r>
            <a:r>
              <a:rPr lang="en-US" altLang="ko-KR" sz="8000" b="1" dirty="0">
                <a:solidFill>
                  <a:srgbClr val="FFFFFF"/>
                </a:solidFill>
                <a:latin typeface="Daytona" panose="020B0604030500040204" pitchFamily="34" charset="0"/>
              </a:rPr>
              <a:t>about</a:t>
            </a:r>
            <a:r>
              <a:rPr lang="en-US" altLang="ko-KR" sz="6600" b="1" dirty="0">
                <a:solidFill>
                  <a:srgbClr val="14213D"/>
                </a:solidFill>
                <a:latin typeface="Daytona" panose="020B0604030500040204" pitchFamily="34" charset="0"/>
              </a:rPr>
              <a:t>?</a:t>
            </a:r>
            <a:endParaRPr lang="ko-KR" altLang="en-US" sz="6600" b="1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59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743348" y="2151728"/>
            <a:ext cx="1070530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How can you show that </a:t>
            </a:r>
            <a:r>
              <a:rPr lang="en-US" altLang="ko-KR" sz="8800" b="1" dirty="0">
                <a:solidFill>
                  <a:srgbClr val="FFFFFF"/>
                </a:solidFill>
                <a:latin typeface="Daytona Pro Condensed Light" panose="020B0306030503040204" pitchFamily="34" charset="0"/>
              </a:rPr>
              <a:t>you are open 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as well? 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6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403590" y="2674947"/>
            <a:ext cx="1138484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Sharing something weird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4026265" y="3582888"/>
            <a:ext cx="413953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shows you are open. 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76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2352845" y="2674947"/>
            <a:ext cx="748634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Self-deprecation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4275181" y="3582888"/>
            <a:ext cx="364170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E5E5E5"/>
                </a:solidFill>
                <a:latin typeface="Daytona Pro Condensed Light" panose="020B0306030503040204" pitchFamily="34" charset="0"/>
              </a:rPr>
              <a:t>No one is perfect. </a:t>
            </a:r>
            <a:endParaRPr lang="ko-KR" altLang="en-US" sz="4000" dirty="0">
              <a:solidFill>
                <a:srgbClr val="E5E5E5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38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- self deprication">
            <a:hlinkClick r:id="" action="ppaction://media"/>
            <a:extLst>
              <a:ext uri="{FF2B5EF4-FFF2-40B4-BE49-F238E27FC236}">
                <a16:creationId xmlns:a16="http://schemas.microsoft.com/office/drawing/2014/main" id="{6A108115-8EEC-4845-90AF-27E993488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0DED57-F657-403C-AE34-17B044A7016E}"/>
              </a:ext>
            </a:extLst>
          </p:cNvPr>
          <p:cNvSpPr txBox="1"/>
          <p:nvPr/>
        </p:nvSpPr>
        <p:spPr>
          <a:xfrm>
            <a:off x="1983702" y="200589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https://www.youtube.com/watch?v=uKO6MidWggs</a:t>
            </a:r>
            <a:r>
              <a:rPr lang="ko-KR" alt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7C615-CBC0-4A93-9C26-59B76097F48A}"/>
              </a:ext>
            </a:extLst>
          </p:cNvPr>
          <p:cNvSpPr txBox="1"/>
          <p:nvPr/>
        </p:nvSpPr>
        <p:spPr>
          <a:xfrm>
            <a:off x="1983702" y="3616141"/>
            <a:ext cx="6652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https://www.mindtools.com/pages/article/Body_Language.htm</a:t>
            </a:r>
            <a:r>
              <a:rPr lang="ko-KR" alt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C54B7-5893-4C18-A24E-0B5B446EB2E1}"/>
              </a:ext>
            </a:extLst>
          </p:cNvPr>
          <p:cNvSpPr txBox="1"/>
          <p:nvPr/>
        </p:nvSpPr>
        <p:spPr>
          <a:xfrm>
            <a:off x="1983702" y="5226391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https://www.verywellmind.com/what-is-active-listening-3024343#:~:text=Active%20listening%20refers%20to%20a,and%20withholding%20judgment%20and%20advice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CC3A4-25C1-4C33-BDD3-A5238BFB14FF}"/>
              </a:ext>
            </a:extLst>
          </p:cNvPr>
          <p:cNvSpPr txBox="1"/>
          <p:nvPr/>
        </p:nvSpPr>
        <p:spPr>
          <a:xfrm>
            <a:off x="1809928" y="1482671"/>
            <a:ext cx="4243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Arial Narrow" panose="020B0606020202030204" pitchFamily="34" charset="0"/>
              </a:rPr>
              <a:t>How to Get People to Open Up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71614-D5FE-41EA-AA8B-825D25FED1AF}"/>
              </a:ext>
            </a:extLst>
          </p:cNvPr>
          <p:cNvSpPr txBox="1"/>
          <p:nvPr/>
        </p:nvSpPr>
        <p:spPr>
          <a:xfrm>
            <a:off x="1809928" y="3092921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Arial Narrow" panose="020B0606020202030204" pitchFamily="34" charset="0"/>
              </a:rPr>
              <a:t>Body Language 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8157D-2B3A-4617-AF40-C09E1416730E}"/>
              </a:ext>
            </a:extLst>
          </p:cNvPr>
          <p:cNvSpPr txBox="1"/>
          <p:nvPr/>
        </p:nvSpPr>
        <p:spPr>
          <a:xfrm>
            <a:off x="1809928" y="4719477"/>
            <a:ext cx="4376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Arial Narrow" panose="020B0606020202030204" pitchFamily="34" charset="0"/>
              </a:rPr>
              <a:t>How to Practice </a:t>
            </a:r>
            <a:r>
              <a:rPr lang="en-US" altLang="ko-KR" sz="2800">
                <a:latin typeface="Arial Narrow" panose="020B0606020202030204" pitchFamily="34" charset="0"/>
              </a:rPr>
              <a:t>Active Listening</a:t>
            </a:r>
            <a:endParaRPr lang="ko-KR" altLang="en-US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66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743348" y="2274838"/>
            <a:ext cx="1070530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What</a:t>
            </a:r>
            <a:r>
              <a:rPr lang="en-US" altLang="ko-KR" sz="7200" dirty="0">
                <a:solidFill>
                  <a:srgbClr val="E5E5E5"/>
                </a:solidFill>
                <a:latin typeface="Daytona" panose="020B0604030500040204" pitchFamily="34" charset="0"/>
              </a:rPr>
              <a:t> do you 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talk about </a:t>
            </a:r>
            <a:r>
              <a:rPr lang="en-US" altLang="ko-KR" sz="7200" dirty="0">
                <a:solidFill>
                  <a:srgbClr val="E5E5E5"/>
                </a:solidFill>
                <a:latin typeface="Daytona" panose="020B0604030500040204" pitchFamily="34" charset="0"/>
              </a:rPr>
              <a:t>with them?</a:t>
            </a:r>
            <a:endParaRPr lang="ko-KR" altLang="en-US" sz="7200" dirty="0">
              <a:solidFill>
                <a:srgbClr val="E5E5E5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45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- how to get someone to open up">
            <a:hlinkClick r:id="" action="ppaction://media"/>
            <a:extLst>
              <a:ext uri="{FF2B5EF4-FFF2-40B4-BE49-F238E27FC236}">
                <a16:creationId xmlns:a16="http://schemas.microsoft.com/office/drawing/2014/main" id="{C6EB2141-B9B0-444F-BC35-A6F5E5537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2973188" y="2674947"/>
            <a:ext cx="624562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“Coming Out”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680125" y="3582888"/>
            <a:ext cx="483177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Coming out of the closet</a:t>
            </a:r>
            <a:endParaRPr lang="ko-KR" altLang="en-US" sz="4000" dirty="0">
              <a:solidFill>
                <a:srgbClr val="D08202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Questions">
            <a:extLst>
              <a:ext uri="{FF2B5EF4-FFF2-40B4-BE49-F238E27FC236}">
                <a16:creationId xmlns:a16="http://schemas.microsoft.com/office/drawing/2014/main" id="{34889045-ABB7-4731-99DE-4FBC38DEA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0117" y="-148478"/>
            <a:ext cx="6837027" cy="6837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3762891" y="2611787"/>
            <a:ext cx="8609046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14213D"/>
                </a:solidFill>
                <a:latin typeface="Daytona" panose="020B0604030500040204" pitchFamily="34" charset="0"/>
              </a:rPr>
              <a:t>OPEN-ENDED</a:t>
            </a:r>
            <a:r>
              <a:rPr lang="en-US" altLang="ko-KR" sz="6600" b="1" dirty="0">
                <a:latin typeface="Daytona" panose="020B0604030500040204" pitchFamily="34" charset="0"/>
              </a:rPr>
              <a:t> </a:t>
            </a:r>
            <a:r>
              <a:rPr lang="en-US" altLang="ko-KR" sz="6600" b="1" dirty="0">
                <a:solidFill>
                  <a:srgbClr val="FFFFFF"/>
                </a:solidFill>
                <a:latin typeface="Daytona" panose="020B0604030500040204" pitchFamily="34" charset="0"/>
              </a:rPr>
              <a:t>QUESTIONS</a:t>
            </a:r>
            <a:endParaRPr lang="ko-KR" altLang="en-US" sz="6600" b="1" dirty="0">
              <a:solidFill>
                <a:srgbClr val="FFFFFF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3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2480266" y="2674947"/>
            <a:ext cx="723146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Tell me </a:t>
            </a:r>
            <a:r>
              <a:rPr lang="en-US" altLang="ko-KR" sz="7200" dirty="0">
                <a:solidFill>
                  <a:srgbClr val="FFFFFF"/>
                </a:solidFill>
                <a:latin typeface="Daytona" panose="020B0604030500040204" pitchFamily="34" charset="0"/>
              </a:rPr>
              <a:t>about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 it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214129" y="3582888"/>
            <a:ext cx="576375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Tell me about your childhood.</a:t>
            </a:r>
            <a:endParaRPr lang="ko-KR" altLang="en-US" sz="4000" dirty="0">
              <a:solidFill>
                <a:srgbClr val="D08202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7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5E3ED4-3DA1-4AF7-879A-EF0FA4504A42}"/>
              </a:ext>
            </a:extLst>
          </p:cNvPr>
          <p:cNvSpPr txBox="1"/>
          <p:nvPr/>
        </p:nvSpPr>
        <p:spPr>
          <a:xfrm>
            <a:off x="2220584" y="2674947"/>
            <a:ext cx="775084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How does it </a:t>
            </a:r>
            <a:r>
              <a:rPr lang="en-US" altLang="ko-KR" sz="7200" dirty="0">
                <a:solidFill>
                  <a:srgbClr val="FFFFFF"/>
                </a:solidFill>
                <a:latin typeface="Daytona" panose="020B0604030500040204" pitchFamily="34" charset="0"/>
              </a:rPr>
              <a:t>feel</a:t>
            </a:r>
            <a:r>
              <a:rPr lang="en-US" altLang="ko-KR" sz="7200" dirty="0">
                <a:solidFill>
                  <a:srgbClr val="14213D"/>
                </a:solidFill>
                <a:latin typeface="Daytona" panose="020B0604030500040204" pitchFamily="34" charset="0"/>
              </a:rPr>
              <a:t>?</a:t>
            </a:r>
            <a:endParaRPr lang="ko-KR" altLang="en-US" sz="7200" dirty="0">
              <a:solidFill>
                <a:srgbClr val="14213D"/>
              </a:solidFill>
              <a:latin typeface="Daytona" panose="020B0604030500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38B5-3A58-45DB-A82B-BB64EE18C0B9}"/>
              </a:ext>
            </a:extLst>
          </p:cNvPr>
          <p:cNvSpPr txBox="1"/>
          <p:nvPr/>
        </p:nvSpPr>
        <p:spPr>
          <a:xfrm>
            <a:off x="3188613" y="3582888"/>
            <a:ext cx="581479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How does that make </a:t>
            </a:r>
            <a:r>
              <a:rPr lang="en-US" altLang="ko-KR" sz="4000" u="sng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you</a:t>
            </a:r>
            <a:r>
              <a:rPr lang="en-US" altLang="ko-KR" sz="4000" dirty="0">
                <a:solidFill>
                  <a:srgbClr val="D08202"/>
                </a:solidFill>
                <a:latin typeface="Daytona Pro Condensed Light" panose="020B0306030503040204" pitchFamily="34" charset="0"/>
              </a:rPr>
              <a:t> feel?</a:t>
            </a:r>
            <a:endParaRPr lang="ko-KR" altLang="en-US" sz="4000" dirty="0">
              <a:solidFill>
                <a:srgbClr val="D08202"/>
              </a:solidFill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0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360</Words>
  <Application>Microsoft Office PowerPoint</Application>
  <PresentationFormat>Widescreen</PresentationFormat>
  <Paragraphs>83</Paragraphs>
  <Slides>38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Daytona Pro Condensed</vt:lpstr>
      <vt:lpstr>Bebas Neue</vt:lpstr>
      <vt:lpstr>양재백두체B</vt:lpstr>
      <vt:lpstr>Cambria</vt:lpstr>
      <vt:lpstr>Daytona Pro Condensed Light</vt:lpstr>
      <vt:lpstr>Calibri Light</vt:lpstr>
      <vt:lpstr>Tahoma</vt:lpstr>
      <vt:lpstr>Arial</vt:lpstr>
      <vt:lpstr>Daytona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Affirmation Responses (minimal encouragers, background cues)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21</cp:revision>
  <dcterms:created xsi:type="dcterms:W3CDTF">2020-10-13T04:20:46Z</dcterms:created>
  <dcterms:modified xsi:type="dcterms:W3CDTF">2020-10-15T02:27:02Z</dcterms:modified>
</cp:coreProperties>
</file>