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7" r:id="rId5"/>
    <p:sldId id="272" r:id="rId6"/>
    <p:sldId id="273" r:id="rId7"/>
    <p:sldId id="268" r:id="rId8"/>
    <p:sldId id="269" r:id="rId9"/>
    <p:sldId id="275" r:id="rId10"/>
    <p:sldId id="276" r:id="rId11"/>
    <p:sldId id="271" r:id="rId12"/>
    <p:sldId id="274" r:id="rId13"/>
    <p:sldId id="260" r:id="rId14"/>
    <p:sldId id="264" r:id="rId15"/>
    <p:sldId id="262" r:id="rId16"/>
    <p:sldId id="265" r:id="rId17"/>
    <p:sldId id="263" r:id="rId18"/>
    <p:sldId id="277" r:id="rId19"/>
    <p:sldId id="278" r:id="rId20"/>
    <p:sldId id="289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0" r:id="rId32"/>
    <p:sldId id="291" r:id="rId33"/>
    <p:sldId id="25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  <a:srgbClr val="F95D12"/>
    <a:srgbClr val="C0C0C0"/>
    <a:srgbClr val="004E98"/>
    <a:srgbClr val="3A6EA5"/>
    <a:srgbClr val="FF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9" autoAdjust="0"/>
    <p:restoredTop sz="94660"/>
  </p:normalViewPr>
  <p:slideViewPr>
    <p:cSldViewPr snapToGrid="0">
      <p:cViewPr>
        <p:scale>
          <a:sx n="75" d="100"/>
          <a:sy n="75" d="100"/>
        </p:scale>
        <p:origin x="9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33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33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66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76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22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4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371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060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75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49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214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E7E4A-0DA1-4B6B-8FDA-C8DA533B4624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6F96-6718-47F7-AA56-11192416C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7836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GT7u4YrT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xJnocnQu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G85Ki98w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naver.me/FUwTirez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naver.me/G85Ki98w" TargetMode="Externa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G85Ki98w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aver.me/GkEd4hfV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G85Ki98w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aver.me/GvFmbtyw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G85Ki98w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aver.me/xOfgJciQ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uessr.com/maps/5fa4ee74408bc100015d24f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12" Type="http://schemas.openxmlformats.org/officeDocument/2006/relationships/slide" Target="slide30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0" Type="http://schemas.openxmlformats.org/officeDocument/2006/relationships/slide" Target="slide28.xml"/><Relationship Id="rId4" Type="http://schemas.openxmlformats.org/officeDocument/2006/relationships/slide" Target="slide22.xml"/><Relationship Id="rId9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naver.me/GXhPg1fv" TargetMode="Externa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naver.me/FJBhIh2g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IxvfKSKO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58hVjchR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x015XTaF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naver.me/5AeIg03X" TargetMode="Externa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naver.me/5vBLJPNn" TargetMode="Externa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7E82FB-CCE2-46C5-A946-4C6692E71E17}"/>
              </a:ext>
            </a:extLst>
          </p:cNvPr>
          <p:cNvSpPr txBox="1"/>
          <p:nvPr/>
        </p:nvSpPr>
        <p:spPr>
          <a:xfrm>
            <a:off x="917481" y="4206565"/>
            <a:ext cx="82391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b="1" dirty="0">
                <a:solidFill>
                  <a:srgbClr val="EBEBEB"/>
                </a:solidFill>
                <a:latin typeface="Bebas Neue Light" panose="00000500000000000000" pitchFamily="50" charset="0"/>
              </a:rPr>
              <a:t>Travel</a:t>
            </a:r>
            <a:r>
              <a:rPr lang="en-US" altLang="ko-KR" sz="8000" dirty="0">
                <a:latin typeface="Bebas Neue Light" panose="00000500000000000000" pitchFamily="50" charset="0"/>
              </a:rPr>
              <a:t> </a:t>
            </a:r>
            <a:r>
              <a:rPr lang="en-US" altLang="ko-KR" sz="8000" dirty="0">
                <a:solidFill>
                  <a:srgbClr val="3A6EA5"/>
                </a:solidFill>
                <a:latin typeface="Bebas Neue Light" panose="00000500000000000000" pitchFamily="50" charset="0"/>
              </a:rPr>
              <a:t>in</a:t>
            </a:r>
            <a:r>
              <a:rPr lang="en-US" altLang="ko-KR" sz="8000" dirty="0">
                <a:latin typeface="Bebas Neue Light" panose="00000500000000000000" pitchFamily="50" charset="0"/>
              </a:rPr>
              <a:t> </a:t>
            </a:r>
            <a:r>
              <a:rPr lang="en-US" altLang="ko-KR" sz="9600" dirty="0">
                <a:solidFill>
                  <a:srgbClr val="F95D12"/>
                </a:solidFill>
                <a:latin typeface="Arial Rounded MT Bold" panose="020F0704030504030204" pitchFamily="34" charset="0"/>
              </a:rPr>
              <a:t>Korea</a:t>
            </a:r>
            <a:endParaRPr lang="ko-KR" altLang="en-US" sz="8000" dirty="0">
              <a:solidFill>
                <a:srgbClr val="F95D1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96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cycle parked on the side of the road&#10;&#10;Description automatically generated">
            <a:extLst>
              <a:ext uri="{FF2B5EF4-FFF2-40B4-BE49-F238E27FC236}">
                <a16:creationId xmlns:a16="http://schemas.microsoft.com/office/drawing/2014/main" id="{BF7F4A41-03FE-49F0-8277-4EAE09028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2" b="69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icycle parked on the side of the road&#10;&#10;Description automatically generated">
            <a:extLst>
              <a:ext uri="{FF2B5EF4-FFF2-40B4-BE49-F238E27FC236}">
                <a16:creationId xmlns:a16="http://schemas.microsoft.com/office/drawing/2014/main" id="{C777697E-85DD-4695-A775-CBFC42E4F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96300" cy="15104533"/>
          </a:xfrm>
          <a:prstGeom prst="rect">
            <a:avLst/>
          </a:prstGeom>
        </p:spPr>
      </p:pic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A6E38894-9504-451B-B726-9A8C31E59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7556500" y="5198230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03D59-2094-4478-B1CA-A6BA27013F05}"/>
              </a:ext>
            </a:extLst>
          </p:cNvPr>
          <p:cNvSpPr txBox="1"/>
          <p:nvPr/>
        </p:nvSpPr>
        <p:spPr>
          <a:xfrm>
            <a:off x="7915275" y="5894765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http://naver.me/GT7u4YrT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holding, dark, sitting&#10;&#10;Description automatically generated">
            <a:extLst>
              <a:ext uri="{FF2B5EF4-FFF2-40B4-BE49-F238E27FC236}">
                <a16:creationId xmlns:a16="http://schemas.microsoft.com/office/drawing/2014/main" id="{827AEC02-8ABB-49C8-8035-CC2DD3A61C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able, holding, dark, sitting&#10;&#10;Description automatically generated">
            <a:extLst>
              <a:ext uri="{FF2B5EF4-FFF2-40B4-BE49-F238E27FC236}">
                <a16:creationId xmlns:a16="http://schemas.microsoft.com/office/drawing/2014/main" id="{BD7E7910-F831-4BB4-94FA-228C341D7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F2F8B5AF-F559-46B4-A033-081BDB4F5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1016000" y="5325230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B76F5-1319-40E1-ADB7-A1B881B46FDA}"/>
              </a:ext>
            </a:extLst>
          </p:cNvPr>
          <p:cNvSpPr txBox="1"/>
          <p:nvPr/>
        </p:nvSpPr>
        <p:spPr>
          <a:xfrm>
            <a:off x="1444625" y="6008549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http://naver.me/xJnocnQu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2E01BA52-4683-4E65-8971-72641452C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b="474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C885867E-C3EA-442B-9610-F37360EFA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0164134F-D3D7-4F6B-B267-6FA0A3205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1282700" y="5158165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1A89A-2907-473E-85C9-03B87B51BF7F}"/>
              </a:ext>
            </a:extLst>
          </p:cNvPr>
          <p:cNvSpPr txBox="1"/>
          <p:nvPr/>
        </p:nvSpPr>
        <p:spPr>
          <a:xfrm>
            <a:off x="1676400" y="58547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http://naver.me/G85Ki98w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building, horse&#10;&#10;Description automatically generated">
            <a:extLst>
              <a:ext uri="{FF2B5EF4-FFF2-40B4-BE49-F238E27FC236}">
                <a16:creationId xmlns:a16="http://schemas.microsoft.com/office/drawing/2014/main" id="{EFB07B5E-DC89-4B5F-AF47-24D697323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b="244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outdoor, person, building, horse&#10;&#10;Description automatically generated">
            <a:extLst>
              <a:ext uri="{FF2B5EF4-FFF2-40B4-BE49-F238E27FC236}">
                <a16:creationId xmlns:a16="http://schemas.microsoft.com/office/drawing/2014/main" id="{F76322E9-ECF8-446F-A280-AC9BBD7B4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83" b="97361" l="0" r="99375">
                        <a14:foregroundMark x1="65625" y1="57500" x2="56563" y2="64861"/>
                        <a14:foregroundMark x1="56563" y1="64861" x2="34167" y2="71667"/>
                        <a14:foregroundMark x1="34167" y1="71667" x2="70417" y2="73750"/>
                        <a14:foregroundMark x1="70417" y1="73750" x2="65417" y2="82500"/>
                        <a14:foregroundMark x1="65417" y1="82500" x2="61250" y2="85972"/>
                        <a14:foregroundMark x1="61250" y1="85972" x2="66250" y2="85694"/>
                        <a14:foregroundMark x1="66250" y1="85694" x2="90521" y2="64167"/>
                        <a14:foregroundMark x1="90521" y1="64167" x2="92813" y2="68194"/>
                        <a14:foregroundMark x1="82813" y1="71111" x2="55833" y2="74444"/>
                        <a14:foregroundMark x1="55833" y1="74444" x2="43333" y2="82222"/>
                        <a14:foregroundMark x1="81875" y1="75278" x2="74479" y2="91111"/>
                        <a14:foregroundMark x1="95938" y1="64861" x2="95833" y2="84444"/>
                        <a14:foregroundMark x1="95833" y1="84444" x2="95104" y2="88472"/>
                        <a14:foregroundMark x1="38646" y1="76806" x2="32083" y2="78333"/>
                        <a14:foregroundMark x1="32083" y1="78333" x2="18750" y2="90694"/>
                        <a14:foregroundMark x1="18750" y1="90694" x2="18125" y2="91944"/>
                        <a14:foregroundMark x1="67188" y1="93333" x2="20625" y2="92639"/>
                        <a14:foregroundMark x1="97917" y1="84722" x2="99375" y2="38333"/>
                        <a14:foregroundMark x1="55729" y1="4861" x2="57083" y2="8472"/>
                        <a14:foregroundMark x1="57917" y1="4861" x2="60938" y2="8194"/>
                        <a14:foregroundMark x1="60938" y1="8194" x2="65000" y2="9167"/>
                        <a14:foregroundMark x1="13854" y1="60139" x2="0" y2="63472"/>
                        <a14:foregroundMark x1="12812" y1="85000" x2="2604" y2="97361"/>
                        <a14:foregroundMark x1="74479" y1="57639" x2="73542" y2="57361"/>
                        <a14:foregroundMark x1="38958" y1="54028" x2="45104" y2="51667"/>
                        <a14:backgroundMark x1="46563" y1="25278" x2="53646" y2="33056"/>
                        <a14:backgroundMark x1="53646" y1="33056" x2="56042" y2="37639"/>
                        <a14:backgroundMark x1="56042" y1="37639" x2="55833" y2="43611"/>
                        <a14:backgroundMark x1="55833" y1="43611" x2="37396" y2="51944"/>
                        <a14:backgroundMark x1="37396" y1="51944" x2="13854" y2="52639"/>
                        <a14:backgroundMark x1="13854" y1="52639" x2="9896" y2="54583"/>
                        <a14:backgroundMark x1="9896" y1="54583" x2="9688" y2="55000"/>
                        <a14:backgroundMark x1="79688" y1="46667" x2="76563" y2="50000"/>
                        <a14:backgroundMark x1="76563" y1="50000" x2="76042" y2="56528"/>
                        <a14:backgroundMark x1="76042" y1="56528" x2="76146" y2="5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2" b="244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Spotlight Naver: South Korea's Top Search Engine Dominates with Web  Cartoons - Knowledge Leaders Capital">
            <a:hlinkClick r:id="rId5"/>
            <a:extLst>
              <a:ext uri="{FF2B5EF4-FFF2-40B4-BE49-F238E27FC236}">
                <a16:creationId xmlns:a16="http://schemas.microsoft.com/office/drawing/2014/main" id="{59DF1D0D-826A-498F-A0D2-2E16CC0AE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850900" y="1888431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C1E8D-C740-4863-957C-3A664383C595}"/>
              </a:ext>
            </a:extLst>
          </p:cNvPr>
          <p:cNvSpPr txBox="1"/>
          <p:nvPr/>
        </p:nvSpPr>
        <p:spPr>
          <a:xfrm>
            <a:off x="1330325" y="2584966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http://naver.me/FUwTirez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tue of a person&#10;&#10;Description automatically generated">
            <a:extLst>
              <a:ext uri="{FF2B5EF4-FFF2-40B4-BE49-F238E27FC236}">
                <a16:creationId xmlns:a16="http://schemas.microsoft.com/office/drawing/2014/main" id="{0E362AC8-F52C-4049-AF4F-53AD76C55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0" b="243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tatue of a person&#10;&#10;Description automatically generated">
            <a:extLst>
              <a:ext uri="{FF2B5EF4-FFF2-40B4-BE49-F238E27FC236}">
                <a16:creationId xmlns:a16="http://schemas.microsoft.com/office/drawing/2014/main" id="{3D59D74A-D67D-472F-8FF0-DD8A8F17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88" y="0"/>
            <a:ext cx="5341023" cy="6858000"/>
          </a:xfrm>
          <a:prstGeom prst="rect">
            <a:avLst/>
          </a:prstGeom>
        </p:spPr>
      </p:pic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1CDCCA4B-F798-4F11-99BF-CC8A77B9E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834689" y="4104065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2526B-02AF-41D8-918A-67D5F6DBAA90}"/>
              </a:ext>
            </a:extLst>
          </p:cNvPr>
          <p:cNvSpPr txBox="1"/>
          <p:nvPr/>
        </p:nvSpPr>
        <p:spPr>
          <a:xfrm>
            <a:off x="1219200" y="48118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http://naver.me/GkEd4hfV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8C5670F8-0AF6-44AC-92E6-AD9358F8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D8AB2E33-7B6E-40F6-A116-31A910949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F1ECE77C-1DFE-4C64-8A48-FC8E7A86E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7383463" y="4784964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D7F2D-9DE3-4B8F-9EB7-D998B4A2D178}"/>
              </a:ext>
            </a:extLst>
          </p:cNvPr>
          <p:cNvSpPr txBox="1"/>
          <p:nvPr/>
        </p:nvSpPr>
        <p:spPr>
          <a:xfrm>
            <a:off x="7712075" y="5479534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http://naver.me/GvFmbtyw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mountain road&#10;&#10;Description automatically generated">
            <a:extLst>
              <a:ext uri="{FF2B5EF4-FFF2-40B4-BE49-F238E27FC236}">
                <a16:creationId xmlns:a16="http://schemas.microsoft.com/office/drawing/2014/main" id="{CCCDC8D0-DD55-4882-B21C-2EEBECD508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ign on the side of a mountain road&#10;&#10;Description automatically generated">
            <a:extLst>
              <a:ext uri="{FF2B5EF4-FFF2-40B4-BE49-F238E27FC236}">
                <a16:creationId xmlns:a16="http://schemas.microsoft.com/office/drawing/2014/main" id="{B5307BC5-F90A-424F-9596-DA7DA7385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B43199-D0CF-4A60-A762-9B02232DFE97}"/>
              </a:ext>
            </a:extLst>
          </p:cNvPr>
          <p:cNvSpPr txBox="1"/>
          <p:nvPr/>
        </p:nvSpPr>
        <p:spPr>
          <a:xfrm>
            <a:off x="4851400" y="-12573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소남백이</a:t>
            </a:r>
          </a:p>
        </p:txBody>
      </p:sp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D193A2BB-6C5D-4ED9-97B8-1D473F220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7296150" y="5348665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D65F8-42A6-47EC-B55B-1313952454EC}"/>
              </a:ext>
            </a:extLst>
          </p:cNvPr>
          <p:cNvSpPr txBox="1"/>
          <p:nvPr/>
        </p:nvSpPr>
        <p:spPr>
          <a:xfrm>
            <a:off x="7807325" y="6051034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http://naver.me/xOfgJciQ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iously Fresh Media | GeoGuessr, Let's explore the world! - Seriously  Fresh Media">
            <a:extLst>
              <a:ext uri="{FF2B5EF4-FFF2-40B4-BE49-F238E27FC236}">
                <a16:creationId xmlns:a16="http://schemas.microsoft.com/office/drawing/2014/main" id="{3633F82E-DB7B-4963-9457-FA9D0742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9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253557-6BD0-489B-B98F-A2394ED5AAF9}"/>
              </a:ext>
            </a:extLst>
          </p:cNvPr>
          <p:cNvSpPr/>
          <p:nvPr/>
        </p:nvSpPr>
        <p:spPr>
          <a:xfrm>
            <a:off x="4739952" y="2500604"/>
            <a:ext cx="6438122" cy="671804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57150">
            <a:solidFill>
              <a:srgbClr val="3A6E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hlinkClick r:id="rId3"/>
              </a:rPr>
              <a:t>https://www.geoguessr.com/maps/5fa4ee74408bc100015d24f0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33764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oul Bungalows - Best Price + HD Photos of Bungalows in Seoul">
            <a:extLst>
              <a:ext uri="{FF2B5EF4-FFF2-40B4-BE49-F238E27FC236}">
                <a16:creationId xmlns:a16="http://schemas.microsoft.com/office/drawing/2014/main" id="{FA9F0211-B725-4105-8BAE-753D2CD7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96378-253A-4983-93F0-3D525254F3F9}"/>
              </a:ext>
            </a:extLst>
          </p:cNvPr>
          <p:cNvSpPr/>
          <p:nvPr/>
        </p:nvSpPr>
        <p:spPr>
          <a:xfrm rot="1556852">
            <a:off x="-3517296" y="-4976618"/>
            <a:ext cx="8245930" cy="17473380"/>
          </a:xfrm>
          <a:prstGeom prst="rect">
            <a:avLst/>
          </a:prstGeom>
          <a:solidFill>
            <a:srgbClr val="004E98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E82FB-CCE2-46C5-A946-4C6692E71E17}"/>
              </a:ext>
            </a:extLst>
          </p:cNvPr>
          <p:cNvSpPr txBox="1"/>
          <p:nvPr/>
        </p:nvSpPr>
        <p:spPr>
          <a:xfrm>
            <a:off x="605669" y="1559441"/>
            <a:ext cx="3621504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b="1" dirty="0">
                <a:solidFill>
                  <a:srgbClr val="EBEBEB"/>
                </a:solidFill>
                <a:latin typeface="Bebas Neue Light" panose="00000500000000000000" pitchFamily="50" charset="0"/>
              </a:rPr>
              <a:t>Hot</a:t>
            </a:r>
            <a:r>
              <a:rPr lang="en-US" altLang="ko-KR" sz="8000" dirty="0">
                <a:latin typeface="Bebas Neue Light" panose="00000500000000000000" pitchFamily="50" charset="0"/>
              </a:rPr>
              <a:t> </a:t>
            </a:r>
          </a:p>
          <a:p>
            <a:r>
              <a:rPr lang="en-US" altLang="ko-KR" sz="9600" dirty="0">
                <a:solidFill>
                  <a:srgbClr val="F95D12"/>
                </a:solidFill>
                <a:latin typeface="Arial Rounded MT Bold" panose="020F0704030504030204" pitchFamily="34" charset="0"/>
              </a:rPr>
              <a:t>Spots</a:t>
            </a:r>
            <a:endParaRPr lang="ko-KR" altLang="en-US" sz="8000" dirty="0">
              <a:solidFill>
                <a:srgbClr val="F95D1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3A754-5776-4B53-B1AD-7E68AF123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2" t="10034" r="15612" b="21191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EF320E-E58D-4520-842C-69E684DC2907}"/>
              </a:ext>
            </a:extLst>
          </p:cNvPr>
          <p:cNvSpPr/>
          <p:nvPr/>
        </p:nvSpPr>
        <p:spPr>
          <a:xfrm rot="1556852">
            <a:off x="5615567" y="-4062217"/>
            <a:ext cx="8245930" cy="17473380"/>
          </a:xfrm>
          <a:prstGeom prst="rect">
            <a:avLst/>
          </a:prstGeom>
          <a:solidFill>
            <a:srgbClr val="004E98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69D0D-3CC4-40AA-B747-FA774F79700F}"/>
              </a:ext>
            </a:extLst>
          </p:cNvPr>
          <p:cNvSpPr txBox="1"/>
          <p:nvPr/>
        </p:nvSpPr>
        <p:spPr>
          <a:xfrm>
            <a:off x="5443273" y="2650824"/>
            <a:ext cx="6417141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1500" b="1" dirty="0">
                <a:solidFill>
                  <a:srgbClr val="EBEBEB"/>
                </a:solidFill>
                <a:latin typeface="Bebas Neue Light" panose="00000500000000000000" pitchFamily="50" charset="0"/>
              </a:rPr>
              <a:t>Top 10</a:t>
            </a:r>
            <a:r>
              <a:rPr lang="en-US" altLang="ko-KR" sz="8000" dirty="0">
                <a:latin typeface="Bebas Neue Light" panose="00000500000000000000" pitchFamily="50" charset="0"/>
              </a:rPr>
              <a:t> </a:t>
            </a:r>
          </a:p>
          <a:p>
            <a:pPr algn="r"/>
            <a:r>
              <a:rPr lang="en-US" altLang="ko-KR" sz="9600" dirty="0">
                <a:solidFill>
                  <a:srgbClr val="F95D12"/>
                </a:solidFill>
                <a:latin typeface="Arial Rounded MT Bold" panose="020F0704030504030204" pitchFamily="34" charset="0"/>
              </a:rPr>
              <a:t>mountains</a:t>
            </a:r>
            <a:endParaRPr lang="ko-KR" altLang="en-US" sz="8000" dirty="0">
              <a:solidFill>
                <a:srgbClr val="F95D1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A4369-770E-4E60-A826-810BD5055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0" t="9930" r="7857" b="1031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2745F1-97A0-4D03-9FD2-B29AF27C3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t="9796" r="81709" b="83401"/>
          <a:stretch/>
        </p:blipFill>
        <p:spPr>
          <a:xfrm>
            <a:off x="0" y="0"/>
            <a:ext cx="1782147" cy="5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4030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2E02BF0-42A4-4FC3-8CED-836FC594FE9E}"/>
              </a:ext>
            </a:extLst>
          </p:cNvPr>
          <p:cNvSpPr txBox="1"/>
          <p:nvPr/>
        </p:nvSpPr>
        <p:spPr>
          <a:xfrm>
            <a:off x="334494" y="1103957"/>
            <a:ext cx="4851008" cy="4693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b="1" dirty="0">
                <a:solidFill>
                  <a:srgbClr val="F95D12"/>
                </a:solidFill>
                <a:latin typeface="Bebas Neue" panose="00000500000000000000" pitchFamily="2" charset="0"/>
              </a:rPr>
              <a:t>J</a:t>
            </a:r>
            <a:r>
              <a:rPr lang="en-US" altLang="ko-KR" sz="5400" dirty="0">
                <a:solidFill>
                  <a:srgbClr val="F95D12"/>
                </a:solidFill>
                <a:latin typeface="Bebas Neue" panose="00000500000000000000" pitchFamily="2" charset="0"/>
              </a:rPr>
              <a:t>oel’s</a:t>
            </a:r>
            <a:r>
              <a:rPr lang="en-US" altLang="ko-KR" sz="5400" dirty="0">
                <a:latin typeface="Bebas Neue" panose="00000500000000000000" pitchFamily="2" charset="0"/>
              </a:rPr>
              <a:t> </a:t>
            </a:r>
            <a:r>
              <a:rPr lang="en-US" altLang="ko-KR" sz="8800" dirty="0">
                <a:latin typeface="Bebas Neue Light" panose="00000500000000000000" pitchFamily="50" charset="0"/>
              </a:rPr>
              <a:t>Travel</a:t>
            </a:r>
            <a:endParaRPr lang="en-US" altLang="ko-KR" sz="5400" dirty="0">
              <a:latin typeface="Bebas Neue" panose="00000500000000000000" pitchFamily="2" charset="0"/>
            </a:endParaRPr>
          </a:p>
          <a:p>
            <a:pPr algn="r"/>
            <a:r>
              <a:rPr lang="en-US" altLang="ko-KR" sz="6000" b="1" dirty="0">
                <a:solidFill>
                  <a:srgbClr val="C0C0C0"/>
                </a:solidFill>
                <a:latin typeface="Bebas Neue" panose="00000500000000000000" pitchFamily="2" charset="0"/>
              </a:rPr>
              <a:t>Tips</a:t>
            </a:r>
            <a:endParaRPr lang="ko-KR" altLang="en-US" sz="5400" b="1" dirty="0">
              <a:solidFill>
                <a:srgbClr val="C0C0C0"/>
              </a:solidFill>
              <a:latin typeface="Bebas Neue" panose="00000500000000000000" pitchFamily="2" charset="0"/>
            </a:endParaRPr>
          </a:p>
        </p:txBody>
      </p:sp>
      <p:sp>
        <p:nvSpPr>
          <p:cNvPr id="34" name="Rectangle 33">
            <a:hlinkClick r:id="rId2" action="ppaction://hlinksldjump"/>
            <a:extLst>
              <a:ext uri="{FF2B5EF4-FFF2-40B4-BE49-F238E27FC236}">
                <a16:creationId xmlns:a16="http://schemas.microsoft.com/office/drawing/2014/main" id="{91F00336-181E-48A1-8EB3-19093B8F17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336FC-55AF-47B8-ABF0-B00369C91E8F}"/>
              </a:ext>
            </a:extLst>
          </p:cNvPr>
          <p:cNvSpPr txBox="1"/>
          <p:nvPr/>
        </p:nvSpPr>
        <p:spPr>
          <a:xfrm>
            <a:off x="7336703" y="0"/>
            <a:ext cx="3944799" cy="686341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EBEBEB"/>
                </a:solidFill>
                <a:latin typeface="Arial Nova" panose="020B0504020202020204" pitchFamily="34" charset="0"/>
              </a:rPr>
              <a:t>Jirisan</a:t>
            </a:r>
            <a:endParaRPr lang="en-US" altLang="ko-KR" sz="4400" dirty="0">
              <a:solidFill>
                <a:srgbClr val="EBEBEB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C0C0C0"/>
                </a:solidFill>
                <a:latin typeface="Arial Nova" panose="020B0504020202020204" pitchFamily="34" charset="0"/>
              </a:rPr>
              <a:t>Seoraksan</a:t>
            </a:r>
            <a:endParaRPr lang="en-US" altLang="ko-KR" sz="4400" dirty="0">
              <a:solidFill>
                <a:srgbClr val="C0C0C0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EBEBEB"/>
                </a:solidFill>
                <a:latin typeface="Arial Nova" panose="020B0504020202020204" pitchFamily="34" charset="0"/>
              </a:rPr>
              <a:t>Gyeryongsan</a:t>
            </a:r>
            <a:endParaRPr lang="en-US" altLang="ko-KR" sz="4400" dirty="0">
              <a:solidFill>
                <a:srgbClr val="EBEBEB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C0C0C0"/>
                </a:solidFill>
                <a:latin typeface="Arial Nova" panose="020B0504020202020204" pitchFamily="34" charset="0"/>
              </a:rPr>
              <a:t>Hallasan</a:t>
            </a:r>
            <a:endParaRPr lang="en-US" altLang="ko-KR" sz="4400" dirty="0">
              <a:solidFill>
                <a:srgbClr val="C0C0C0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EBEBEB"/>
                </a:solidFill>
                <a:latin typeface="Arial Nova" panose="020B0504020202020204" pitchFamily="34" charset="0"/>
              </a:rPr>
              <a:t>Bukhansan</a:t>
            </a:r>
            <a:endParaRPr lang="en-US" altLang="ko-KR" sz="4400" dirty="0">
              <a:solidFill>
                <a:srgbClr val="EBEBEB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C0C0C0"/>
                </a:solidFill>
                <a:latin typeface="Arial Nova" panose="020B0504020202020204" pitchFamily="34" charset="0"/>
              </a:rPr>
              <a:t>Odaesan</a:t>
            </a:r>
            <a:endParaRPr lang="en-US" altLang="ko-KR" sz="4400" dirty="0">
              <a:solidFill>
                <a:srgbClr val="C0C0C0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EBEBEB"/>
                </a:solidFill>
                <a:latin typeface="Arial Nova" panose="020B0504020202020204" pitchFamily="34" charset="0"/>
              </a:rPr>
              <a:t>Deogyusan</a:t>
            </a:r>
            <a:endParaRPr lang="en-US" altLang="ko-KR" sz="4400" dirty="0">
              <a:solidFill>
                <a:srgbClr val="EBEBEB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C0C0C0"/>
                </a:solidFill>
                <a:latin typeface="Arial Nova" panose="020B0504020202020204" pitchFamily="34" charset="0"/>
              </a:rPr>
              <a:t>Chiaksan</a:t>
            </a:r>
            <a:endParaRPr lang="en-US" altLang="ko-KR" sz="4400" dirty="0">
              <a:solidFill>
                <a:srgbClr val="C0C0C0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EBEBEB"/>
                </a:solidFill>
                <a:latin typeface="Arial Nova" panose="020B0504020202020204" pitchFamily="34" charset="0"/>
              </a:rPr>
              <a:t>Naejangsan</a:t>
            </a:r>
            <a:endParaRPr lang="en-US" altLang="ko-KR" sz="4400" dirty="0">
              <a:solidFill>
                <a:srgbClr val="EBEBEB"/>
              </a:solidFill>
              <a:latin typeface="Arial Nova" panose="020B05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altLang="ko-KR" sz="4400" dirty="0" err="1">
                <a:solidFill>
                  <a:srgbClr val="C0C0C0"/>
                </a:solidFill>
                <a:latin typeface="Arial Nova" panose="020B0504020202020204" pitchFamily="34" charset="0"/>
              </a:rPr>
              <a:t>Songnisan</a:t>
            </a:r>
            <a:endParaRPr lang="ko-KR" altLang="en-US" sz="4400" dirty="0">
              <a:solidFill>
                <a:srgbClr val="C0C0C0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CF89DAE9-4619-49EA-9C34-9BAA9FF0E01C}"/>
              </a:ext>
            </a:extLst>
          </p:cNvPr>
          <p:cNvSpPr/>
          <p:nvPr/>
        </p:nvSpPr>
        <p:spPr>
          <a:xfrm>
            <a:off x="6096000" y="3175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1</a:t>
            </a:r>
            <a:endParaRPr lang="ko-KR" altLang="en-US" sz="4400" dirty="0"/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C466C1F-C195-4C6F-BA9E-093391FD5EB2}"/>
              </a:ext>
            </a:extLst>
          </p:cNvPr>
          <p:cNvSpPr/>
          <p:nvPr/>
        </p:nvSpPr>
        <p:spPr>
          <a:xfrm>
            <a:off x="6096000" y="71755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2</a:t>
            </a:r>
            <a:endParaRPr lang="ko-KR" altLang="en-US" sz="4400" dirty="0"/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D6211026-537E-4BC6-B4FE-1C11AAFB05F9}"/>
              </a:ext>
            </a:extLst>
          </p:cNvPr>
          <p:cNvSpPr/>
          <p:nvPr/>
        </p:nvSpPr>
        <p:spPr>
          <a:xfrm>
            <a:off x="6096000" y="140335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3</a:t>
            </a:r>
            <a:endParaRPr lang="ko-KR" altLang="en-US" sz="4400" dirty="0"/>
          </a:p>
        </p:txBody>
      </p:sp>
      <p:sp>
        <p:nvSpPr>
          <p:cNvPr id="26" name="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5E859F40-829A-4F6D-878A-7179DD62E624}"/>
              </a:ext>
            </a:extLst>
          </p:cNvPr>
          <p:cNvSpPr/>
          <p:nvPr/>
        </p:nvSpPr>
        <p:spPr>
          <a:xfrm>
            <a:off x="6096000" y="2075983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4</a:t>
            </a:r>
            <a:endParaRPr lang="ko-KR" altLang="en-US" sz="4400" dirty="0"/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C3F8845C-20DB-4D40-8F0F-50F8160BAA36}"/>
              </a:ext>
            </a:extLst>
          </p:cNvPr>
          <p:cNvSpPr/>
          <p:nvPr/>
        </p:nvSpPr>
        <p:spPr>
          <a:xfrm>
            <a:off x="6096000" y="274320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5</a:t>
            </a:r>
            <a:endParaRPr lang="ko-KR" altLang="en-US" sz="4400" dirty="0"/>
          </a:p>
        </p:txBody>
      </p:sp>
      <p:sp>
        <p:nvSpPr>
          <p:cNvPr id="28" name="Rectangle 27">
            <a:hlinkClick r:id="rId8" action="ppaction://hlinksldjump"/>
            <a:extLst>
              <a:ext uri="{FF2B5EF4-FFF2-40B4-BE49-F238E27FC236}">
                <a16:creationId xmlns:a16="http://schemas.microsoft.com/office/drawing/2014/main" id="{D42BEE12-641C-413D-A7DE-4838B934A359}"/>
              </a:ext>
            </a:extLst>
          </p:cNvPr>
          <p:cNvSpPr/>
          <p:nvPr/>
        </p:nvSpPr>
        <p:spPr>
          <a:xfrm>
            <a:off x="6096000" y="342900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6</a:t>
            </a:r>
            <a:endParaRPr lang="ko-KR" altLang="en-US" sz="4400" dirty="0"/>
          </a:p>
        </p:txBody>
      </p:sp>
      <p:sp>
        <p:nvSpPr>
          <p:cNvPr id="29" name="Rectangle 28">
            <a:hlinkClick r:id="rId9" action="ppaction://hlinksldjump"/>
            <a:extLst>
              <a:ext uri="{FF2B5EF4-FFF2-40B4-BE49-F238E27FC236}">
                <a16:creationId xmlns:a16="http://schemas.microsoft.com/office/drawing/2014/main" id="{16C7E285-7423-4407-8A00-50F3FEB04ED5}"/>
              </a:ext>
            </a:extLst>
          </p:cNvPr>
          <p:cNvSpPr/>
          <p:nvPr/>
        </p:nvSpPr>
        <p:spPr>
          <a:xfrm>
            <a:off x="6096000" y="408305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7</a:t>
            </a:r>
            <a:endParaRPr lang="ko-KR" altLang="en-US" sz="4400" dirty="0"/>
          </a:p>
        </p:txBody>
      </p:sp>
      <p:sp>
        <p:nvSpPr>
          <p:cNvPr id="30" name="Rectangle 29">
            <a:hlinkClick r:id="rId10" action="ppaction://hlinksldjump"/>
            <a:extLst>
              <a:ext uri="{FF2B5EF4-FFF2-40B4-BE49-F238E27FC236}">
                <a16:creationId xmlns:a16="http://schemas.microsoft.com/office/drawing/2014/main" id="{11527F31-E9E8-48A1-87BB-DE1ABB50F1D4}"/>
              </a:ext>
            </a:extLst>
          </p:cNvPr>
          <p:cNvSpPr/>
          <p:nvPr/>
        </p:nvSpPr>
        <p:spPr>
          <a:xfrm>
            <a:off x="6096000" y="476885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8</a:t>
            </a:r>
            <a:endParaRPr lang="ko-KR" altLang="en-US" sz="4400" dirty="0"/>
          </a:p>
        </p:txBody>
      </p:sp>
      <p:sp>
        <p:nvSpPr>
          <p:cNvPr id="31" name="Rectangle 30">
            <a:hlinkClick r:id="rId11" action="ppaction://hlinksldjump"/>
            <a:extLst>
              <a:ext uri="{FF2B5EF4-FFF2-40B4-BE49-F238E27FC236}">
                <a16:creationId xmlns:a16="http://schemas.microsoft.com/office/drawing/2014/main" id="{4880958B-81BD-4C7A-B2C3-6E193C150380}"/>
              </a:ext>
            </a:extLst>
          </p:cNvPr>
          <p:cNvSpPr/>
          <p:nvPr/>
        </p:nvSpPr>
        <p:spPr>
          <a:xfrm>
            <a:off x="6096000" y="5454650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9</a:t>
            </a:r>
            <a:endParaRPr lang="ko-KR" altLang="en-US" sz="4400" dirty="0"/>
          </a:p>
        </p:txBody>
      </p:sp>
      <p:sp>
        <p:nvSpPr>
          <p:cNvPr id="32" name="Rectangle 31">
            <a:hlinkClick r:id="rId12" action="ppaction://hlinksldjump"/>
            <a:extLst>
              <a:ext uri="{FF2B5EF4-FFF2-40B4-BE49-F238E27FC236}">
                <a16:creationId xmlns:a16="http://schemas.microsoft.com/office/drawing/2014/main" id="{E8D0D127-BB88-43A1-8B0A-2B8ED89BF289}"/>
              </a:ext>
            </a:extLst>
          </p:cNvPr>
          <p:cNvSpPr/>
          <p:nvPr/>
        </p:nvSpPr>
        <p:spPr>
          <a:xfrm>
            <a:off x="6096000" y="6139983"/>
            <a:ext cx="6096000" cy="685800"/>
          </a:xfrm>
          <a:prstGeom prst="rect">
            <a:avLst/>
          </a:prstGeom>
          <a:solidFill>
            <a:srgbClr val="F95D1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/>
              <a:t>10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9436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irisan National Park (지리산) | KLIMBING KOREAN MOUNTAINS">
            <a:extLst>
              <a:ext uri="{FF2B5EF4-FFF2-40B4-BE49-F238E27FC236}">
                <a16:creationId xmlns:a16="http://schemas.microsoft.com/office/drawing/2014/main" id="{69A50E7E-7E09-4EB4-805C-B8A7577C3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28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Jirisan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1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E7A7A7C2-F26E-4A0C-BD0F-2B5099328D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39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oraksan - Wikipedia">
            <a:extLst>
              <a:ext uri="{FF2B5EF4-FFF2-40B4-BE49-F238E27FC236}">
                <a16:creationId xmlns:a16="http://schemas.microsoft.com/office/drawing/2014/main" id="{1C4DE1A0-BF89-4C01-8A49-AD2745882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3" b="7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Seoraksan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2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3539AB3-CB81-439C-9108-EB524D9BA3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1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iking Gyeryongsan National Park - Meandering Amy">
            <a:extLst>
              <a:ext uri="{FF2B5EF4-FFF2-40B4-BE49-F238E27FC236}">
                <a16:creationId xmlns:a16="http://schemas.microsoft.com/office/drawing/2014/main" id="{54D92E9A-2377-45ED-8F96-F5CFC8EE8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155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Gyeryongsan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3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376EA78-B7E8-47A0-AEA7-9A5822806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48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ekrokdam Crater Hallasan National Park S Korea [1500 x 1203] | Jeju  island south korea, South korea travel, Korea travel">
            <a:extLst>
              <a:ext uri="{FF2B5EF4-FFF2-40B4-BE49-F238E27FC236}">
                <a16:creationId xmlns:a16="http://schemas.microsoft.com/office/drawing/2014/main" id="{F4A97708-59A7-4CA5-B7F9-12EECB61B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493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Hallasan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4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1069A44C-5671-4710-B0C5-1F8050F40F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2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to Go to Bukhansan National Park and Guide DIY - The Wandering Juan">
            <a:extLst>
              <a:ext uri="{FF2B5EF4-FFF2-40B4-BE49-F238E27FC236}">
                <a16:creationId xmlns:a16="http://schemas.microsoft.com/office/drawing/2014/main" id="{3565350D-2D6F-4B25-9A71-C7D842BF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Bukhansan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5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45BAB316-2C6A-487F-8FDD-F668A7D8B0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360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orea Fall Season Day Tour – Odaesan: K-Drama Dokkaebi filming location |  HaB Korea.net">
            <a:extLst>
              <a:ext uri="{FF2B5EF4-FFF2-40B4-BE49-F238E27FC236}">
                <a16:creationId xmlns:a16="http://schemas.microsoft.com/office/drawing/2014/main" id="{35ADA7FA-0EA3-48D6-81CD-BA200CB67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5" b="9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Odaesan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6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F38A2B1-626F-49AC-AE02-EF284F0B53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8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ntastic view of autumnal and frost at the top of Deogyusan Mountain | HaB  Korea.net">
            <a:extLst>
              <a:ext uri="{FF2B5EF4-FFF2-40B4-BE49-F238E27FC236}">
                <a16:creationId xmlns:a16="http://schemas.microsoft.com/office/drawing/2014/main" id="{3F0D7F01-15DB-4EBB-B493-D95EB1B00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" b="165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Deogyusan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7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22E8FFE-103F-4E6F-A66A-65217991CA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00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hiaksan National Park | South Korea 대한민국 | Outdoors Korea">
            <a:extLst>
              <a:ext uri="{FF2B5EF4-FFF2-40B4-BE49-F238E27FC236}">
                <a16:creationId xmlns:a16="http://schemas.microsoft.com/office/drawing/2014/main" id="{B55FA94F-88AA-4248-88AC-8F2E942FF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 b="180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Chiaksan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8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2306C83-28EF-4687-8571-9A1895EBB7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6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n Autumn Road Trip – Travel and Landscape Photography in Naejangsan and  Damyang, South Korea – Roy Cruz Photo">
            <a:extLst>
              <a:ext uri="{FF2B5EF4-FFF2-40B4-BE49-F238E27FC236}">
                <a16:creationId xmlns:a16="http://schemas.microsoft.com/office/drawing/2014/main" id="{37980643-063C-4E1A-B436-0D612D7D9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" b="129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Naejangsan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rgbClr val="EBEBEB"/>
                </a:solidFill>
                <a:latin typeface="Bauhaus 93" panose="04030905020B02020C02" pitchFamily="82" charset="0"/>
              </a:rPr>
              <a:t>9</a:t>
            </a:r>
            <a:endParaRPr lang="ko-KR" altLang="en-US" sz="96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5B0E1C67-C434-4FE1-9003-F9AE1C09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56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&#10;&#10;Description automatically generated">
            <a:extLst>
              <a:ext uri="{FF2B5EF4-FFF2-40B4-BE49-F238E27FC236}">
                <a16:creationId xmlns:a16="http://schemas.microsoft.com/office/drawing/2014/main" id="{544697C9-7A4A-4B04-8386-B94141D8CB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tatue of a person&#10;&#10;Description automatically generated">
            <a:extLst>
              <a:ext uri="{FF2B5EF4-FFF2-40B4-BE49-F238E27FC236}">
                <a16:creationId xmlns:a16="http://schemas.microsoft.com/office/drawing/2014/main" id="{C45A7986-BE23-42D0-8E97-CFEF42025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33" y1="59074" x2="24063" y2="58889"/>
                        <a14:foregroundMark x1="24063" y1="58889" x2="23021" y2="57963"/>
                        <a14:foregroundMark x1="30208" y1="69259" x2="29375" y2="74630"/>
                        <a14:foregroundMark x1="73958" y1="79630" x2="70313" y2="77407"/>
                        <a14:backgroundMark x1="16979" y1="47407" x2="12708" y2="65556"/>
                        <a14:backgroundMark x1="12708" y1="65556" x2="12604" y2="67593"/>
                        <a14:backgroundMark x1="19583" y1="70000" x2="18750" y2="78889"/>
                        <a14:backgroundMark x1="18750" y1="78889" x2="19271" y2="80926"/>
                        <a14:backgroundMark x1="41250" y1="71111" x2="39583" y2="74444"/>
                        <a14:backgroundMark x1="38958" y1="68889" x2="37604" y2="75000"/>
                        <a14:backgroundMark x1="42396" y1="75926" x2="38646" y2="78333"/>
                        <a14:backgroundMark x1="38646" y1="78333" x2="39063" y2="70556"/>
                        <a14:backgroundMark x1="39063" y1="70556" x2="40729" y2="69815"/>
                        <a14:backgroundMark x1="36458" y1="48519" x2="37396" y2="38148"/>
                        <a14:backgroundMark x1="72917" y1="69259" x2="78958" y2="69444"/>
                        <a14:backgroundMark x1="78958" y1="69444" x2="83854" y2="71667"/>
                        <a14:backgroundMark x1="62917" y1="75185" x2="66146" y2="76296"/>
                        <a14:backgroundMark x1="74479" y1="65926" x2="75729" y2="62963"/>
                        <a14:backgroundMark x1="45729" y1="74444" x2="45521" y2="77037"/>
                        <a14:backgroundMark x1="53854" y1="76852" x2="53854" y2="76852"/>
                        <a14:backgroundMark x1="53958" y1="75000" x2="53646" y2="77963"/>
                        <a14:backgroundMark x1="62708" y1="75741" x2="62813" y2="7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Spotlight Naver: South Korea's Top Search Engine Dominates with Web  Cartoons - Knowledge Leaders Capital">
            <a:hlinkClick r:id="rId5"/>
            <a:extLst>
              <a:ext uri="{FF2B5EF4-FFF2-40B4-BE49-F238E27FC236}">
                <a16:creationId xmlns:a16="http://schemas.microsoft.com/office/drawing/2014/main" id="{D9F96859-1F23-49D5-8EE7-E77DCC8C9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431800" y="800100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830E73-EBFA-42CF-A59C-AD2F1BBEF809}"/>
              </a:ext>
            </a:extLst>
          </p:cNvPr>
          <p:cNvSpPr txBox="1"/>
          <p:nvPr/>
        </p:nvSpPr>
        <p:spPr>
          <a:xfrm>
            <a:off x="849312" y="1509335"/>
            <a:ext cx="302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http://naver.me/GXhPg1fv</a:t>
            </a:r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</a:rPr>
              <a:t> 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ngnisan national park (1) - Living + Nomads – Travel tips, Guides, News &amp;  Information!">
            <a:extLst>
              <a:ext uri="{FF2B5EF4-FFF2-40B4-BE49-F238E27FC236}">
                <a16:creationId xmlns:a16="http://schemas.microsoft.com/office/drawing/2014/main" id="{B7F10CC4-25B0-4345-9CDA-9290BBB42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" b="35116"/>
          <a:stretch/>
        </p:blipFill>
        <p:spPr bwMode="auto">
          <a:xfrm>
            <a:off x="0" y="-39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00310-001E-4964-B0B2-9B04AB478D7C}"/>
              </a:ext>
            </a:extLst>
          </p:cNvPr>
          <p:cNvSpPr/>
          <p:nvPr/>
        </p:nvSpPr>
        <p:spPr>
          <a:xfrm>
            <a:off x="0" y="4470400"/>
            <a:ext cx="12192000" cy="2387600"/>
          </a:xfrm>
          <a:prstGeom prst="rect">
            <a:avLst/>
          </a:prstGeom>
          <a:gradFill flip="none" rotWithShape="1">
            <a:gsLst>
              <a:gs pos="62000">
                <a:srgbClr val="004E98">
                  <a:alpha val="65000"/>
                </a:srgbClr>
              </a:gs>
              <a:gs pos="0">
                <a:srgbClr val="004E98"/>
              </a:gs>
              <a:gs pos="100000">
                <a:srgbClr val="004E9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1113-2776-4C7E-99DB-A595EABCD47A}"/>
              </a:ext>
            </a:extLst>
          </p:cNvPr>
          <p:cNvSpPr txBox="1"/>
          <p:nvPr/>
        </p:nvSpPr>
        <p:spPr>
          <a:xfrm>
            <a:off x="3048000" y="570383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95D12"/>
                </a:solidFill>
                <a:latin typeface="Arial Rounded MT Bold" panose="020F0704030504030204" pitchFamily="34" charset="0"/>
              </a:rPr>
              <a:t>Songnisan</a:t>
            </a:r>
            <a:endParaRPr lang="ko-KR" altLang="en-US" sz="4000" dirty="0">
              <a:solidFill>
                <a:srgbClr val="F95D1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A9E91E-D69A-42F2-A72D-9C75059EEE59}"/>
              </a:ext>
            </a:extLst>
          </p:cNvPr>
          <p:cNvSpPr/>
          <p:nvPr/>
        </p:nvSpPr>
        <p:spPr>
          <a:xfrm>
            <a:off x="190500" y="152400"/>
            <a:ext cx="1511300" cy="1511300"/>
          </a:xfrm>
          <a:prstGeom prst="ellipse">
            <a:avLst/>
          </a:prstGeom>
          <a:solidFill>
            <a:srgbClr val="3A6E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EBEBEB"/>
                </a:solidFill>
                <a:latin typeface="Bauhaus 93" panose="04030905020B02020C02" pitchFamily="82" charset="0"/>
              </a:rPr>
              <a:t>10</a:t>
            </a:r>
            <a:endParaRPr lang="ko-KR" altLang="en-US" sz="6000" dirty="0">
              <a:solidFill>
                <a:srgbClr val="EBEBEB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450D86F3-1171-4C54-90A4-40FC658B76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988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9CC67-2DDF-4E90-87DA-F469F60F5D28}"/>
              </a:ext>
            </a:extLst>
          </p:cNvPr>
          <p:cNvSpPr txBox="1"/>
          <p:nvPr/>
        </p:nvSpPr>
        <p:spPr>
          <a:xfrm>
            <a:off x="670059" y="2562741"/>
            <a:ext cx="10851881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b="1" dirty="0">
                <a:solidFill>
                  <a:srgbClr val="EBEBEB"/>
                </a:solidFill>
                <a:latin typeface="Bebas Neue Light" panose="00000500000000000000" pitchFamily="50" charset="0"/>
              </a:rPr>
              <a:t>Assignment</a:t>
            </a:r>
            <a:r>
              <a:rPr lang="en-US" altLang="ko-KR" sz="8000" dirty="0">
                <a:latin typeface="Bebas Neue Light" panose="00000500000000000000" pitchFamily="50" charset="0"/>
              </a:rPr>
              <a:t> </a:t>
            </a:r>
          </a:p>
          <a:p>
            <a:r>
              <a:rPr lang="en-US" altLang="ko-KR" sz="9600" dirty="0">
                <a:solidFill>
                  <a:srgbClr val="F95D12"/>
                </a:solidFill>
                <a:latin typeface="Arial Rounded MT Bold" panose="020F0704030504030204" pitchFamily="34" charset="0"/>
              </a:rPr>
              <a:t>Destination Korea</a:t>
            </a:r>
            <a:endParaRPr lang="ko-KR" altLang="en-US" sz="8000" dirty="0">
              <a:solidFill>
                <a:srgbClr val="F95D1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51F6B-8D44-4612-A4B0-C3FD0E51E168}"/>
              </a:ext>
            </a:extLst>
          </p:cNvPr>
          <p:cNvSpPr txBox="1"/>
          <p:nvPr/>
        </p:nvSpPr>
        <p:spPr>
          <a:xfrm>
            <a:off x="575794" y="2246957"/>
            <a:ext cx="7996100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b="1" dirty="0">
                <a:solidFill>
                  <a:srgbClr val="F95D12"/>
                </a:solidFill>
                <a:latin typeface="Bebas Neue" panose="00000500000000000000" pitchFamily="2" charset="0"/>
              </a:rPr>
              <a:t>2</a:t>
            </a:r>
            <a:r>
              <a:rPr lang="en-US" altLang="ko-KR" sz="6600" dirty="0">
                <a:latin typeface="Bebas Neue" panose="00000500000000000000" pitchFamily="2" charset="0"/>
              </a:rPr>
              <a:t> </a:t>
            </a:r>
            <a:r>
              <a:rPr lang="en-US" altLang="ko-KR" sz="11500" dirty="0">
                <a:latin typeface="Bebas Neue Light" panose="00000500000000000000" pitchFamily="50" charset="0"/>
              </a:rPr>
              <a:t>Minute</a:t>
            </a:r>
            <a:r>
              <a:rPr lang="en-US" altLang="ko-KR" sz="6600" dirty="0">
                <a:latin typeface="Bebas Neue" panose="00000500000000000000" pitchFamily="2" charset="0"/>
              </a:rPr>
              <a:t> </a:t>
            </a:r>
            <a:r>
              <a:rPr lang="en-US" altLang="ko-KR" sz="7200" b="1" dirty="0">
                <a:solidFill>
                  <a:srgbClr val="C0C0C0"/>
                </a:solidFill>
                <a:latin typeface="Berlin Sans FB Demi" panose="020E0802020502020306" pitchFamily="34" charset="0"/>
              </a:rPr>
              <a:t>Speech</a:t>
            </a:r>
            <a:endParaRPr lang="ko-KR" altLang="en-US" sz="6600" b="1" dirty="0">
              <a:solidFill>
                <a:srgbClr val="C0C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68752-33D4-4EFF-91BF-171D770C12F4}"/>
              </a:ext>
            </a:extLst>
          </p:cNvPr>
          <p:cNvSpPr txBox="1"/>
          <p:nvPr/>
        </p:nvSpPr>
        <p:spPr>
          <a:xfrm>
            <a:off x="4929444" y="1807508"/>
            <a:ext cx="56001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6000" b="1" dirty="0">
                <a:solidFill>
                  <a:srgbClr val="F95D12"/>
                </a:solidFill>
                <a:latin typeface="Arial Nova" panose="020B0504020202020204" pitchFamily="34" charset="0"/>
              </a:rPr>
              <a:t>Choose</a:t>
            </a:r>
            <a:r>
              <a:rPr lang="en-US" altLang="ko-KR" sz="6000" dirty="0">
                <a:solidFill>
                  <a:srgbClr val="F95D12"/>
                </a:solidFill>
                <a:latin typeface="Arial Nova" panose="020B0504020202020204" pitchFamily="34" charset="0"/>
              </a:rPr>
              <a:t> a </a:t>
            </a:r>
            <a:r>
              <a:rPr lang="en-US" altLang="ko-KR" sz="6000" dirty="0">
                <a:solidFill>
                  <a:srgbClr val="EBEBEB"/>
                </a:solidFill>
                <a:latin typeface="Arial Nova" panose="020B0504020202020204" pitchFamily="34" charset="0"/>
              </a:rPr>
              <a:t>place</a:t>
            </a:r>
          </a:p>
          <a:p>
            <a:pPr algn="r"/>
            <a:r>
              <a:rPr lang="en-US" altLang="ko-KR" sz="6000" dirty="0">
                <a:solidFill>
                  <a:srgbClr val="EBEBEB"/>
                </a:solidFill>
                <a:latin typeface="Arial Nova" panose="020B0504020202020204" pitchFamily="34" charset="0"/>
              </a:rPr>
              <a:t>Tell us</a:t>
            </a:r>
            <a:r>
              <a:rPr lang="en-US" altLang="ko-KR" sz="6000" dirty="0">
                <a:solidFill>
                  <a:srgbClr val="F95D12"/>
                </a:solidFill>
                <a:latin typeface="Arial Nova" panose="020B0504020202020204" pitchFamily="34" charset="0"/>
              </a:rPr>
              <a:t> about it</a:t>
            </a:r>
            <a:endParaRPr lang="ko-KR" altLang="en-US" sz="3600" dirty="0">
              <a:solidFill>
                <a:srgbClr val="F95D1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C9BA66-CCCE-43F2-8657-B30A870B2EEA}"/>
              </a:ext>
            </a:extLst>
          </p:cNvPr>
          <p:cNvSpPr txBox="1"/>
          <p:nvPr/>
        </p:nvSpPr>
        <p:spPr>
          <a:xfrm>
            <a:off x="1570838" y="206358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https://joelstraveltips.com/best-mountains-to-hike-in-korea/ 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92945-FB10-4363-A70A-E31FD612EE40}"/>
              </a:ext>
            </a:extLst>
          </p:cNvPr>
          <p:cNvSpPr txBox="1"/>
          <p:nvPr/>
        </p:nvSpPr>
        <p:spPr>
          <a:xfrm>
            <a:off x="1569440" y="28760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https://www.geoguessr.com/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3F230-2F83-4379-8D3C-E60415BD2199}"/>
              </a:ext>
            </a:extLst>
          </p:cNvPr>
          <p:cNvSpPr txBox="1"/>
          <p:nvPr/>
        </p:nvSpPr>
        <p:spPr>
          <a:xfrm>
            <a:off x="1600200" y="3720919"/>
            <a:ext cx="899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https://www.geoguessr.com/maps/5aec9bb130e010ac3087c237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45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rd standing in front of a body of water&#10;&#10;Description automatically generated">
            <a:extLst>
              <a:ext uri="{FF2B5EF4-FFF2-40B4-BE49-F238E27FC236}">
                <a16:creationId xmlns:a16="http://schemas.microsoft.com/office/drawing/2014/main" id="{5C9CAE73-0160-431F-B90C-5602F22B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ird standing in front of a body of water&#10;&#10;Description automatically generated">
            <a:extLst>
              <a:ext uri="{FF2B5EF4-FFF2-40B4-BE49-F238E27FC236}">
                <a16:creationId xmlns:a16="http://schemas.microsoft.com/office/drawing/2014/main" id="{9FB5A27E-F90D-4F17-BEB6-84E6C68D1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815" l="2917" r="99375">
                        <a14:foregroundMark x1="12604" y1="31296" x2="15313" y2="75185"/>
                        <a14:foregroundMark x1="15313" y1="75185" x2="8229" y2="86296"/>
                        <a14:foregroundMark x1="8229" y1="86296" x2="12500" y2="91852"/>
                        <a14:foregroundMark x1="12500" y1="91852" x2="36146" y2="91852"/>
                        <a14:foregroundMark x1="36146" y1="91852" x2="60417" y2="89630"/>
                        <a14:foregroundMark x1="60417" y1="89630" x2="77188" y2="93333"/>
                        <a14:foregroundMark x1="92604" y1="59074" x2="85313" y2="84444"/>
                        <a14:foregroundMark x1="85313" y1="84444" x2="89583" y2="90926"/>
                        <a14:foregroundMark x1="89583" y1="90926" x2="79375" y2="97593"/>
                        <a14:foregroundMark x1="79375" y1="97593" x2="41146" y2="90926"/>
                        <a14:foregroundMark x1="41146" y1="90926" x2="36771" y2="93704"/>
                        <a14:foregroundMark x1="36771" y1="93704" x2="36042" y2="94630"/>
                        <a14:foregroundMark x1="4271" y1="67778" x2="5000" y2="83148"/>
                        <a14:foregroundMark x1="5313" y1="56667" x2="2917" y2="87593"/>
                        <a14:foregroundMark x1="13021" y1="62037" x2="13021" y2="70741"/>
                        <a14:foregroundMark x1="13021" y1="70741" x2="16771" y2="77222"/>
                        <a14:foregroundMark x1="16771" y1="77222" x2="41979" y2="78889"/>
                        <a14:foregroundMark x1="41979" y1="78889" x2="66771" y2="75370"/>
                        <a14:foregroundMark x1="66771" y1="75370" x2="87917" y2="60185"/>
                        <a14:foregroundMark x1="87917" y1="60185" x2="95938" y2="60185"/>
                        <a14:foregroundMark x1="95938" y1="60185" x2="96458" y2="68333"/>
                        <a14:foregroundMark x1="96458" y1="68333" x2="96250" y2="70185"/>
                        <a14:foregroundMark x1="96667" y1="65556" x2="97292" y2="80741"/>
                        <a14:foregroundMark x1="98438" y1="63333" x2="99167" y2="81852"/>
                        <a14:foregroundMark x1="59375" y1="89444" x2="5208" y2="97037"/>
                        <a14:foregroundMark x1="70813" y1="30597" x2="70938" y2="30185"/>
                        <a14:foregroundMark x1="69479" y1="35000" x2="70541" y2="31495"/>
                        <a14:foregroundMark x1="72083" y1="26852" x2="74751" y2="24684"/>
                        <a14:foregroundMark x1="76113" y1="24068" x2="79688" y2="25741"/>
                        <a14:foregroundMark x1="79688" y1="25741" x2="89375" y2="55370"/>
                        <a14:foregroundMark x1="86771" y1="44259" x2="81354" y2="29630"/>
                        <a14:foregroundMark x1="75021" y1="25370" x2="74583" y2="25370"/>
                        <a14:foregroundMark x1="78542" y1="25370" x2="76625" y2="25370"/>
                        <a14:foregroundMark x1="74583" y1="25370" x2="74583" y2="25370"/>
                        <a14:foregroundMark x1="77396" y1="23333" x2="79063" y2="25370"/>
                        <a14:foregroundMark x1="73640" y1="41538" x2="74583" y2="57037"/>
                        <a14:foregroundMark x1="82938" y1="42979" x2="83854" y2="45741"/>
                        <a14:foregroundMark x1="83854" y1="45741" x2="84271" y2="50000"/>
                        <a14:foregroundMark x1="77188" y1="24074" x2="77083" y2="23889"/>
                        <a14:foregroundMark x1="76771" y1="23889" x2="76771" y2="23889"/>
                        <a14:foregroundMark x1="76354" y1="23889" x2="76354" y2="23889"/>
                        <a14:foregroundMark x1="76354" y1="23889" x2="76771" y2="23704"/>
                        <a14:foregroundMark x1="76979" y1="23704" x2="76979" y2="23704"/>
                        <a14:foregroundMark x1="72373" y1="24021" x2="78021" y2="23519"/>
                        <a14:foregroundMark x1="74770" y1="24732" x2="73229" y2="25741"/>
                        <a14:foregroundMark x1="77188" y1="23148" x2="76045" y2="23897"/>
                        <a14:foregroundMark x1="73229" y1="25741" x2="70104" y2="30370"/>
                        <a14:foregroundMark x1="70104" y1="30370" x2="73021" y2="24630"/>
                        <a14:foregroundMark x1="73021" y1="24630" x2="76354" y2="22778"/>
                        <a14:foregroundMark x1="49896" y1="92778" x2="37917" y2="99815"/>
                        <a14:foregroundMark x1="88646" y1="92593" x2="91979" y2="97593"/>
                        <a14:foregroundMark x1="91979" y1="97593" x2="92604" y2="99444"/>
                        <a14:foregroundMark x1="17500" y1="20185" x2="14688" y2="47963"/>
                        <a14:foregroundMark x1="3333" y1="18148" x2="6146" y2="23519"/>
                        <a14:foregroundMark x1="19896" y1="13889" x2="17396" y2="25370"/>
                        <a14:foregroundMark x1="90625" y1="32222" x2="91458" y2="46111"/>
                        <a14:foregroundMark x1="99271" y1="31296" x2="99375" y2="38148"/>
                        <a14:foregroundMark x1="60000" y1="35741" x2="60000" y2="35741"/>
                        <a14:foregroundMark x1="60104" y1="36481" x2="60104" y2="32778"/>
                        <a14:foregroundMark x1="33333" y1="38704" x2="30417" y2="36852"/>
                        <a14:backgroundMark x1="3542" y1="31296" x2="417" y2="28333"/>
                        <a14:backgroundMark x1="24375" y1="32407" x2="24688" y2="32593"/>
                        <a14:backgroundMark x1="20938" y1="37222" x2="21771" y2="37222"/>
                        <a14:backgroundMark x1="2500" y1="43889" x2="521" y2="42963"/>
                        <a14:backgroundMark x1="76979" y1="31667" x2="79583" y2="38333"/>
                        <a14:backgroundMark x1="79583" y1="38333" x2="79583" y2="38333"/>
                        <a14:backgroundMark x1="83542" y1="40000" x2="82188" y2="38704"/>
                        <a14:backgroundMark x1="83125" y1="40926" x2="74688" y2="34444"/>
                        <a14:backgroundMark x1="74688" y1="34444" x2="73021" y2="30926"/>
                        <a14:backgroundMark x1="72083" y1="29815" x2="73438" y2="36481"/>
                        <a14:backgroundMark x1="73438" y1="36481" x2="74896" y2="33333"/>
                        <a14:backgroundMark x1="76250" y1="32593" x2="75417" y2="33333"/>
                        <a14:backgroundMark x1="74583" y1="32407" x2="74375" y2="31111"/>
                        <a14:backgroundMark x1="73750" y1="37778" x2="73958" y2="41481"/>
                        <a14:backgroundMark x1="76771" y1="25741" x2="75313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 descr="Spotlight Naver: South Korea's Top Search Engine Dominates with Web  Cartoons - Knowledge Leaders Capital">
            <a:hlinkClick r:id="rId5"/>
            <a:extLst>
              <a:ext uri="{FF2B5EF4-FFF2-40B4-BE49-F238E27FC236}">
                <a16:creationId xmlns:a16="http://schemas.microsoft.com/office/drawing/2014/main" id="{8F31417F-1831-4C16-9DF6-00E1A764B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4178300" y="731699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39029-35A9-4ABA-8D03-FA573D008C0B}"/>
              </a:ext>
            </a:extLst>
          </p:cNvPr>
          <p:cNvSpPr txBox="1"/>
          <p:nvPr/>
        </p:nvSpPr>
        <p:spPr>
          <a:xfrm>
            <a:off x="1031875" y="1428234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http://naver.me/FJBhIh2g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front, standing, sitting&#10;&#10;Description automatically generated">
            <a:extLst>
              <a:ext uri="{FF2B5EF4-FFF2-40B4-BE49-F238E27FC236}">
                <a16:creationId xmlns:a16="http://schemas.microsoft.com/office/drawing/2014/main" id="{2451415F-C509-4E2F-9349-244BE5CDF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1" b="2772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A picture containing outdoor, front, standing, sitting&#10;&#10;Description automatically generated">
            <a:extLst>
              <a:ext uri="{FF2B5EF4-FFF2-40B4-BE49-F238E27FC236}">
                <a16:creationId xmlns:a16="http://schemas.microsoft.com/office/drawing/2014/main" id="{0DC8A7E7-0F7B-4641-BC97-CD4A24F4C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22" y="0"/>
            <a:ext cx="6548350" cy="11641511"/>
          </a:xfrm>
          <a:prstGeom prst="rect">
            <a:avLst/>
          </a:prstGeom>
        </p:spPr>
      </p:pic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506DD932-9176-4CE6-93DB-9CE21200E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7595694" y="4258431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3DBC23-1EB2-4DCA-A629-86D0AA32D553}"/>
              </a:ext>
            </a:extLst>
          </p:cNvPr>
          <p:cNvSpPr txBox="1"/>
          <p:nvPr/>
        </p:nvSpPr>
        <p:spPr>
          <a:xfrm>
            <a:off x="8048044" y="49578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http://naver.me/IxvfKSKO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2.5E-6 -0.52268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rick building with a clock tower&#10;&#10;Description automatically generated">
            <a:extLst>
              <a:ext uri="{FF2B5EF4-FFF2-40B4-BE49-F238E27FC236}">
                <a16:creationId xmlns:a16="http://schemas.microsoft.com/office/drawing/2014/main" id="{86BFD871-5064-45B4-837F-12C546547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3" b="46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large brick building with a clock tower&#10;&#10;Description automatically generated">
            <a:extLst>
              <a:ext uri="{FF2B5EF4-FFF2-40B4-BE49-F238E27FC236}">
                <a16:creationId xmlns:a16="http://schemas.microsoft.com/office/drawing/2014/main" id="{C96B098E-500C-4F51-BB21-278346D86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06DAF4D0-9C28-48DD-B39C-67D517A22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6591300" y="4474330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FB5DA-0691-47EA-AA86-48FB7D128BB6}"/>
              </a:ext>
            </a:extLst>
          </p:cNvPr>
          <p:cNvSpPr txBox="1"/>
          <p:nvPr/>
        </p:nvSpPr>
        <p:spPr>
          <a:xfrm>
            <a:off x="7032625" y="5174734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http://naver.me/58hVjchR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ign, beach, standing&#10;&#10;Description automatically generated">
            <a:extLst>
              <a:ext uri="{FF2B5EF4-FFF2-40B4-BE49-F238E27FC236}">
                <a16:creationId xmlns:a16="http://schemas.microsoft.com/office/drawing/2014/main" id="{7478DF45-1E49-45A3-88B7-EA97ADF59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8" b="31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outdoor, sign, beach, standing&#10;&#10;Description automatically generated">
            <a:extLst>
              <a:ext uri="{FF2B5EF4-FFF2-40B4-BE49-F238E27FC236}">
                <a16:creationId xmlns:a16="http://schemas.microsoft.com/office/drawing/2014/main" id="{30F7D507-5C8F-4F8A-8554-95683C468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6301"/>
            <a:ext cx="6616700" cy="8822267"/>
          </a:xfrm>
          <a:prstGeom prst="rect">
            <a:avLst/>
          </a:prstGeom>
        </p:spPr>
      </p:pic>
      <p:pic>
        <p:nvPicPr>
          <p:cNvPr id="7" name="Picture 4" descr="Spotlight Naver: South Korea's Top Search Engine Dominates with Web  Cartoons - Knowledge Leaders Capital">
            <a:hlinkClick r:id="rId3"/>
            <a:extLst>
              <a:ext uri="{FF2B5EF4-FFF2-40B4-BE49-F238E27FC236}">
                <a16:creationId xmlns:a16="http://schemas.microsoft.com/office/drawing/2014/main" id="{7E8BF999-0841-4103-87AE-2E666255B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7518400" y="3979030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A42BB6-A9FC-40EB-B723-D3FE28E9A598}"/>
              </a:ext>
            </a:extLst>
          </p:cNvPr>
          <p:cNvSpPr txBox="1"/>
          <p:nvPr/>
        </p:nvSpPr>
        <p:spPr>
          <a:xfrm>
            <a:off x="7997825" y="4672568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http://naver.me/x015XTaF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field, giraffe&#10;&#10;Description automatically generated">
            <a:extLst>
              <a:ext uri="{FF2B5EF4-FFF2-40B4-BE49-F238E27FC236}">
                <a16:creationId xmlns:a16="http://schemas.microsoft.com/office/drawing/2014/main" id="{0220BEE3-8C66-4779-A728-3791333263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ss, outdoor, field, giraffe&#10;&#10;Description automatically generated">
            <a:extLst>
              <a:ext uri="{FF2B5EF4-FFF2-40B4-BE49-F238E27FC236}">
                <a16:creationId xmlns:a16="http://schemas.microsoft.com/office/drawing/2014/main" id="{98CD708B-FCC5-4BFB-98AB-AF49B0133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93" b="97656" l="9961" r="89893">
                        <a14:foregroundMark x1="66650" y1="12370" x2="73584" y2="26888"/>
                        <a14:foregroundMark x1="73584" y1="26888" x2="78125" y2="25065"/>
                        <a14:foregroundMark x1="78125" y1="25065" x2="79492" y2="14193"/>
                        <a14:foregroundMark x1="74707" y1="73633" x2="73193" y2="92253"/>
                        <a14:foregroundMark x1="73193" y1="92253" x2="73438" y2="92513"/>
                        <a14:foregroundMark x1="79248" y1="77930" x2="79395" y2="97656"/>
                        <a14:foregroundMark x1="79395" y1="97656" x2="79395" y2="97656"/>
                        <a14:backgroundMark x1="63135" y1="29557" x2="59229" y2="78581"/>
                        <a14:backgroundMark x1="59229" y1="78581" x2="57959" y2="83984"/>
                        <a14:backgroundMark x1="57959" y1="83984" x2="56689" y2="86523"/>
                        <a14:backgroundMark x1="88135" y1="46940" x2="86963" y2="60482"/>
                        <a14:backgroundMark x1="86963" y1="60482" x2="89355" y2="72070"/>
                        <a14:backgroundMark x1="68213" y1="74154" x2="64697" y2="36133"/>
                        <a14:backgroundMark x1="85840" y1="68750" x2="85205" y2="64323"/>
                        <a14:backgroundMark x1="85498" y1="58464" x2="85400" y2="47982"/>
                        <a14:backgroundMark x1="85400" y1="47982" x2="85938" y2="46810"/>
                        <a14:backgroundMark x1="85107" y1="28776" x2="84473" y2="17969"/>
                        <a14:backgroundMark x1="84473" y1="17969" x2="85010" y2="15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Spotlight Naver: South Korea's Top Search Engine Dominates with Web  Cartoons - Knowledge Leaders Capital">
            <a:hlinkClick r:id="rId5"/>
            <a:extLst>
              <a:ext uri="{FF2B5EF4-FFF2-40B4-BE49-F238E27FC236}">
                <a16:creationId xmlns:a16="http://schemas.microsoft.com/office/drawing/2014/main" id="{53675E40-79D1-466B-A17A-C5A89C762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2209800" y="3610730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3FDB3B-88DD-4514-9990-03BE40586965}"/>
              </a:ext>
            </a:extLst>
          </p:cNvPr>
          <p:cNvSpPr txBox="1"/>
          <p:nvPr/>
        </p:nvSpPr>
        <p:spPr>
          <a:xfrm>
            <a:off x="2625725" y="4291568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http://naver.me/5AeIg03X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ansport, grass, bicycle&#10;&#10;Description automatically generated">
            <a:extLst>
              <a:ext uri="{FF2B5EF4-FFF2-40B4-BE49-F238E27FC236}">
                <a16:creationId xmlns:a16="http://schemas.microsoft.com/office/drawing/2014/main" id="{2050C1E4-FC98-491E-93B3-30B5AB67F4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outdoor, transport, grass, bicycle&#10;&#10;Description automatically generated">
            <a:extLst>
              <a:ext uri="{FF2B5EF4-FFF2-40B4-BE49-F238E27FC236}">
                <a16:creationId xmlns:a16="http://schemas.microsoft.com/office/drawing/2014/main" id="{3FBF8CD3-29A1-47E6-93C0-5D94BCA43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7" b="99653" l="3662" r="97168">
                        <a14:foregroundMark x1="18945" y1="8507" x2="23145" y2="10243"/>
                        <a14:foregroundMark x1="23145" y1="10243" x2="26318" y2="15885"/>
                        <a14:foregroundMark x1="26318" y1="15885" x2="27930" y2="15885"/>
                        <a14:foregroundMark x1="65527" y1="18142" x2="63232" y2="19444"/>
                        <a14:foregroundMark x1="65918" y1="17969" x2="62939" y2="17969"/>
                        <a14:foregroundMark x1="65820" y1="17622" x2="66895" y2="19792"/>
                        <a14:foregroundMark x1="30713" y1="43316" x2="39258" y2="40885"/>
                        <a14:foregroundMark x1="39258" y1="40885" x2="39502" y2="40538"/>
                        <a14:foregroundMark x1="28418" y1="43490" x2="40088" y2="40017"/>
                        <a14:foregroundMark x1="83350" y1="95573" x2="10449" y2="96094"/>
                        <a14:foregroundMark x1="10449" y1="96094" x2="7520" y2="89844"/>
                        <a14:foregroundMark x1="7520" y1="89844" x2="3955" y2="94444"/>
                        <a14:foregroundMark x1="3955" y1="94444" x2="38916" y2="94792"/>
                        <a14:foregroundMark x1="38916" y1="94792" x2="55029" y2="93663"/>
                        <a14:foregroundMark x1="55029" y1="93663" x2="71436" y2="93924"/>
                        <a14:foregroundMark x1="71436" y1="93924" x2="74170" y2="93663"/>
                        <a14:foregroundMark x1="89990" y1="95920" x2="97168" y2="99045"/>
                        <a14:foregroundMark x1="79883" y1="97569" x2="77197" y2="99653"/>
                        <a14:foregroundMark x1="3418" y1="88715" x2="3857" y2="96528"/>
                        <a14:foregroundMark x1="3857" y1="96528" x2="3662" y2="98003"/>
                        <a14:foregroundMark x1="30957" y1="32552" x2="28027" y2="32205"/>
                        <a14:foregroundMark x1="61768" y1="22743" x2="53564" y2="22743"/>
                        <a14:foregroundMark x1="51367" y1="20573" x2="47021" y2="20573"/>
                        <a14:foregroundMark x1="47021" y1="20573" x2="45313" y2="21441"/>
                        <a14:foregroundMark x1="25000" y1="70399" x2="23975" y2="77344"/>
                        <a14:foregroundMark x1="23975" y1="77344" x2="19775" y2="87413"/>
                        <a14:foregroundMark x1="33936" y1="88368" x2="38086" y2="86198"/>
                        <a14:foregroundMark x1="38086" y1="86198" x2="42285" y2="88021"/>
                        <a14:foregroundMark x1="42285" y1="88021" x2="46338" y2="92014"/>
                        <a14:foregroundMark x1="39258" y1="84288" x2="40186" y2="87760"/>
                        <a14:foregroundMark x1="48438" y1="78299" x2="48438" y2="64844"/>
                        <a14:foregroundMark x1="37695" y1="81858" x2="37695" y2="81858"/>
                        <a14:backgroundMark x1="4053" y1="79601" x2="8643" y2="80816"/>
                        <a14:backgroundMark x1="8643" y1="80816" x2="17480" y2="71875"/>
                        <a14:backgroundMark x1="37061" y1="67795" x2="36035" y2="74479"/>
                        <a14:backgroundMark x1="36035" y1="74479" x2="39600" y2="78299"/>
                        <a14:backgroundMark x1="39600" y1="78299" x2="41553" y2="78733"/>
                        <a14:backgroundMark x1="71143" y1="72569" x2="66699" y2="73264"/>
                        <a14:backgroundMark x1="66699" y1="73264" x2="73877" y2="77604"/>
                        <a14:backgroundMark x1="73877" y1="77604" x2="84619" y2="80295"/>
                        <a14:backgroundMark x1="84619" y1="80295" x2="96143" y2="92969"/>
                        <a14:backgroundMark x1="98340" y1="89063" x2="85205" y2="65538"/>
                        <a14:backgroundMark x1="85205" y1="65538" x2="83350" y2="60330"/>
                        <a14:backgroundMark x1="60742" y1="67014" x2="64014" y2="81684"/>
                        <a14:backgroundMark x1="64014" y1="81684" x2="69287" y2="82813"/>
                        <a14:backgroundMark x1="69287" y1="82813" x2="69775" y2="82552"/>
                        <a14:backgroundMark x1="62061" y1="80382" x2="59619" y2="65799"/>
                        <a14:backgroundMark x1="59619" y1="65799" x2="59814" y2="65191"/>
                        <a14:backgroundMark x1="61475" y1="79427" x2="60742" y2="75000"/>
                        <a14:backgroundMark x1="31689" y1="79253" x2="36768" y2="78906"/>
                        <a14:backgroundMark x1="36768" y1="78906" x2="37402" y2="79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Spotlight Naver: South Korea's Top Search Engine Dominates with Web  Cartoons - Knowledge Leaders Capital">
            <a:hlinkClick r:id="rId5"/>
            <a:extLst>
              <a:ext uri="{FF2B5EF4-FFF2-40B4-BE49-F238E27FC236}">
                <a16:creationId xmlns:a16="http://schemas.microsoft.com/office/drawing/2014/main" id="{5C79D51B-E3E0-4BF2-A310-AD1B5F9A8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7171" r="14763" b="31843"/>
          <a:stretch/>
        </p:blipFill>
        <p:spPr bwMode="auto">
          <a:xfrm>
            <a:off x="7645400" y="3733800"/>
            <a:ext cx="4254500" cy="1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E0426-BA8B-45A0-8B40-4F24FDECF032}"/>
              </a:ext>
            </a:extLst>
          </p:cNvPr>
          <p:cNvSpPr txBox="1"/>
          <p:nvPr/>
        </p:nvSpPr>
        <p:spPr>
          <a:xfrm>
            <a:off x="8023225" y="4438134"/>
            <a:ext cx="629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FF6700"/>
                </a:solidFill>
                <a:effectLst/>
                <a:latin typeface="나눔고딕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http://naver.me/5vBLJPNn</a:t>
            </a:r>
            <a:endParaRPr lang="ko-KR" altLang="en-US" dirty="0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</TotalTime>
  <Words>201</Words>
  <Application>Microsoft Office PowerPoint</Application>
  <PresentationFormat>Widescreen</PresentationFormat>
  <Paragraphs>71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나눔고딕</vt:lpstr>
      <vt:lpstr>Arial</vt:lpstr>
      <vt:lpstr>Arial Nova</vt:lpstr>
      <vt:lpstr>Arial Rounded MT Bold</vt:lpstr>
      <vt:lpstr>Bauhaus 93</vt:lpstr>
      <vt:lpstr>Bebas Neue</vt:lpstr>
      <vt:lpstr>Bebas Neue Light</vt:lpstr>
      <vt:lpstr>Berlin Sans FB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29</cp:revision>
  <dcterms:created xsi:type="dcterms:W3CDTF">2020-11-06T07:11:59Z</dcterms:created>
  <dcterms:modified xsi:type="dcterms:W3CDTF">2020-11-09T08:27:31Z</dcterms:modified>
</cp:coreProperties>
</file>