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1" r:id="rId6"/>
    <p:sldId id="262" r:id="rId7"/>
    <p:sldId id="263" r:id="rId8"/>
    <p:sldId id="264" r:id="rId9"/>
    <p:sldId id="265" r:id="rId10"/>
    <p:sldId id="266" r:id="rId11"/>
    <p:sldId id="267" r:id="rId12"/>
    <p:sldId id="291" r:id="rId13"/>
    <p:sldId id="268" r:id="rId14"/>
    <p:sldId id="269" r:id="rId15"/>
    <p:sldId id="304" r:id="rId16"/>
    <p:sldId id="313" r:id="rId17"/>
    <p:sldId id="305" r:id="rId18"/>
    <p:sldId id="308" r:id="rId19"/>
    <p:sldId id="306" r:id="rId20"/>
    <p:sldId id="307" r:id="rId21"/>
    <p:sldId id="309" r:id="rId22"/>
    <p:sldId id="311" r:id="rId23"/>
    <p:sldId id="310" r:id="rId24"/>
    <p:sldId id="312" r:id="rId25"/>
    <p:sldId id="314" r:id="rId26"/>
    <p:sldId id="285" r:id="rId27"/>
    <p:sldId id="286" r:id="rId28"/>
    <p:sldId id="271" r:id="rId29"/>
    <p:sldId id="272" r:id="rId30"/>
    <p:sldId id="292" r:id="rId31"/>
    <p:sldId id="279" r:id="rId32"/>
    <p:sldId id="281" r:id="rId33"/>
    <p:sldId id="315" r:id="rId34"/>
    <p:sldId id="273" r:id="rId35"/>
    <p:sldId id="274" r:id="rId36"/>
    <p:sldId id="288" r:id="rId37"/>
    <p:sldId id="275" r:id="rId38"/>
    <p:sldId id="276" r:id="rId39"/>
    <p:sldId id="280" r:id="rId40"/>
    <p:sldId id="282" r:id="rId41"/>
    <p:sldId id="293" r:id="rId42"/>
    <p:sldId id="29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EFE"/>
    <a:srgbClr val="FEFDDE"/>
    <a:srgbClr val="F0F0EE"/>
    <a:srgbClr val="EFEFEF"/>
    <a:srgbClr val="DBE2D2"/>
    <a:srgbClr val="020C13"/>
    <a:srgbClr val="061F35"/>
    <a:srgbClr val="FAFBD7"/>
    <a:srgbClr val="1C2528"/>
    <a:srgbClr val="F9DB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9" d="100"/>
          <a:sy n="99" d="100"/>
        </p:scale>
        <p:origin x="90" y="3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9BD1-CA2E-4F7B-AA80-2AD7313CF82C}"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7B296-B460-47CC-B456-9E18A5B4F26E}" type="slidenum">
              <a:rPr lang="en-US" smtClean="0"/>
              <a:t>‹#›</a:t>
            </a:fld>
            <a:endParaRPr lang="en-US"/>
          </a:p>
        </p:txBody>
      </p:sp>
    </p:spTree>
    <p:extLst>
      <p:ext uri="{BB962C8B-B14F-4D97-AF65-F5344CB8AC3E}">
        <p14:creationId xmlns:p14="http://schemas.microsoft.com/office/powerpoint/2010/main" val="907360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AD9BD1-CA2E-4F7B-AA80-2AD7313CF82C}"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7B296-B460-47CC-B456-9E18A5B4F26E}" type="slidenum">
              <a:rPr lang="en-US" smtClean="0"/>
              <a:t>‹#›</a:t>
            </a:fld>
            <a:endParaRPr lang="en-US"/>
          </a:p>
        </p:txBody>
      </p:sp>
    </p:spTree>
    <p:extLst>
      <p:ext uri="{BB962C8B-B14F-4D97-AF65-F5344CB8AC3E}">
        <p14:creationId xmlns:p14="http://schemas.microsoft.com/office/powerpoint/2010/main" val="1007350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AD9BD1-CA2E-4F7B-AA80-2AD7313CF82C}"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7B296-B460-47CC-B456-9E18A5B4F26E}" type="slidenum">
              <a:rPr lang="en-US" smtClean="0"/>
              <a:t>‹#›</a:t>
            </a:fld>
            <a:endParaRPr lang="en-US"/>
          </a:p>
        </p:txBody>
      </p:sp>
    </p:spTree>
    <p:extLst>
      <p:ext uri="{BB962C8B-B14F-4D97-AF65-F5344CB8AC3E}">
        <p14:creationId xmlns:p14="http://schemas.microsoft.com/office/powerpoint/2010/main" val="2872620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AD9BD1-CA2E-4F7B-AA80-2AD7313CF82C}"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7B296-B460-47CC-B456-9E18A5B4F26E}" type="slidenum">
              <a:rPr lang="en-US" smtClean="0"/>
              <a:t>‹#›</a:t>
            </a:fld>
            <a:endParaRPr lang="en-US"/>
          </a:p>
        </p:txBody>
      </p:sp>
    </p:spTree>
    <p:extLst>
      <p:ext uri="{BB962C8B-B14F-4D97-AF65-F5344CB8AC3E}">
        <p14:creationId xmlns:p14="http://schemas.microsoft.com/office/powerpoint/2010/main" val="3978864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D9BD1-CA2E-4F7B-AA80-2AD7313CF82C}"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7B296-B460-47CC-B456-9E18A5B4F26E}" type="slidenum">
              <a:rPr lang="en-US" smtClean="0"/>
              <a:t>‹#›</a:t>
            </a:fld>
            <a:endParaRPr lang="en-US"/>
          </a:p>
        </p:txBody>
      </p:sp>
    </p:spTree>
    <p:extLst>
      <p:ext uri="{BB962C8B-B14F-4D97-AF65-F5344CB8AC3E}">
        <p14:creationId xmlns:p14="http://schemas.microsoft.com/office/powerpoint/2010/main" val="4118814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AD9BD1-CA2E-4F7B-AA80-2AD7313CF82C}" type="datetimeFigureOut">
              <a:rPr lang="en-US" smtClean="0"/>
              <a:t>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A7B296-B460-47CC-B456-9E18A5B4F26E}" type="slidenum">
              <a:rPr lang="en-US" smtClean="0"/>
              <a:t>‹#›</a:t>
            </a:fld>
            <a:endParaRPr lang="en-US"/>
          </a:p>
        </p:txBody>
      </p:sp>
    </p:spTree>
    <p:extLst>
      <p:ext uri="{BB962C8B-B14F-4D97-AF65-F5344CB8AC3E}">
        <p14:creationId xmlns:p14="http://schemas.microsoft.com/office/powerpoint/2010/main" val="2068923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AD9BD1-CA2E-4F7B-AA80-2AD7313CF82C}" type="datetimeFigureOut">
              <a:rPr lang="en-US" smtClean="0"/>
              <a:t>11/3/2020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A7B296-B460-47CC-B456-9E18A5B4F26E}" type="slidenum">
              <a:rPr lang="en-US" smtClean="0"/>
              <a:t>‹#›</a:t>
            </a:fld>
            <a:endParaRPr lang="en-US"/>
          </a:p>
        </p:txBody>
      </p:sp>
    </p:spTree>
    <p:extLst>
      <p:ext uri="{BB962C8B-B14F-4D97-AF65-F5344CB8AC3E}">
        <p14:creationId xmlns:p14="http://schemas.microsoft.com/office/powerpoint/2010/main" val="3593670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AD9BD1-CA2E-4F7B-AA80-2AD7313CF82C}" type="datetimeFigureOut">
              <a:rPr lang="en-US" smtClean="0"/>
              <a:t>11/3/2020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A7B296-B460-47CC-B456-9E18A5B4F26E}" type="slidenum">
              <a:rPr lang="en-US" smtClean="0"/>
              <a:t>‹#›</a:t>
            </a:fld>
            <a:endParaRPr lang="en-US"/>
          </a:p>
        </p:txBody>
      </p:sp>
    </p:spTree>
    <p:extLst>
      <p:ext uri="{BB962C8B-B14F-4D97-AF65-F5344CB8AC3E}">
        <p14:creationId xmlns:p14="http://schemas.microsoft.com/office/powerpoint/2010/main" val="1499474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AD9BD1-CA2E-4F7B-AA80-2AD7313CF82C}" type="datetimeFigureOut">
              <a:rPr lang="en-US" smtClean="0"/>
              <a:t>11/3/2020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A7B296-B460-47CC-B456-9E18A5B4F26E}" type="slidenum">
              <a:rPr lang="en-US" smtClean="0"/>
              <a:t>‹#›</a:t>
            </a:fld>
            <a:endParaRPr lang="en-US"/>
          </a:p>
        </p:txBody>
      </p:sp>
    </p:spTree>
    <p:extLst>
      <p:ext uri="{BB962C8B-B14F-4D97-AF65-F5344CB8AC3E}">
        <p14:creationId xmlns:p14="http://schemas.microsoft.com/office/powerpoint/2010/main" val="2153588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AD9BD1-CA2E-4F7B-AA80-2AD7313CF82C}" type="datetimeFigureOut">
              <a:rPr lang="en-US" smtClean="0"/>
              <a:t>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A7B296-B460-47CC-B456-9E18A5B4F26E}" type="slidenum">
              <a:rPr lang="en-US" smtClean="0"/>
              <a:t>‹#›</a:t>
            </a:fld>
            <a:endParaRPr lang="en-US"/>
          </a:p>
        </p:txBody>
      </p:sp>
    </p:spTree>
    <p:extLst>
      <p:ext uri="{BB962C8B-B14F-4D97-AF65-F5344CB8AC3E}">
        <p14:creationId xmlns:p14="http://schemas.microsoft.com/office/powerpoint/2010/main" val="1375255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AD9BD1-CA2E-4F7B-AA80-2AD7313CF82C}" type="datetimeFigureOut">
              <a:rPr lang="en-US" smtClean="0"/>
              <a:t>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A7B296-B460-47CC-B456-9E18A5B4F26E}" type="slidenum">
              <a:rPr lang="en-US" smtClean="0"/>
              <a:t>‹#›</a:t>
            </a:fld>
            <a:endParaRPr lang="en-US"/>
          </a:p>
        </p:txBody>
      </p:sp>
    </p:spTree>
    <p:extLst>
      <p:ext uri="{BB962C8B-B14F-4D97-AF65-F5344CB8AC3E}">
        <p14:creationId xmlns:p14="http://schemas.microsoft.com/office/powerpoint/2010/main" val="1715198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D9BD1-CA2E-4F7B-AA80-2AD7313CF82C}" type="datetimeFigureOut">
              <a:rPr lang="en-US" smtClean="0"/>
              <a:t>11/3/2020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A7B296-B460-47CC-B456-9E18A5B4F26E}" type="slidenum">
              <a:rPr lang="en-US" smtClean="0"/>
              <a:t>‹#›</a:t>
            </a:fld>
            <a:endParaRPr lang="en-US"/>
          </a:p>
        </p:txBody>
      </p:sp>
    </p:spTree>
    <p:extLst>
      <p:ext uri="{BB962C8B-B14F-4D97-AF65-F5344CB8AC3E}">
        <p14:creationId xmlns:p14="http://schemas.microsoft.com/office/powerpoint/2010/main" val="426729877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28.pn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png"/><Relationship Id="rId10" Type="http://schemas.openxmlformats.org/officeDocument/2006/relationships/image" Target="../media/image35.png"/><Relationship Id="rId19" Type="http://schemas.openxmlformats.org/officeDocument/2006/relationships/image" Target="../media/image44.png"/><Relationship Id="rId31" Type="http://schemas.openxmlformats.org/officeDocument/2006/relationships/image" Target="../media/image56.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55.png"/></Relationships>
</file>

<file path=ppt/slides/_rels/slide3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Murder in Manhattan  </a:t>
            </a:r>
          </a:p>
        </p:txBody>
      </p:sp>
      <p:sp>
        <p:nvSpPr>
          <p:cNvPr id="3" name="Subtitle 2"/>
          <p:cNvSpPr>
            <a:spLocks noGrp="1"/>
          </p:cNvSpPr>
          <p:nvPr>
            <p:ph type="subTitle" idx="1"/>
          </p:nvPr>
        </p:nvSpPr>
        <p:spPr/>
        <p:txBody>
          <a:bodyPr/>
          <a:lstStyle/>
          <a:p>
            <a:endParaRPr lang="en-US" dirty="0"/>
          </a:p>
        </p:txBody>
      </p:sp>
      <p:pic>
        <p:nvPicPr>
          <p:cNvPr id="7" name="Picture 6"/>
          <p:cNvPicPr>
            <a:picLocks noChangeAspect="1"/>
          </p:cNvPicPr>
          <p:nvPr/>
        </p:nvPicPr>
        <p:blipFill>
          <a:blip r:embed="rId2"/>
          <a:stretch>
            <a:fillRect/>
          </a:stretch>
        </p:blipFill>
        <p:spPr>
          <a:xfrm>
            <a:off x="-203200" y="0"/>
            <a:ext cx="12851405" cy="6858000"/>
          </a:xfrm>
          <a:prstGeom prst="rect">
            <a:avLst/>
          </a:prstGeom>
        </p:spPr>
      </p:pic>
      <p:sp>
        <p:nvSpPr>
          <p:cNvPr id="4" name="Freeform: Shape 3">
            <a:extLst>
              <a:ext uri="{FF2B5EF4-FFF2-40B4-BE49-F238E27FC236}">
                <a16:creationId xmlns:a16="http://schemas.microsoft.com/office/drawing/2014/main" id="{02B32E93-A7A6-4709-B7E2-E2A99BE01779}"/>
              </a:ext>
            </a:extLst>
          </p:cNvPr>
          <p:cNvSpPr/>
          <p:nvPr/>
        </p:nvSpPr>
        <p:spPr>
          <a:xfrm>
            <a:off x="142613" y="3196206"/>
            <a:ext cx="11618752" cy="2701255"/>
          </a:xfrm>
          <a:custGeom>
            <a:avLst/>
            <a:gdLst>
              <a:gd name="connsiteX0" fmla="*/ 0 w 11618752"/>
              <a:gd name="connsiteY0" fmla="*/ 117445 h 2701255"/>
              <a:gd name="connsiteX1" fmla="*/ 3816991 w 11618752"/>
              <a:gd name="connsiteY1" fmla="*/ 343948 h 2701255"/>
              <a:gd name="connsiteX2" fmla="*/ 4194495 w 11618752"/>
              <a:gd name="connsiteY2" fmla="*/ 310392 h 2701255"/>
              <a:gd name="connsiteX3" fmla="*/ 4253218 w 11618752"/>
              <a:gd name="connsiteY3" fmla="*/ 0 h 2701255"/>
              <a:gd name="connsiteX4" fmla="*/ 4387442 w 11618752"/>
              <a:gd name="connsiteY4" fmla="*/ 0 h 2701255"/>
              <a:gd name="connsiteX5" fmla="*/ 4882393 w 11618752"/>
              <a:gd name="connsiteY5" fmla="*/ 587229 h 2701255"/>
              <a:gd name="connsiteX6" fmla="*/ 5352176 w 11618752"/>
              <a:gd name="connsiteY6" fmla="*/ 721453 h 2701255"/>
              <a:gd name="connsiteX7" fmla="*/ 9043332 w 11618752"/>
              <a:gd name="connsiteY7" fmla="*/ 696286 h 2701255"/>
              <a:gd name="connsiteX8" fmla="*/ 9169167 w 11618752"/>
              <a:gd name="connsiteY8" fmla="*/ 209724 h 2701255"/>
              <a:gd name="connsiteX9" fmla="*/ 11476139 w 11618752"/>
              <a:gd name="connsiteY9" fmla="*/ 184557 h 2701255"/>
              <a:gd name="connsiteX10" fmla="*/ 11618752 w 11618752"/>
              <a:gd name="connsiteY10" fmla="*/ 2701255 h 2701255"/>
              <a:gd name="connsiteX11" fmla="*/ 25167 w 11618752"/>
              <a:gd name="connsiteY11" fmla="*/ 2684477 h 2701255"/>
              <a:gd name="connsiteX12" fmla="*/ 0 w 11618752"/>
              <a:gd name="connsiteY12" fmla="*/ 117445 h 270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18752" h="2701255">
                <a:moveTo>
                  <a:pt x="0" y="117445"/>
                </a:moveTo>
                <a:lnTo>
                  <a:pt x="3816991" y="343948"/>
                </a:lnTo>
                <a:lnTo>
                  <a:pt x="4194495" y="310392"/>
                </a:lnTo>
                <a:lnTo>
                  <a:pt x="4253218" y="0"/>
                </a:lnTo>
                <a:lnTo>
                  <a:pt x="4387442" y="0"/>
                </a:lnTo>
                <a:lnTo>
                  <a:pt x="4882393" y="587229"/>
                </a:lnTo>
                <a:lnTo>
                  <a:pt x="5352176" y="721453"/>
                </a:lnTo>
                <a:lnTo>
                  <a:pt x="9043332" y="696286"/>
                </a:lnTo>
                <a:lnTo>
                  <a:pt x="9169167" y="209724"/>
                </a:lnTo>
                <a:lnTo>
                  <a:pt x="11476139" y="184557"/>
                </a:lnTo>
                <a:lnTo>
                  <a:pt x="11618752" y="2701255"/>
                </a:lnTo>
                <a:lnTo>
                  <a:pt x="25167" y="2684477"/>
                </a:lnTo>
                <a:lnTo>
                  <a:pt x="0" y="11744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73957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1250"/>
                                  </p:stCondLst>
                                  <p:childTnLst>
                                    <p:animEffect transition="out" filter="fade">
                                      <p:cBhvr>
                                        <p:cTn id="6" dur="2500"/>
                                        <p:tgtEl>
                                          <p:spTgt spid="4"/>
                                        </p:tgtEl>
                                      </p:cBhvr>
                                    </p:animEffect>
                                    <p:set>
                                      <p:cBhvr>
                                        <p:cTn id="7" dur="1" fill="hold">
                                          <p:stCondLst>
                                            <p:cond delay="2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grand central s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4333"/>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1387F596-F638-4AD9-9D45-BDDD4D442A75}"/>
              </a:ext>
            </a:extLst>
          </p:cNvPr>
          <p:cNvSpPr>
            <a:spLocks noGrp="1"/>
          </p:cNvSpPr>
          <p:nvPr>
            <p:ph idx="1"/>
          </p:nvPr>
        </p:nvSpPr>
        <p:spPr>
          <a:xfrm>
            <a:off x="3715351" y="125128"/>
            <a:ext cx="6185034" cy="1698860"/>
          </a:xfrm>
        </p:spPr>
        <p:txBody>
          <a:bodyPr anchor="ctr">
            <a:normAutofit/>
          </a:bodyPr>
          <a:lstStyle/>
          <a:p>
            <a:pPr marL="0" indent="0" algn="ctr">
              <a:buNone/>
            </a:pPr>
            <a:r>
              <a:rPr lang="en-US" sz="5400" dirty="0">
                <a:solidFill>
                  <a:srgbClr val="F4FEFE"/>
                </a:solidFill>
                <a:effectLst>
                  <a:outerShdw blurRad="177800" dist="38100" dir="5400000" sx="102000" sy="102000" algn="t" rotWithShape="0">
                    <a:prstClr val="black">
                      <a:alpha val="40000"/>
                    </a:prstClr>
                  </a:outerShdw>
                </a:effectLst>
                <a:latin typeface="Arial Black" panose="020B0A04020102020204" pitchFamily="34" charset="0"/>
              </a:rPr>
              <a:t>Grand Central Station</a:t>
            </a:r>
          </a:p>
        </p:txBody>
      </p:sp>
    </p:spTree>
    <p:extLst>
      <p:ext uri="{BB962C8B-B14F-4D97-AF65-F5344CB8AC3E}">
        <p14:creationId xmlns:p14="http://schemas.microsoft.com/office/powerpoint/2010/main" val="82865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times squ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2482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446213EF-FA48-4B49-BB90-BB982334C8E7}"/>
              </a:ext>
            </a:extLst>
          </p:cNvPr>
          <p:cNvSpPr>
            <a:spLocks noGrp="1"/>
          </p:cNvSpPr>
          <p:nvPr>
            <p:ph idx="1"/>
          </p:nvPr>
        </p:nvSpPr>
        <p:spPr>
          <a:xfrm>
            <a:off x="1626668" y="770021"/>
            <a:ext cx="8514748" cy="1217596"/>
          </a:xfrm>
        </p:spPr>
        <p:txBody>
          <a:bodyPr anchor="ctr">
            <a:normAutofit/>
          </a:bodyPr>
          <a:lstStyle/>
          <a:p>
            <a:pPr marL="0" indent="0" algn="ctr">
              <a:buNone/>
            </a:pPr>
            <a:r>
              <a:rPr lang="en-US" sz="5400" dirty="0">
                <a:solidFill>
                  <a:srgbClr val="DBE2D2"/>
                </a:solidFill>
                <a:effectLst>
                  <a:outerShdw blurRad="279400" dist="38100" dir="2700000" sx="101000" sy="101000" algn="tl">
                    <a:srgbClr val="000000">
                      <a:alpha val="78000"/>
                    </a:srgbClr>
                  </a:outerShdw>
                </a:effectLst>
                <a:latin typeface="Arial Black" panose="020B0A04020102020204" pitchFamily="34" charset="0"/>
              </a:rPr>
              <a:t>Times        Square</a:t>
            </a:r>
          </a:p>
        </p:txBody>
      </p:sp>
    </p:spTree>
    <p:extLst>
      <p:ext uri="{BB962C8B-B14F-4D97-AF65-F5344CB8AC3E}">
        <p14:creationId xmlns:p14="http://schemas.microsoft.com/office/powerpoint/2010/main" val="60042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wall stre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731520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169CE0A6-858C-436F-A8F1-45737B3AE813}"/>
              </a:ext>
            </a:extLst>
          </p:cNvPr>
          <p:cNvSpPr>
            <a:spLocks noGrp="1"/>
          </p:cNvSpPr>
          <p:nvPr>
            <p:ph idx="1"/>
          </p:nvPr>
        </p:nvSpPr>
        <p:spPr>
          <a:xfrm>
            <a:off x="838200" y="2052637"/>
            <a:ext cx="10515600" cy="1147763"/>
          </a:xfrm>
        </p:spPr>
        <p:txBody>
          <a:bodyPr anchor="ctr">
            <a:normAutofit/>
          </a:bodyPr>
          <a:lstStyle/>
          <a:p>
            <a:pPr marL="0" indent="0" algn="ctr">
              <a:buNone/>
            </a:pPr>
            <a:r>
              <a:rPr lang="en-US" sz="5400" dirty="0">
                <a:solidFill>
                  <a:srgbClr val="FFFF00"/>
                </a:solidFill>
                <a:effectLst>
                  <a:outerShdw blurRad="50800" dist="38100" dir="2700000" sx="101000" sy="101000" algn="tl">
                    <a:srgbClr val="000000"/>
                  </a:outerShdw>
                </a:effectLst>
                <a:latin typeface="Arial Black" panose="020B0A04020102020204" pitchFamily="34" charset="0"/>
              </a:rPr>
              <a:t>Wall Street (NYSE)</a:t>
            </a:r>
          </a:p>
        </p:txBody>
      </p:sp>
    </p:spTree>
    <p:extLst>
      <p:ext uri="{BB962C8B-B14F-4D97-AF65-F5344CB8AC3E}">
        <p14:creationId xmlns:p14="http://schemas.microsoft.com/office/powerpoint/2010/main" val="175727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the guggenheim muse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783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448602C1-B966-4C33-B90B-1946ECCEF1B3}"/>
              </a:ext>
            </a:extLst>
          </p:cNvPr>
          <p:cNvSpPr txBox="1">
            <a:spLocks/>
          </p:cNvSpPr>
          <p:nvPr/>
        </p:nvSpPr>
        <p:spPr>
          <a:xfrm>
            <a:off x="5236142" y="324952"/>
            <a:ext cx="5567413" cy="268775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dirty="0">
                <a:solidFill>
                  <a:srgbClr val="F0F0EE"/>
                </a:solidFill>
                <a:latin typeface="Arial Black" panose="020B0A04020102020204" pitchFamily="34" charset="0"/>
              </a:rPr>
              <a:t>Guggenheim Museum</a:t>
            </a:r>
          </a:p>
        </p:txBody>
      </p:sp>
    </p:spTree>
    <p:extLst>
      <p:ext uri="{BB962C8B-B14F-4D97-AF65-F5344CB8AC3E}">
        <p14:creationId xmlns:p14="http://schemas.microsoft.com/office/powerpoint/2010/main" val="87087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new york para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212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38200" y="5710237"/>
            <a:ext cx="10515600" cy="1147763"/>
          </a:xfrm>
        </p:spPr>
        <p:style>
          <a:lnRef idx="2">
            <a:schemeClr val="dk1"/>
          </a:lnRef>
          <a:fillRef idx="1">
            <a:schemeClr val="lt1"/>
          </a:fillRef>
          <a:effectRef idx="0">
            <a:schemeClr val="dk1"/>
          </a:effectRef>
          <a:fontRef idx="minor">
            <a:schemeClr val="dk1"/>
          </a:fontRef>
        </p:style>
        <p:txBody>
          <a:bodyPr anchor="ctr"/>
          <a:lstStyle/>
          <a:p>
            <a:pPr marL="0" indent="0" algn="ctr">
              <a:buNone/>
            </a:pPr>
            <a:r>
              <a:rPr lang="en-US" dirty="0">
                <a:latin typeface="Avenir Next LT Pro" panose="020B0504020202020204" pitchFamily="34" charset="0"/>
              </a:rPr>
              <a:t>Manhattan is often described as the cultural, financial, media and entertainment capital of the world.  </a:t>
            </a:r>
          </a:p>
        </p:txBody>
      </p:sp>
    </p:spTree>
    <p:extLst>
      <p:ext uri="{BB962C8B-B14F-4D97-AF65-F5344CB8AC3E}">
        <p14:creationId xmlns:p14="http://schemas.microsoft.com/office/powerpoint/2010/main" val="244687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Black" panose="020B0A04020102020204" pitchFamily="34" charset="0"/>
              </a:rPr>
              <a:t>Vocabulary </a:t>
            </a:r>
          </a:p>
        </p:txBody>
      </p:sp>
    </p:spTree>
    <p:extLst>
      <p:ext uri="{BB962C8B-B14F-4D97-AF65-F5344CB8AC3E}">
        <p14:creationId xmlns:p14="http://schemas.microsoft.com/office/powerpoint/2010/main" val="1270903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9155" y="1793027"/>
            <a:ext cx="6822107" cy="1325563"/>
          </a:xfrm>
        </p:spPr>
        <p:txBody>
          <a:bodyPr/>
          <a:lstStyle/>
          <a:p>
            <a:r>
              <a:rPr lang="en-US" dirty="0">
                <a:solidFill>
                  <a:schemeClr val="accent4">
                    <a:lumMod val="20000"/>
                    <a:lumOff val="80000"/>
                  </a:schemeClr>
                </a:solidFill>
                <a:latin typeface="Arial Black" panose="020B0A04020102020204" pitchFamily="34" charset="0"/>
              </a:rPr>
              <a:t>Social Status </a:t>
            </a:r>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536" y="207962"/>
            <a:ext cx="7273478" cy="6650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12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23693"/>
            <a:ext cx="10515600" cy="1325563"/>
          </a:xfrm>
        </p:spPr>
        <p:txBody>
          <a:bodyPr/>
          <a:lstStyle/>
          <a:p>
            <a:r>
              <a:rPr lang="en-US" dirty="0">
                <a:solidFill>
                  <a:schemeClr val="accent4">
                    <a:lumMod val="20000"/>
                    <a:lumOff val="80000"/>
                  </a:schemeClr>
                </a:solidFill>
                <a:latin typeface="Arial Black" panose="020B0A04020102020204" pitchFamily="34" charset="0"/>
              </a:rPr>
              <a:t>Socialites </a:t>
            </a:r>
          </a:p>
        </p:txBody>
      </p:sp>
      <p:pic>
        <p:nvPicPr>
          <p:cNvPr id="2050" name="Picture 2" descr="Image result for kardashia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0058" y="939718"/>
            <a:ext cx="8879269" cy="5918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86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20000"/>
                    <a:lumOff val="80000"/>
                  </a:schemeClr>
                </a:solidFill>
                <a:latin typeface="Arial Black" panose="020B0A04020102020204" pitchFamily="34" charset="0"/>
              </a:rPr>
              <a:t>A-List Celebrity </a:t>
            </a:r>
          </a:p>
        </p:txBody>
      </p:sp>
      <p:pic>
        <p:nvPicPr>
          <p:cNvPr id="3074" name="Picture 2" descr="Image result for a list celebritie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8250" y1="46000" x2="8250" y2="46000"/>
                        <a14:foregroundMark x1="18625" y1="44444" x2="22625" y2="33778"/>
                        <a14:foregroundMark x1="8125" y1="45556" x2="6750" y2="37556"/>
                        <a14:foregroundMark x1="5000" y1="57556" x2="5875" y2="35111"/>
                        <a14:foregroundMark x1="35500" y1="59333" x2="35000" y2="34889"/>
                        <a14:foregroundMark x1="51250" y1="59111" x2="49250" y2="33333"/>
                        <a14:foregroundMark x1="61875" y1="58889" x2="64500" y2="34889"/>
                        <a14:foregroundMark x1="79875" y1="56889" x2="76875" y2="33556"/>
                        <a14:foregroundMark x1="91250" y1="58000" x2="93000" y2="35333"/>
                        <a14:foregroundMark x1="8500" y1="24667" x2="3750" y2="2667"/>
                        <a14:foregroundMark x1="18625" y1="25333" x2="20125" y2="2889"/>
                        <a14:foregroundMark x1="34125" y1="25333" x2="31500" y2="3556"/>
                        <a14:foregroundMark x1="44750" y1="25111" x2="45375" y2="3333"/>
                        <a14:foregroundMark x1="58125" y1="24222" x2="56250" y2="4444"/>
                        <a14:foregroundMark x1="70500" y1="25111" x2="69375" y2="1556"/>
                        <a14:foregroundMark x1="79750" y1="24667" x2="83250" y2="1778"/>
                        <a14:foregroundMark x1="95750" y1="25111" x2="94000" y2="5111"/>
                        <a14:foregroundMark x1="9750" y1="94444" x2="6500" y2="69111"/>
                        <a14:foregroundMark x1="24625" y1="93778" x2="23250" y2="69333"/>
                        <a14:foregroundMark x1="38625" y1="92667" x2="37375" y2="69778"/>
                        <a14:foregroundMark x1="50125" y1="91778" x2="53375" y2="70889"/>
                        <a14:foregroundMark x1="68625" y1="90667" x2="64125" y2="69556"/>
                        <a14:foregroundMark x1="81000" y1="90222" x2="80625" y2="69556"/>
                        <a14:foregroundMark x1="95875" y1="90000" x2="92125" y2="69111"/>
                        <a14:backgroundMark x1="24375" y1="30000" x2="24375" y2="30000"/>
                        <a14:backgroundMark x1="29000" y1="66000" x2="25875" y2="49778"/>
                        <a14:backgroundMark x1="500" y1="64222" x2="25500" y2="62222"/>
                        <a14:backgroundMark x1="35625" y1="63333" x2="98000" y2="63111"/>
                        <a14:backgroundMark x1="875" y1="30222" x2="98625" y2="30444"/>
                        <a14:backgroundMark x1="1375" y1="97778" x2="97875" y2="97556"/>
                        <a14:backgroundMark x1="50500" y1="22667" x2="50625" y2="1111"/>
                        <a14:backgroundMark x1="63250" y1="17778" x2="62250" y2="1778"/>
                        <a14:backgroundMark x1="99375" y1="2444" x2="99375" y2="2444"/>
                        <a14:backgroundMark x1="12250" y1="2889" x2="12250" y2="2889"/>
                        <a14:backgroundMark x1="375" y1="14000" x2="375" y2="14000"/>
                        <a14:backgroundMark x1="38000" y1="28000" x2="37875" y2="1778"/>
                        <a14:backgroundMark x1="74750" y1="25778" x2="76000" y2="667"/>
                        <a14:backgroundMark x1="53625" y1="667" x2="58000" y2="0"/>
                        <a14:backgroundMark x1="36500" y1="1111" x2="32625" y2="0"/>
                        <a14:backgroundMark x1="375" y1="25778" x2="125" y2="13556"/>
                      </a14:backgroundRemoval>
                    </a14:imgEffect>
                  </a14:imgLayer>
                </a14:imgProps>
              </a:ext>
              <a:ext uri="{28A0092B-C50C-407E-A947-70E740481C1C}">
                <a14:useLocalDpi xmlns:a14="http://schemas.microsoft.com/office/drawing/2010/main" val="0"/>
              </a:ext>
            </a:extLst>
          </a:blip>
          <a:srcRect/>
          <a:stretch>
            <a:fillRect/>
          </a:stretch>
        </p:blipFill>
        <p:spPr bwMode="auto">
          <a:xfrm>
            <a:off x="3034602" y="1801166"/>
            <a:ext cx="8619637" cy="4848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25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94334"/>
            <a:ext cx="10515600" cy="1325563"/>
          </a:xfrm>
        </p:spPr>
        <p:txBody>
          <a:bodyPr/>
          <a:lstStyle/>
          <a:p>
            <a:r>
              <a:rPr lang="en-US" dirty="0">
                <a:solidFill>
                  <a:schemeClr val="accent4">
                    <a:lumMod val="20000"/>
                    <a:lumOff val="80000"/>
                  </a:schemeClr>
                </a:solidFill>
                <a:latin typeface="Arial Black" panose="020B0A04020102020204" pitchFamily="34" charset="0"/>
              </a:rPr>
              <a:t>Mingling </a:t>
            </a:r>
          </a:p>
        </p:txBody>
      </p:sp>
      <p:pic>
        <p:nvPicPr>
          <p:cNvPr id="4098" name="Picture 2" descr="Image result for mingling"/>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7165" y="2015066"/>
            <a:ext cx="11117670" cy="4684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72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026" name="Picture 2" descr="Image result for manhatt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5535"/>
            <a:ext cx="12192000" cy="7254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490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penth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713134" y="2590801"/>
            <a:ext cx="3632200" cy="1072621"/>
          </a:xfrm>
        </p:spPr>
        <p:txBody>
          <a:bodyPr/>
          <a:lstStyle/>
          <a:p>
            <a:r>
              <a:rPr lang="en-US" b="1" dirty="0">
                <a:solidFill>
                  <a:schemeClr val="accent4">
                    <a:lumMod val="20000"/>
                    <a:lumOff val="80000"/>
                  </a:schemeClr>
                </a:solidFill>
                <a:effectLst>
                  <a:outerShdw blurRad="38100" dist="38100" dir="2700000" algn="tl">
                    <a:srgbClr val="000000">
                      <a:alpha val="43137"/>
                    </a:srgbClr>
                  </a:outerShdw>
                </a:effectLst>
                <a:latin typeface="Arial Black" panose="020B0A04020102020204" pitchFamily="34" charset="0"/>
              </a:rPr>
              <a:t>Penthouse </a:t>
            </a:r>
          </a:p>
        </p:txBody>
      </p:sp>
    </p:spTree>
    <p:extLst>
      <p:ext uri="{BB962C8B-B14F-4D97-AF65-F5344CB8AC3E}">
        <p14:creationId xmlns:p14="http://schemas.microsoft.com/office/powerpoint/2010/main" val="250183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Debauchero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7" y="0"/>
            <a:ext cx="1218009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03866" y="365125"/>
            <a:ext cx="10049933" cy="1325563"/>
          </a:xfrm>
        </p:spPr>
        <p:txBody>
          <a:bodyPr/>
          <a:lstStyle/>
          <a:p>
            <a:r>
              <a:rPr lang="en-US" dirty="0" err="1">
                <a:solidFill>
                  <a:schemeClr val="accent4">
                    <a:lumMod val="20000"/>
                    <a:lumOff val="80000"/>
                  </a:schemeClr>
                </a:solidFill>
                <a:latin typeface="Arial Black" panose="020B0A04020102020204" pitchFamily="34" charset="0"/>
              </a:rPr>
              <a:t>Debaucherous</a:t>
            </a:r>
            <a:r>
              <a:rPr lang="en-US" dirty="0">
                <a:solidFill>
                  <a:schemeClr val="accent4">
                    <a:lumMod val="20000"/>
                    <a:lumOff val="80000"/>
                  </a:schemeClr>
                </a:solidFill>
                <a:latin typeface="Arial Black" panose="020B0A04020102020204" pitchFamily="34" charset="0"/>
              </a:rPr>
              <a:t>  </a:t>
            </a:r>
          </a:p>
        </p:txBody>
      </p:sp>
    </p:spTree>
    <p:extLst>
      <p:ext uri="{BB962C8B-B14F-4D97-AF65-F5344CB8AC3E}">
        <p14:creationId xmlns:p14="http://schemas.microsoft.com/office/powerpoint/2010/main" val="394035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6333" y="2168525"/>
            <a:ext cx="10515600" cy="1325563"/>
          </a:xfrm>
        </p:spPr>
        <p:txBody>
          <a:bodyPr/>
          <a:lstStyle/>
          <a:p>
            <a:r>
              <a:rPr lang="en-US" dirty="0">
                <a:solidFill>
                  <a:schemeClr val="accent4">
                    <a:lumMod val="20000"/>
                    <a:lumOff val="80000"/>
                  </a:schemeClr>
                </a:solidFill>
                <a:latin typeface="Arial Black" panose="020B0A04020102020204" pitchFamily="34" charset="0"/>
              </a:rPr>
              <a:t>Gossip </a:t>
            </a:r>
          </a:p>
        </p:txBody>
      </p:sp>
      <p:pic>
        <p:nvPicPr>
          <p:cNvPr id="7170" name="Picture 2" descr="Image result for goss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975" y="1054441"/>
            <a:ext cx="8709025" cy="5803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48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933" y="2524125"/>
            <a:ext cx="10515600" cy="1325563"/>
          </a:xfrm>
        </p:spPr>
        <p:txBody>
          <a:bodyPr/>
          <a:lstStyle/>
          <a:p>
            <a:r>
              <a:rPr lang="en-US" dirty="0">
                <a:solidFill>
                  <a:schemeClr val="accent4">
                    <a:lumMod val="20000"/>
                    <a:lumOff val="80000"/>
                  </a:schemeClr>
                </a:solidFill>
                <a:latin typeface="Arial Black" panose="020B0A04020102020204" pitchFamily="34" charset="0"/>
              </a:rPr>
              <a:t>Rumor </a:t>
            </a:r>
          </a:p>
        </p:txBody>
      </p:sp>
      <p:pic>
        <p:nvPicPr>
          <p:cNvPr id="819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87233" y="1162050"/>
            <a:ext cx="8572500" cy="569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92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guim.co.uk/img/media/3d35aa3d5ec0797563fa9bee420b8944904d04e7/0_78_3500_2100/master/3500.jpg?width=700&amp;quality=85&amp;auto=format&amp;fit=max&amp;s=d6542687900341ea3c5bfc55abfc44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9467"/>
            <a:ext cx="12192000" cy="73152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365366" y="2872417"/>
            <a:ext cx="10515600" cy="1325563"/>
          </a:xfrm>
        </p:spPr>
        <p:txBody>
          <a:bodyPr>
            <a:normAutofit/>
          </a:bodyPr>
          <a:lstStyle/>
          <a:p>
            <a:r>
              <a:rPr lang="en-US" sz="4800" dirty="0">
                <a:solidFill>
                  <a:schemeClr val="accent4">
                    <a:lumMod val="20000"/>
                    <a:lumOff val="80000"/>
                  </a:schemeClr>
                </a:solidFill>
                <a:latin typeface="Arial Black" panose="020B0A04020102020204" pitchFamily="34" charset="0"/>
              </a:rPr>
              <a:t>Scandal </a:t>
            </a:r>
          </a:p>
        </p:txBody>
      </p:sp>
    </p:spTree>
    <p:extLst>
      <p:ext uri="{BB962C8B-B14F-4D97-AF65-F5344CB8AC3E}">
        <p14:creationId xmlns:p14="http://schemas.microsoft.com/office/powerpoint/2010/main" val="250795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20000"/>
                    <a:lumOff val="80000"/>
                  </a:schemeClr>
                </a:solidFill>
                <a:latin typeface="Arial Black" panose="020B0A04020102020204" pitchFamily="34" charset="0"/>
              </a:rPr>
              <a:t>Scheming (Scheme) </a:t>
            </a:r>
          </a:p>
        </p:txBody>
      </p:sp>
      <p:pic>
        <p:nvPicPr>
          <p:cNvPr id="10242" name="Picture 2" descr="Image result for scheming patrick"/>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87385" y="1690688"/>
            <a:ext cx="6544733" cy="4987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97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eople in manhatt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2363259"/>
            <a:ext cx="10515600" cy="1325563"/>
          </a:xfrm>
        </p:spPr>
        <p:style>
          <a:lnRef idx="2">
            <a:schemeClr val="accent3"/>
          </a:lnRef>
          <a:fillRef idx="1">
            <a:schemeClr val="lt1"/>
          </a:fillRef>
          <a:effectRef idx="0">
            <a:schemeClr val="accent3"/>
          </a:effectRef>
          <a:fontRef idx="minor">
            <a:schemeClr val="dk1"/>
          </a:fontRef>
        </p:style>
        <p:txBody>
          <a:bodyPr/>
          <a:lstStyle/>
          <a:p>
            <a:r>
              <a:rPr lang="en-US" dirty="0">
                <a:solidFill>
                  <a:srgbClr val="C00000"/>
                </a:solidFill>
                <a:latin typeface="Avenir Next LT Pro" panose="020B0504020202020204" pitchFamily="34" charset="0"/>
              </a:rPr>
              <a:t>What kind of people live in Manhattan?  </a:t>
            </a:r>
          </a:p>
        </p:txBody>
      </p:sp>
    </p:spTree>
    <p:extLst>
      <p:ext uri="{BB962C8B-B14F-4D97-AF65-F5344CB8AC3E}">
        <p14:creationId xmlns:p14="http://schemas.microsoft.com/office/powerpoint/2010/main" val="27949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4" name="Picture 6" descr="Related imag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863601"/>
            <a:ext cx="12192000" cy="5143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2703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8532" y="1202265"/>
            <a:ext cx="11904133" cy="5509200"/>
          </a:xfrm>
          <a:prstGeom prst="rect">
            <a:avLst/>
          </a:prstGeom>
        </p:spPr>
        <p:txBody>
          <a:bodyPr wrap="square">
            <a:spAutoFit/>
          </a:bodyPr>
          <a:lstStyle/>
          <a:p>
            <a:r>
              <a:rPr lang="en-US" sz="3200" b="0" i="0" u="none" strike="noStrike" baseline="0" dirty="0">
                <a:latin typeface="Georgia" panose="02040502050405020303" pitchFamily="18" charset="0"/>
              </a:rPr>
              <a:t>	Welcome, everyone, and thank you for coming to </a:t>
            </a:r>
            <a:r>
              <a:rPr lang="en-US" sz="3200" b="0" i="1" u="none" strike="noStrike" baseline="0" dirty="0">
                <a:solidFill>
                  <a:schemeClr val="accent4">
                    <a:lumMod val="20000"/>
                    <a:lumOff val="80000"/>
                  </a:schemeClr>
                </a:solidFill>
                <a:latin typeface="Georgia" panose="02040502050405020303" pitchFamily="18" charset="0"/>
              </a:rPr>
              <a:t>Murder in Manhattan</a:t>
            </a:r>
            <a:r>
              <a:rPr lang="en-US" sz="3200" b="0" i="0" u="none" strike="noStrike" baseline="0" dirty="0">
                <a:latin typeface="Georgia" panose="02040502050405020303" pitchFamily="18" charset="0"/>
              </a:rPr>
              <a:t>. As all of you know, this is a </a:t>
            </a:r>
            <a:r>
              <a:rPr lang="en-US" sz="3200" b="0" i="0" u="none" strike="noStrike" baseline="0" dirty="0">
                <a:solidFill>
                  <a:schemeClr val="accent6">
                    <a:lumMod val="40000"/>
                    <a:lumOff val="60000"/>
                  </a:schemeClr>
                </a:solidFill>
                <a:latin typeface="Georgia" panose="02040502050405020303" pitchFamily="18" charset="0"/>
              </a:rPr>
              <a:t>murder mystery party</a:t>
            </a:r>
            <a:r>
              <a:rPr lang="en-US" sz="3200" b="0" i="0" u="none" strike="noStrike" baseline="0" dirty="0">
                <a:latin typeface="Georgia" panose="02040502050405020303" pitchFamily="18" charset="0"/>
              </a:rPr>
              <a:t>. During the party, each of you will be playing the role of a </a:t>
            </a:r>
            <a:r>
              <a:rPr lang="en-US" sz="3200" b="0" i="0" u="none" strike="noStrike" baseline="0" dirty="0">
                <a:solidFill>
                  <a:schemeClr val="accent4">
                    <a:lumMod val="20000"/>
                    <a:lumOff val="80000"/>
                  </a:schemeClr>
                </a:solidFill>
                <a:latin typeface="Georgia" panose="02040502050405020303" pitchFamily="18" charset="0"/>
              </a:rPr>
              <a:t>guest or employee of </a:t>
            </a:r>
            <a:r>
              <a:rPr lang="en-US" sz="3200" b="0" i="0" u="sng" strike="noStrike" baseline="0" dirty="0">
                <a:solidFill>
                  <a:schemeClr val="accent4">
                    <a:lumMod val="20000"/>
                    <a:lumOff val="80000"/>
                  </a:schemeClr>
                </a:solidFill>
                <a:latin typeface="Georgia" panose="02040502050405020303" pitchFamily="18" charset="0"/>
              </a:rPr>
              <a:t>Francis Fisk </a:t>
            </a:r>
            <a:r>
              <a:rPr lang="en-US" sz="3200" b="0" i="0" u="none" strike="noStrike" baseline="0" dirty="0">
                <a:latin typeface="Georgia" panose="02040502050405020303" pitchFamily="18" charset="0"/>
              </a:rPr>
              <a:t>at his party celebrating his company’s anniversary. </a:t>
            </a:r>
          </a:p>
          <a:p>
            <a:r>
              <a:rPr lang="en-US" sz="3200" dirty="0">
                <a:latin typeface="Georgia" panose="02040502050405020303" pitchFamily="18" charset="0"/>
              </a:rPr>
              <a:t>	</a:t>
            </a:r>
            <a:r>
              <a:rPr lang="en-US" sz="3200" b="0" i="0" u="none" strike="noStrike" baseline="0" dirty="0">
                <a:latin typeface="Georgia" panose="02040502050405020303" pitchFamily="18" charset="0"/>
              </a:rPr>
              <a:t>You will each receive a </a:t>
            </a:r>
            <a:r>
              <a:rPr lang="en-US" sz="3200" b="0" i="0" u="none" strike="noStrike" baseline="0" dirty="0">
                <a:solidFill>
                  <a:schemeClr val="accent4">
                    <a:lumMod val="20000"/>
                    <a:lumOff val="80000"/>
                  </a:schemeClr>
                </a:solidFill>
                <a:latin typeface="Georgia" panose="02040502050405020303" pitchFamily="18" charset="0"/>
              </a:rPr>
              <a:t>character sheet </a:t>
            </a:r>
            <a:r>
              <a:rPr lang="en-US" sz="3200" b="0" i="0" u="none" strike="noStrike" baseline="0" dirty="0">
                <a:latin typeface="Georgia" panose="02040502050405020303" pitchFamily="18" charset="0"/>
              </a:rPr>
              <a:t>that details what your character knows and how you should act in response to specific situations (keep your secrets). Aside from these instructions, there is no particular script you need to follow; simply do your best to act as you believe your character would act. 	</a:t>
            </a:r>
          </a:p>
        </p:txBody>
      </p:sp>
    </p:spTree>
    <p:extLst>
      <p:ext uri="{BB962C8B-B14F-4D97-AF65-F5344CB8AC3E}">
        <p14:creationId xmlns:p14="http://schemas.microsoft.com/office/powerpoint/2010/main" val="4110615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5466" y="2201334"/>
            <a:ext cx="11904133" cy="2554545"/>
          </a:xfrm>
          <a:prstGeom prst="rect">
            <a:avLst/>
          </a:prstGeom>
        </p:spPr>
        <p:txBody>
          <a:bodyPr wrap="square" anchor="ctr">
            <a:spAutoFit/>
          </a:bodyPr>
          <a:lstStyle/>
          <a:p>
            <a:r>
              <a:rPr lang="en-US" sz="3200" b="0" i="0" u="none" strike="noStrike" baseline="0" dirty="0">
                <a:latin typeface="Georgia" panose="02040502050405020303" pitchFamily="18" charset="0"/>
              </a:rPr>
              <a:t>	</a:t>
            </a:r>
            <a:r>
              <a:rPr lang="en-US" sz="3200" dirty="0"/>
              <a:t>During the Murder Mystery, I will be playing the part of Taylor Walker, one of the caterers.  However, I will also be available to answer any </a:t>
            </a:r>
            <a:r>
              <a:rPr lang="en-US" sz="3200" dirty="0">
                <a:solidFill>
                  <a:schemeClr val="accent4">
                    <a:lumMod val="20000"/>
                    <a:lumOff val="80000"/>
                  </a:schemeClr>
                </a:solidFill>
              </a:rPr>
              <a:t>questions</a:t>
            </a:r>
            <a:r>
              <a:rPr lang="en-US" sz="3200" dirty="0"/>
              <a:t> about how the game works. Just let me know if you need to ask me something </a:t>
            </a:r>
            <a:r>
              <a:rPr lang="en-US" sz="3200" dirty="0">
                <a:solidFill>
                  <a:schemeClr val="accent6">
                    <a:lumMod val="40000"/>
                    <a:lumOff val="60000"/>
                  </a:schemeClr>
                </a:solidFill>
              </a:rPr>
              <a:t>“out of character.” </a:t>
            </a:r>
          </a:p>
          <a:p>
            <a:endParaRPr lang="en-US" sz="3200" b="0" i="0" u="none" strike="noStrike" baseline="0" dirty="0">
              <a:latin typeface="Georgia" panose="02040502050405020303" pitchFamily="18" charset="0"/>
            </a:endParaRPr>
          </a:p>
        </p:txBody>
      </p:sp>
    </p:spTree>
    <p:extLst>
      <p:ext uri="{BB962C8B-B14F-4D97-AF65-F5344CB8AC3E}">
        <p14:creationId xmlns:p14="http://schemas.microsoft.com/office/powerpoint/2010/main" val="3003330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74306" y="0"/>
            <a:ext cx="12666306" cy="6858000"/>
          </a:xfrm>
          <a:prstGeom prst="rect">
            <a:avLst/>
          </a:prstGeom>
        </p:spPr>
      </p:pic>
    </p:spTree>
    <p:extLst>
      <p:ext uri="{BB962C8B-B14F-4D97-AF65-F5344CB8AC3E}">
        <p14:creationId xmlns:p14="http://schemas.microsoft.com/office/powerpoint/2010/main" val="2041661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5466" y="3488736"/>
            <a:ext cx="11904133" cy="707886"/>
          </a:xfrm>
          <a:prstGeom prst="rect">
            <a:avLst/>
          </a:prstGeom>
        </p:spPr>
        <p:txBody>
          <a:bodyPr wrap="square" anchor="ctr">
            <a:spAutoFit/>
          </a:bodyPr>
          <a:lstStyle/>
          <a:p>
            <a:pPr algn="ctr"/>
            <a:r>
              <a:rPr lang="en-US" sz="4000" b="1" dirty="0">
                <a:solidFill>
                  <a:schemeClr val="accent4">
                    <a:lumMod val="20000"/>
                    <a:lumOff val="80000"/>
                  </a:schemeClr>
                </a:solidFill>
                <a:latin typeface="BernhardFashion BT" pitchFamily="2" charset="0"/>
              </a:rPr>
              <a:t>Choose a Character </a:t>
            </a:r>
            <a:endParaRPr lang="en-US" sz="4000" b="1" i="0" u="none" strike="noStrike" baseline="0" dirty="0">
              <a:solidFill>
                <a:schemeClr val="accent4">
                  <a:lumMod val="20000"/>
                  <a:lumOff val="80000"/>
                </a:schemeClr>
              </a:solidFill>
              <a:latin typeface="BernhardFashion BT" pitchFamily="2" charset="0"/>
            </a:endParaRPr>
          </a:p>
        </p:txBody>
      </p:sp>
      <p:pic>
        <p:nvPicPr>
          <p:cNvPr id="3" name="Picture 2"/>
          <p:cNvPicPr>
            <a:picLocks noChangeAspect="1"/>
          </p:cNvPicPr>
          <p:nvPr/>
        </p:nvPicPr>
        <p:blipFill>
          <a:blip r:embed="rId2"/>
          <a:stretch>
            <a:fillRect/>
          </a:stretch>
        </p:blipFill>
        <p:spPr>
          <a:xfrm>
            <a:off x="5537482" y="59447"/>
            <a:ext cx="1742333" cy="1023549"/>
          </a:xfrm>
          <a:prstGeom prst="rect">
            <a:avLst/>
          </a:prstGeom>
        </p:spPr>
      </p:pic>
      <p:pic>
        <p:nvPicPr>
          <p:cNvPr id="5" name="Picture 4"/>
          <p:cNvPicPr>
            <a:picLocks noChangeAspect="1"/>
          </p:cNvPicPr>
          <p:nvPr/>
        </p:nvPicPr>
        <p:blipFill>
          <a:blip r:embed="rId3"/>
          <a:stretch>
            <a:fillRect/>
          </a:stretch>
        </p:blipFill>
        <p:spPr>
          <a:xfrm>
            <a:off x="1108536" y="82046"/>
            <a:ext cx="1742334" cy="994798"/>
          </a:xfrm>
          <a:prstGeom prst="rect">
            <a:avLst/>
          </a:prstGeom>
        </p:spPr>
      </p:pic>
      <p:pic>
        <p:nvPicPr>
          <p:cNvPr id="6" name="Picture 5"/>
          <p:cNvPicPr>
            <a:picLocks noChangeAspect="1"/>
          </p:cNvPicPr>
          <p:nvPr/>
        </p:nvPicPr>
        <p:blipFill>
          <a:blip r:embed="rId4"/>
          <a:stretch>
            <a:fillRect/>
          </a:stretch>
        </p:blipFill>
        <p:spPr>
          <a:xfrm>
            <a:off x="3384249" y="59447"/>
            <a:ext cx="1742333" cy="1023549"/>
          </a:xfrm>
          <a:prstGeom prst="rect">
            <a:avLst/>
          </a:prstGeom>
        </p:spPr>
      </p:pic>
      <p:pic>
        <p:nvPicPr>
          <p:cNvPr id="7" name="Picture 6"/>
          <p:cNvPicPr>
            <a:picLocks noChangeAspect="1"/>
          </p:cNvPicPr>
          <p:nvPr/>
        </p:nvPicPr>
        <p:blipFill>
          <a:blip r:embed="rId5"/>
          <a:stretch>
            <a:fillRect/>
          </a:stretch>
        </p:blipFill>
        <p:spPr>
          <a:xfrm>
            <a:off x="7691437" y="82046"/>
            <a:ext cx="1742333" cy="1023549"/>
          </a:xfrm>
          <a:prstGeom prst="rect">
            <a:avLst/>
          </a:prstGeom>
        </p:spPr>
      </p:pic>
      <p:pic>
        <p:nvPicPr>
          <p:cNvPr id="8" name="Picture 7"/>
          <p:cNvPicPr>
            <a:picLocks noChangeAspect="1"/>
          </p:cNvPicPr>
          <p:nvPr/>
        </p:nvPicPr>
        <p:blipFill>
          <a:blip r:embed="rId6"/>
          <a:stretch>
            <a:fillRect/>
          </a:stretch>
        </p:blipFill>
        <p:spPr>
          <a:xfrm>
            <a:off x="9844670" y="143753"/>
            <a:ext cx="1782585" cy="1023549"/>
          </a:xfrm>
          <a:prstGeom prst="rect">
            <a:avLst/>
          </a:prstGeom>
        </p:spPr>
      </p:pic>
      <p:pic>
        <p:nvPicPr>
          <p:cNvPr id="9" name="Picture 8"/>
          <p:cNvPicPr>
            <a:picLocks noChangeAspect="1"/>
          </p:cNvPicPr>
          <p:nvPr/>
        </p:nvPicPr>
        <p:blipFill>
          <a:blip r:embed="rId7"/>
          <a:stretch>
            <a:fillRect/>
          </a:stretch>
        </p:blipFill>
        <p:spPr>
          <a:xfrm>
            <a:off x="8174713" y="3491390"/>
            <a:ext cx="1776835" cy="1000548"/>
          </a:xfrm>
          <a:prstGeom prst="rect">
            <a:avLst/>
          </a:prstGeom>
        </p:spPr>
      </p:pic>
      <p:pic>
        <p:nvPicPr>
          <p:cNvPr id="10" name="Picture 9"/>
          <p:cNvPicPr>
            <a:picLocks noChangeAspect="1"/>
          </p:cNvPicPr>
          <p:nvPr/>
        </p:nvPicPr>
        <p:blipFill>
          <a:blip r:embed="rId8"/>
          <a:stretch>
            <a:fillRect/>
          </a:stretch>
        </p:blipFill>
        <p:spPr>
          <a:xfrm>
            <a:off x="9260061" y="2366241"/>
            <a:ext cx="1771085" cy="1023549"/>
          </a:xfrm>
          <a:prstGeom prst="rect">
            <a:avLst/>
          </a:prstGeom>
        </p:spPr>
      </p:pic>
      <p:pic>
        <p:nvPicPr>
          <p:cNvPr id="11" name="Picture 10"/>
          <p:cNvPicPr>
            <a:picLocks noChangeAspect="1"/>
          </p:cNvPicPr>
          <p:nvPr/>
        </p:nvPicPr>
        <p:blipFill>
          <a:blip r:embed="rId9"/>
          <a:stretch>
            <a:fillRect/>
          </a:stretch>
        </p:blipFill>
        <p:spPr>
          <a:xfrm>
            <a:off x="7218271" y="2355300"/>
            <a:ext cx="1782587" cy="1029300"/>
          </a:xfrm>
          <a:prstGeom prst="rect">
            <a:avLst/>
          </a:prstGeom>
        </p:spPr>
      </p:pic>
      <p:pic>
        <p:nvPicPr>
          <p:cNvPr id="12" name="Picture 11"/>
          <p:cNvPicPr>
            <a:picLocks noChangeAspect="1"/>
          </p:cNvPicPr>
          <p:nvPr/>
        </p:nvPicPr>
        <p:blipFill>
          <a:blip r:embed="rId10"/>
          <a:stretch>
            <a:fillRect/>
          </a:stretch>
        </p:blipFill>
        <p:spPr>
          <a:xfrm>
            <a:off x="10157104" y="3484179"/>
            <a:ext cx="1748084" cy="1023549"/>
          </a:xfrm>
          <a:prstGeom prst="rect">
            <a:avLst/>
          </a:prstGeom>
        </p:spPr>
      </p:pic>
      <p:pic>
        <p:nvPicPr>
          <p:cNvPr id="13" name="Picture 12"/>
          <p:cNvPicPr>
            <a:picLocks noChangeAspect="1"/>
          </p:cNvPicPr>
          <p:nvPr/>
        </p:nvPicPr>
        <p:blipFill>
          <a:blip r:embed="rId11"/>
          <a:stretch>
            <a:fillRect/>
          </a:stretch>
        </p:blipFill>
        <p:spPr>
          <a:xfrm>
            <a:off x="8506218" y="1253611"/>
            <a:ext cx="1742334" cy="994798"/>
          </a:xfrm>
          <a:prstGeom prst="rect">
            <a:avLst/>
          </a:prstGeom>
        </p:spPr>
      </p:pic>
      <p:pic>
        <p:nvPicPr>
          <p:cNvPr id="15" name="Picture 14"/>
          <p:cNvPicPr>
            <a:picLocks noChangeAspect="1"/>
          </p:cNvPicPr>
          <p:nvPr/>
        </p:nvPicPr>
        <p:blipFill>
          <a:blip r:embed="rId12"/>
          <a:stretch>
            <a:fillRect/>
          </a:stretch>
        </p:blipFill>
        <p:spPr>
          <a:xfrm>
            <a:off x="7201031" y="4592346"/>
            <a:ext cx="1748085" cy="1029300"/>
          </a:xfrm>
          <a:prstGeom prst="rect">
            <a:avLst/>
          </a:prstGeom>
        </p:spPr>
      </p:pic>
      <p:pic>
        <p:nvPicPr>
          <p:cNvPr id="16" name="Picture 15"/>
          <p:cNvPicPr>
            <a:picLocks noChangeAspect="1"/>
          </p:cNvPicPr>
          <p:nvPr/>
        </p:nvPicPr>
        <p:blipFill>
          <a:blip r:embed="rId13"/>
          <a:stretch>
            <a:fillRect/>
          </a:stretch>
        </p:blipFill>
        <p:spPr>
          <a:xfrm>
            <a:off x="5241519" y="4544873"/>
            <a:ext cx="1742333" cy="1023549"/>
          </a:xfrm>
          <a:prstGeom prst="rect">
            <a:avLst/>
          </a:prstGeom>
        </p:spPr>
      </p:pic>
      <p:pic>
        <p:nvPicPr>
          <p:cNvPr id="17" name="Picture 16"/>
          <p:cNvPicPr>
            <a:picLocks noChangeAspect="1"/>
          </p:cNvPicPr>
          <p:nvPr/>
        </p:nvPicPr>
        <p:blipFill>
          <a:blip r:embed="rId14"/>
          <a:stretch>
            <a:fillRect/>
          </a:stretch>
        </p:blipFill>
        <p:spPr>
          <a:xfrm>
            <a:off x="6450509" y="1257730"/>
            <a:ext cx="1776835" cy="1023549"/>
          </a:xfrm>
          <a:prstGeom prst="rect">
            <a:avLst/>
          </a:prstGeom>
        </p:spPr>
      </p:pic>
      <p:pic>
        <p:nvPicPr>
          <p:cNvPr id="18" name="Picture 17"/>
          <p:cNvPicPr>
            <a:picLocks noChangeAspect="1"/>
          </p:cNvPicPr>
          <p:nvPr/>
        </p:nvPicPr>
        <p:blipFill>
          <a:blip r:embed="rId15"/>
          <a:stretch>
            <a:fillRect/>
          </a:stretch>
        </p:blipFill>
        <p:spPr>
          <a:xfrm>
            <a:off x="4315181" y="1253611"/>
            <a:ext cx="1776836" cy="994798"/>
          </a:xfrm>
          <a:prstGeom prst="rect">
            <a:avLst/>
          </a:prstGeom>
        </p:spPr>
      </p:pic>
      <p:pic>
        <p:nvPicPr>
          <p:cNvPr id="19" name="Picture 18"/>
          <p:cNvPicPr>
            <a:picLocks noChangeAspect="1"/>
          </p:cNvPicPr>
          <p:nvPr/>
        </p:nvPicPr>
        <p:blipFill>
          <a:blip r:embed="rId16"/>
          <a:stretch>
            <a:fillRect/>
          </a:stretch>
        </p:blipFill>
        <p:spPr>
          <a:xfrm>
            <a:off x="5180382" y="2326622"/>
            <a:ext cx="1782586" cy="1035050"/>
          </a:xfrm>
          <a:prstGeom prst="rect">
            <a:avLst/>
          </a:prstGeom>
        </p:spPr>
      </p:pic>
      <p:pic>
        <p:nvPicPr>
          <p:cNvPr id="20" name="Picture 19"/>
          <p:cNvPicPr>
            <a:picLocks noChangeAspect="1"/>
          </p:cNvPicPr>
          <p:nvPr/>
        </p:nvPicPr>
        <p:blipFill>
          <a:blip r:embed="rId17"/>
          <a:stretch>
            <a:fillRect/>
          </a:stretch>
        </p:blipFill>
        <p:spPr>
          <a:xfrm>
            <a:off x="2163093" y="1199836"/>
            <a:ext cx="1782587" cy="1029300"/>
          </a:xfrm>
          <a:prstGeom prst="rect">
            <a:avLst/>
          </a:prstGeom>
        </p:spPr>
      </p:pic>
      <p:pic>
        <p:nvPicPr>
          <p:cNvPr id="21" name="Picture 20"/>
          <p:cNvPicPr>
            <a:picLocks noChangeAspect="1"/>
          </p:cNvPicPr>
          <p:nvPr/>
        </p:nvPicPr>
        <p:blipFill>
          <a:blip r:embed="rId18"/>
          <a:stretch>
            <a:fillRect/>
          </a:stretch>
        </p:blipFill>
        <p:spPr>
          <a:xfrm>
            <a:off x="9211250" y="4634656"/>
            <a:ext cx="1748084" cy="1023549"/>
          </a:xfrm>
          <a:prstGeom prst="rect">
            <a:avLst/>
          </a:prstGeom>
        </p:spPr>
      </p:pic>
      <p:pic>
        <p:nvPicPr>
          <p:cNvPr id="22" name="Picture 21"/>
          <p:cNvPicPr>
            <a:picLocks noChangeAspect="1"/>
          </p:cNvPicPr>
          <p:nvPr/>
        </p:nvPicPr>
        <p:blipFill>
          <a:blip r:embed="rId19"/>
          <a:stretch>
            <a:fillRect/>
          </a:stretch>
        </p:blipFill>
        <p:spPr>
          <a:xfrm>
            <a:off x="3188496" y="2331761"/>
            <a:ext cx="1736583" cy="1000548"/>
          </a:xfrm>
          <a:prstGeom prst="rect">
            <a:avLst/>
          </a:prstGeom>
        </p:spPr>
      </p:pic>
      <p:pic>
        <p:nvPicPr>
          <p:cNvPr id="23" name="Picture 22"/>
          <p:cNvPicPr>
            <a:picLocks noChangeAspect="1"/>
          </p:cNvPicPr>
          <p:nvPr/>
        </p:nvPicPr>
        <p:blipFill>
          <a:blip r:embed="rId20"/>
          <a:stretch>
            <a:fillRect/>
          </a:stretch>
        </p:blipFill>
        <p:spPr>
          <a:xfrm>
            <a:off x="158645" y="1196509"/>
            <a:ext cx="1742335" cy="1029300"/>
          </a:xfrm>
          <a:prstGeom prst="rect">
            <a:avLst/>
          </a:prstGeom>
        </p:spPr>
      </p:pic>
      <p:pic>
        <p:nvPicPr>
          <p:cNvPr id="24" name="Picture 23"/>
          <p:cNvPicPr>
            <a:picLocks noChangeAspect="1"/>
          </p:cNvPicPr>
          <p:nvPr/>
        </p:nvPicPr>
        <p:blipFill>
          <a:blip r:embed="rId21"/>
          <a:stretch>
            <a:fillRect/>
          </a:stretch>
        </p:blipFill>
        <p:spPr>
          <a:xfrm>
            <a:off x="1076125" y="2331322"/>
            <a:ext cx="1736583" cy="1023549"/>
          </a:xfrm>
          <a:prstGeom prst="rect">
            <a:avLst/>
          </a:prstGeom>
        </p:spPr>
      </p:pic>
      <p:pic>
        <p:nvPicPr>
          <p:cNvPr id="25" name="Picture 24"/>
          <p:cNvPicPr>
            <a:picLocks noChangeAspect="1"/>
          </p:cNvPicPr>
          <p:nvPr/>
        </p:nvPicPr>
        <p:blipFill>
          <a:blip r:embed="rId22"/>
          <a:stretch>
            <a:fillRect/>
          </a:stretch>
        </p:blipFill>
        <p:spPr>
          <a:xfrm>
            <a:off x="145805" y="3396815"/>
            <a:ext cx="1782585" cy="1023549"/>
          </a:xfrm>
          <a:prstGeom prst="rect">
            <a:avLst/>
          </a:prstGeom>
        </p:spPr>
      </p:pic>
      <p:pic>
        <p:nvPicPr>
          <p:cNvPr id="27" name="Picture 26"/>
          <p:cNvPicPr>
            <a:picLocks noChangeAspect="1"/>
          </p:cNvPicPr>
          <p:nvPr/>
        </p:nvPicPr>
        <p:blipFill>
          <a:blip r:embed="rId23"/>
          <a:stretch>
            <a:fillRect/>
          </a:stretch>
        </p:blipFill>
        <p:spPr>
          <a:xfrm>
            <a:off x="2092466" y="3436307"/>
            <a:ext cx="1771085" cy="994798"/>
          </a:xfrm>
          <a:prstGeom prst="rect">
            <a:avLst/>
          </a:prstGeom>
        </p:spPr>
      </p:pic>
      <p:pic>
        <p:nvPicPr>
          <p:cNvPr id="28" name="Picture 27"/>
          <p:cNvPicPr>
            <a:picLocks noChangeAspect="1"/>
          </p:cNvPicPr>
          <p:nvPr/>
        </p:nvPicPr>
        <p:blipFill>
          <a:blip r:embed="rId24"/>
          <a:stretch>
            <a:fillRect/>
          </a:stretch>
        </p:blipFill>
        <p:spPr>
          <a:xfrm>
            <a:off x="3248132" y="4544874"/>
            <a:ext cx="1771085" cy="1023549"/>
          </a:xfrm>
          <a:prstGeom prst="rect">
            <a:avLst/>
          </a:prstGeom>
        </p:spPr>
      </p:pic>
      <p:pic>
        <p:nvPicPr>
          <p:cNvPr id="29" name="Picture 28"/>
          <p:cNvPicPr>
            <a:picLocks noChangeAspect="1"/>
          </p:cNvPicPr>
          <p:nvPr/>
        </p:nvPicPr>
        <p:blipFill>
          <a:blip r:embed="rId25"/>
          <a:stretch>
            <a:fillRect/>
          </a:stretch>
        </p:blipFill>
        <p:spPr>
          <a:xfrm>
            <a:off x="1130670" y="4533304"/>
            <a:ext cx="1776835" cy="1023549"/>
          </a:xfrm>
          <a:prstGeom prst="rect">
            <a:avLst/>
          </a:prstGeom>
        </p:spPr>
      </p:pic>
      <p:pic>
        <p:nvPicPr>
          <p:cNvPr id="30" name="Picture 29"/>
          <p:cNvPicPr>
            <a:picLocks noChangeAspect="1"/>
          </p:cNvPicPr>
          <p:nvPr/>
        </p:nvPicPr>
        <p:blipFill>
          <a:blip r:embed="rId26"/>
          <a:stretch>
            <a:fillRect/>
          </a:stretch>
        </p:blipFill>
        <p:spPr>
          <a:xfrm>
            <a:off x="259503" y="5705253"/>
            <a:ext cx="1742335" cy="1029300"/>
          </a:xfrm>
          <a:prstGeom prst="rect">
            <a:avLst/>
          </a:prstGeom>
        </p:spPr>
      </p:pic>
      <p:pic>
        <p:nvPicPr>
          <p:cNvPr id="31" name="Picture 30"/>
          <p:cNvPicPr>
            <a:picLocks noChangeAspect="1"/>
          </p:cNvPicPr>
          <p:nvPr/>
        </p:nvPicPr>
        <p:blipFill>
          <a:blip r:embed="rId27"/>
          <a:stretch>
            <a:fillRect/>
          </a:stretch>
        </p:blipFill>
        <p:spPr>
          <a:xfrm>
            <a:off x="10042347" y="5690877"/>
            <a:ext cx="1833974" cy="1043676"/>
          </a:xfrm>
          <a:prstGeom prst="rect">
            <a:avLst/>
          </a:prstGeom>
        </p:spPr>
      </p:pic>
      <p:pic>
        <p:nvPicPr>
          <p:cNvPr id="32" name="Picture 31"/>
          <p:cNvPicPr>
            <a:picLocks noChangeAspect="1"/>
          </p:cNvPicPr>
          <p:nvPr/>
        </p:nvPicPr>
        <p:blipFill>
          <a:blip r:embed="rId28"/>
          <a:stretch>
            <a:fillRect/>
          </a:stretch>
        </p:blipFill>
        <p:spPr>
          <a:xfrm>
            <a:off x="8129640" y="5690877"/>
            <a:ext cx="1821908" cy="1073840"/>
          </a:xfrm>
          <a:prstGeom prst="rect">
            <a:avLst/>
          </a:prstGeom>
        </p:spPr>
      </p:pic>
      <p:pic>
        <p:nvPicPr>
          <p:cNvPr id="33" name="Picture 32"/>
          <p:cNvPicPr>
            <a:picLocks noChangeAspect="1"/>
          </p:cNvPicPr>
          <p:nvPr/>
        </p:nvPicPr>
        <p:blipFill>
          <a:blip r:embed="rId29"/>
          <a:stretch>
            <a:fillRect/>
          </a:stretch>
        </p:blipFill>
        <p:spPr>
          <a:xfrm>
            <a:off x="2175511" y="5711004"/>
            <a:ext cx="1776835" cy="1023549"/>
          </a:xfrm>
          <a:prstGeom prst="rect">
            <a:avLst/>
          </a:prstGeom>
        </p:spPr>
      </p:pic>
      <p:pic>
        <p:nvPicPr>
          <p:cNvPr id="34" name="Picture 33"/>
          <p:cNvPicPr>
            <a:picLocks noChangeAspect="1"/>
          </p:cNvPicPr>
          <p:nvPr/>
        </p:nvPicPr>
        <p:blipFill>
          <a:blip r:embed="rId30"/>
          <a:stretch>
            <a:fillRect/>
          </a:stretch>
        </p:blipFill>
        <p:spPr>
          <a:xfrm>
            <a:off x="6076527" y="5705253"/>
            <a:ext cx="1870171" cy="1043676"/>
          </a:xfrm>
          <a:prstGeom prst="rect">
            <a:avLst/>
          </a:prstGeom>
        </p:spPr>
      </p:pic>
      <p:pic>
        <p:nvPicPr>
          <p:cNvPr id="35" name="Picture 34"/>
          <p:cNvPicPr>
            <a:picLocks noChangeAspect="1"/>
          </p:cNvPicPr>
          <p:nvPr/>
        </p:nvPicPr>
        <p:blipFill>
          <a:blip r:embed="rId31"/>
          <a:stretch>
            <a:fillRect/>
          </a:stretch>
        </p:blipFill>
        <p:spPr>
          <a:xfrm>
            <a:off x="4126019" y="5716335"/>
            <a:ext cx="1782586" cy="1035050"/>
          </a:xfrm>
          <a:prstGeom prst="rect">
            <a:avLst/>
          </a:prstGeom>
        </p:spPr>
      </p:pic>
    </p:spTree>
    <p:extLst>
      <p:ext uri="{BB962C8B-B14F-4D97-AF65-F5344CB8AC3E}">
        <p14:creationId xmlns:p14="http://schemas.microsoft.com/office/powerpoint/2010/main" val="193048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500"/>
                                        <p:tgtEl>
                                          <p:spTgt spid="34"/>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500"/>
                                        <p:tgtEl>
                                          <p:spTgt spid="23"/>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500"/>
                                        <p:tgtEl>
                                          <p:spTgt spid="7"/>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fade">
                                      <p:cBhvr>
                                        <p:cTn id="83" dur="500"/>
                                        <p:tgtEl>
                                          <p:spTgt spid="35"/>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500"/>
                                        <p:tgtEl>
                                          <p:spTgt spid="12"/>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fade">
                                      <p:cBhvr>
                                        <p:cTn id="91" dur="500"/>
                                        <p:tgtEl>
                                          <p:spTgt spid="13"/>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500"/>
                                        <p:tgtEl>
                                          <p:spTgt spid="22"/>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fade">
                                      <p:cBhvr>
                                        <p:cTn id="99" dur="500"/>
                                        <p:tgtEl>
                                          <p:spTgt spid="31"/>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fade">
                                      <p:cBhvr>
                                        <p:cTn id="103" dur="500"/>
                                        <p:tgtEl>
                                          <p:spTgt spid="25"/>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9"/>
                                        </p:tgtEl>
                                        <p:attrNameLst>
                                          <p:attrName>style.visibility</p:attrName>
                                        </p:attrNameLst>
                                      </p:cBhvr>
                                      <p:to>
                                        <p:strVal val="visible"/>
                                      </p:to>
                                    </p:set>
                                    <p:animEffect transition="in" filter="fade">
                                      <p:cBhvr>
                                        <p:cTn id="107" dur="500"/>
                                        <p:tgtEl>
                                          <p:spTgt spid="9"/>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5"/>
                                        </p:tgtEl>
                                        <p:attrNameLst>
                                          <p:attrName>style.visibility</p:attrName>
                                        </p:attrNameLst>
                                      </p:cBhvr>
                                      <p:to>
                                        <p:strVal val="visible"/>
                                      </p:to>
                                    </p:set>
                                    <p:animEffect transition="in" filter="fade">
                                      <p:cBhvr>
                                        <p:cTn id="111" dur="500"/>
                                        <p:tgtEl>
                                          <p:spTgt spid="5"/>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29"/>
                                        </p:tgtEl>
                                        <p:attrNameLst>
                                          <p:attrName>style.visibility</p:attrName>
                                        </p:attrNameLst>
                                      </p:cBhvr>
                                      <p:to>
                                        <p:strVal val="visible"/>
                                      </p:to>
                                    </p:set>
                                    <p:animEffect transition="in" filter="fade">
                                      <p:cBhvr>
                                        <p:cTn id="115" dur="500"/>
                                        <p:tgtEl>
                                          <p:spTgt spid="29"/>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11"/>
                                        </p:tgtEl>
                                        <p:attrNameLst>
                                          <p:attrName>style.visibility</p:attrName>
                                        </p:attrNameLst>
                                      </p:cBhvr>
                                      <p:to>
                                        <p:strVal val="visible"/>
                                      </p:to>
                                    </p:set>
                                    <p:animEffect transition="in" filter="fade">
                                      <p:cBhvr>
                                        <p:cTn id="119" dur="500"/>
                                        <p:tgtEl>
                                          <p:spTgt spid="11"/>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27"/>
                                        </p:tgtEl>
                                        <p:attrNameLst>
                                          <p:attrName>style.visibility</p:attrName>
                                        </p:attrNameLst>
                                      </p:cBhvr>
                                      <p:to>
                                        <p:strVal val="visible"/>
                                      </p:to>
                                    </p:set>
                                    <p:animEffect transition="in" filter="fade">
                                      <p:cBhvr>
                                        <p:cTn id="1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8 Tips to Avoid Overindulging at a Holiday Potluck - Healthy Holiday Hacks">
            <a:extLst>
              <a:ext uri="{FF2B5EF4-FFF2-40B4-BE49-F238E27FC236}">
                <a16:creationId xmlns:a16="http://schemas.microsoft.com/office/drawing/2014/main" id="{7AAA8167-137B-401B-B865-5127EB367C0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5350" y="0"/>
            <a:ext cx="1371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7975" y="228600"/>
            <a:ext cx="10515600" cy="1571625"/>
          </a:xfrm>
        </p:spPr>
        <p:txBody>
          <a:bodyPr>
            <a:normAutofit/>
          </a:bodyPr>
          <a:lstStyle/>
          <a:p>
            <a:r>
              <a:rPr lang="en-US" sz="8000" dirty="0">
                <a:solidFill>
                  <a:srgbClr val="F4FEFE"/>
                </a:solidFill>
                <a:effectLst>
                  <a:outerShdw blurRad="63500" dist="38100" dir="13440000" sx="99000" sy="99000" rotWithShape="0">
                    <a:prstClr val="black">
                      <a:alpha val="72000"/>
                    </a:prstClr>
                  </a:outerShdw>
                </a:effectLst>
                <a:latin typeface="Arial Black" panose="020B0A04020102020204" pitchFamily="34" charset="0"/>
              </a:rPr>
              <a:t>Potluck  </a:t>
            </a:r>
          </a:p>
        </p:txBody>
      </p:sp>
    </p:spTree>
    <p:extLst>
      <p:ext uri="{BB962C8B-B14F-4D97-AF65-F5344CB8AC3E}">
        <p14:creationId xmlns:p14="http://schemas.microsoft.com/office/powerpoint/2010/main" val="8589685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20000"/>
                    <a:lumOff val="80000"/>
                  </a:schemeClr>
                </a:solidFill>
              </a:rPr>
              <a:t>Miracle Berries</a:t>
            </a:r>
          </a:p>
        </p:txBody>
      </p:sp>
      <p:sp>
        <p:nvSpPr>
          <p:cNvPr id="3" name="Content Placeholder 2"/>
          <p:cNvSpPr>
            <a:spLocks noGrp="1"/>
          </p:cNvSpPr>
          <p:nvPr>
            <p:ph idx="1"/>
          </p:nvPr>
        </p:nvSpPr>
        <p:spPr/>
        <p:txBody>
          <a:bodyPr/>
          <a:lstStyle/>
          <a:p>
            <a:r>
              <a:rPr lang="en-US" dirty="0"/>
              <a:t>No sugars or additives </a:t>
            </a:r>
          </a:p>
          <a:p>
            <a:pPr marL="0" indent="0">
              <a:buNone/>
            </a:pPr>
            <a:endParaRPr lang="en-US" dirty="0"/>
          </a:p>
          <a:p>
            <a:pPr marL="0" indent="0">
              <a:buNone/>
            </a:pPr>
            <a:r>
              <a:rPr lang="en-US" dirty="0"/>
              <a:t>“Lemons become sweet lemonade, vinegar assumes the flavor of the apple juice, and strawberries transform into powdered sugar.  Made from the finest selection of miracle berries, </a:t>
            </a:r>
            <a:r>
              <a:rPr lang="en-US" dirty="0" err="1"/>
              <a:t>mberry</a:t>
            </a:r>
            <a:r>
              <a:rPr lang="en-US" dirty="0"/>
              <a:t> elevates your taste experience to a level of unparalleled sweetness.  </a:t>
            </a:r>
          </a:p>
        </p:txBody>
      </p:sp>
    </p:spTree>
    <p:extLst>
      <p:ext uri="{BB962C8B-B14F-4D97-AF65-F5344CB8AC3E}">
        <p14:creationId xmlns:p14="http://schemas.microsoft.com/office/powerpoint/2010/main" val="1309050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20000"/>
                    <a:lumOff val="80000"/>
                  </a:schemeClr>
                </a:solidFill>
              </a:rPr>
              <a:t>Try miracle berries with:</a:t>
            </a:r>
          </a:p>
        </p:txBody>
      </p:sp>
      <p:sp>
        <p:nvSpPr>
          <p:cNvPr id="3" name="Content Placeholder 2"/>
          <p:cNvSpPr>
            <a:spLocks noGrp="1"/>
          </p:cNvSpPr>
          <p:nvPr>
            <p:ph idx="1"/>
          </p:nvPr>
        </p:nvSpPr>
        <p:spPr>
          <a:xfrm>
            <a:off x="838200" y="2209799"/>
            <a:ext cx="2870200" cy="4707467"/>
          </a:xfrm>
        </p:spPr>
        <p:txBody>
          <a:bodyPr>
            <a:normAutofit/>
          </a:bodyPr>
          <a:lstStyle/>
          <a:p>
            <a:pPr>
              <a:buFont typeface="Wingdings" panose="05000000000000000000" pitchFamily="2" charset="2"/>
              <a:buChar char="q"/>
            </a:pPr>
            <a:r>
              <a:rPr lang="en-US" dirty="0">
                <a:solidFill>
                  <a:schemeClr val="accent6">
                    <a:lumMod val="20000"/>
                    <a:lumOff val="80000"/>
                  </a:schemeClr>
                </a:solidFill>
              </a:rPr>
              <a:t>Lemon</a:t>
            </a:r>
          </a:p>
          <a:p>
            <a:pPr>
              <a:buFont typeface="Wingdings" panose="05000000000000000000" pitchFamily="2" charset="2"/>
              <a:buChar char="q"/>
            </a:pPr>
            <a:r>
              <a:rPr lang="en-US" dirty="0">
                <a:solidFill>
                  <a:schemeClr val="accent6">
                    <a:lumMod val="20000"/>
                    <a:lumOff val="80000"/>
                  </a:schemeClr>
                </a:solidFill>
              </a:rPr>
              <a:t>Lime</a:t>
            </a:r>
          </a:p>
          <a:p>
            <a:pPr>
              <a:buFont typeface="Wingdings" panose="05000000000000000000" pitchFamily="2" charset="2"/>
              <a:buChar char="q"/>
            </a:pPr>
            <a:r>
              <a:rPr lang="en-US" dirty="0">
                <a:solidFill>
                  <a:schemeClr val="accent6">
                    <a:lumMod val="20000"/>
                    <a:lumOff val="80000"/>
                  </a:schemeClr>
                </a:solidFill>
              </a:rPr>
              <a:t>Orange</a:t>
            </a:r>
          </a:p>
          <a:p>
            <a:pPr>
              <a:buFont typeface="Wingdings" panose="05000000000000000000" pitchFamily="2" charset="2"/>
              <a:buChar char="q"/>
            </a:pPr>
            <a:r>
              <a:rPr lang="en-US" dirty="0">
                <a:solidFill>
                  <a:schemeClr val="accent6">
                    <a:lumMod val="20000"/>
                    <a:lumOff val="80000"/>
                  </a:schemeClr>
                </a:solidFill>
              </a:rPr>
              <a:t>Tomatoes**</a:t>
            </a:r>
          </a:p>
          <a:p>
            <a:pPr>
              <a:buFont typeface="Wingdings" panose="05000000000000000000" pitchFamily="2" charset="2"/>
              <a:buChar char="q"/>
            </a:pPr>
            <a:r>
              <a:rPr lang="en-US" dirty="0"/>
              <a:t>cranberries?</a:t>
            </a:r>
          </a:p>
          <a:p>
            <a:pPr>
              <a:buFont typeface="Wingdings" panose="05000000000000000000" pitchFamily="2" charset="2"/>
              <a:buChar char="q"/>
            </a:pPr>
            <a:r>
              <a:rPr lang="en-US" dirty="0">
                <a:solidFill>
                  <a:schemeClr val="accent6">
                    <a:lumMod val="20000"/>
                    <a:lumOff val="80000"/>
                  </a:schemeClr>
                </a:solidFill>
              </a:rPr>
              <a:t>grapefruit**</a:t>
            </a:r>
          </a:p>
          <a:p>
            <a:pPr>
              <a:buFont typeface="Wingdings" panose="05000000000000000000" pitchFamily="2" charset="2"/>
              <a:buChar char="q"/>
            </a:pPr>
            <a:r>
              <a:rPr lang="en-US" dirty="0">
                <a:solidFill>
                  <a:schemeClr val="accent2">
                    <a:lumMod val="40000"/>
                    <a:lumOff val="60000"/>
                  </a:schemeClr>
                </a:solidFill>
              </a:rPr>
              <a:t>kiwi </a:t>
            </a:r>
          </a:p>
          <a:p>
            <a:pPr>
              <a:buFont typeface="Wingdings" panose="05000000000000000000" pitchFamily="2" charset="2"/>
              <a:buChar char="q"/>
            </a:pPr>
            <a:r>
              <a:rPr lang="en-US" dirty="0"/>
              <a:t>pineapple</a:t>
            </a:r>
          </a:p>
          <a:p>
            <a:pPr>
              <a:buFont typeface="Wingdings" panose="05000000000000000000" pitchFamily="2" charset="2"/>
              <a:buChar char="q"/>
            </a:pPr>
            <a:endParaRPr lang="en-US" dirty="0"/>
          </a:p>
        </p:txBody>
      </p:sp>
      <p:sp>
        <p:nvSpPr>
          <p:cNvPr id="4" name="Content Placeholder 2"/>
          <p:cNvSpPr txBox="1">
            <a:spLocks/>
          </p:cNvSpPr>
          <p:nvPr/>
        </p:nvSpPr>
        <p:spPr>
          <a:xfrm>
            <a:off x="4986867" y="2150532"/>
            <a:ext cx="2870200" cy="47074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dirty="0">
                <a:solidFill>
                  <a:schemeClr val="accent6">
                    <a:lumMod val="20000"/>
                    <a:lumOff val="80000"/>
                  </a:schemeClr>
                </a:solidFill>
              </a:rPr>
              <a:t>apples</a:t>
            </a:r>
          </a:p>
          <a:p>
            <a:pPr>
              <a:buFont typeface="Wingdings" panose="05000000000000000000" pitchFamily="2" charset="2"/>
              <a:buChar char="q"/>
            </a:pPr>
            <a:r>
              <a:rPr lang="en-US" dirty="0">
                <a:solidFill>
                  <a:schemeClr val="accent6">
                    <a:lumMod val="20000"/>
                    <a:lumOff val="80000"/>
                  </a:schemeClr>
                </a:solidFill>
              </a:rPr>
              <a:t>strawberries**</a:t>
            </a:r>
          </a:p>
          <a:p>
            <a:pPr>
              <a:buFont typeface="Wingdings" panose="05000000000000000000" pitchFamily="2" charset="2"/>
              <a:buChar char="q"/>
            </a:pPr>
            <a:r>
              <a:rPr lang="en-US" dirty="0"/>
              <a:t>pomegranate</a:t>
            </a:r>
          </a:p>
          <a:p>
            <a:pPr>
              <a:buFont typeface="Wingdings" panose="05000000000000000000" pitchFamily="2" charset="2"/>
              <a:buChar char="q"/>
            </a:pPr>
            <a:r>
              <a:rPr lang="en-US" dirty="0"/>
              <a:t>raspberries</a:t>
            </a:r>
          </a:p>
          <a:p>
            <a:pPr>
              <a:buFont typeface="Wingdings" panose="05000000000000000000" pitchFamily="2" charset="2"/>
              <a:buChar char="q"/>
            </a:pPr>
            <a:r>
              <a:rPr lang="en-US" dirty="0">
                <a:solidFill>
                  <a:schemeClr val="accent6">
                    <a:lumMod val="20000"/>
                    <a:lumOff val="80000"/>
                  </a:schemeClr>
                </a:solidFill>
              </a:rPr>
              <a:t>grapes</a:t>
            </a:r>
          </a:p>
          <a:p>
            <a:pPr>
              <a:buFont typeface="Wingdings" panose="05000000000000000000" pitchFamily="2" charset="2"/>
              <a:buChar char="q"/>
            </a:pPr>
            <a:r>
              <a:rPr lang="en-US" dirty="0"/>
              <a:t>watermelon</a:t>
            </a:r>
          </a:p>
          <a:p>
            <a:pPr>
              <a:buFont typeface="Wingdings" panose="05000000000000000000" pitchFamily="2" charset="2"/>
              <a:buChar char="q"/>
            </a:pPr>
            <a:r>
              <a:rPr lang="en-US" dirty="0"/>
              <a:t>blackberries</a:t>
            </a:r>
          </a:p>
        </p:txBody>
      </p:sp>
      <p:sp>
        <p:nvSpPr>
          <p:cNvPr id="5" name="Content Placeholder 2"/>
          <p:cNvSpPr txBox="1">
            <a:spLocks/>
          </p:cNvSpPr>
          <p:nvPr/>
        </p:nvSpPr>
        <p:spPr>
          <a:xfrm>
            <a:off x="9135534" y="152400"/>
            <a:ext cx="2870200" cy="670560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dirty="0"/>
              <a:t> rhubarb</a:t>
            </a:r>
          </a:p>
          <a:p>
            <a:pPr>
              <a:buFont typeface="Wingdings" panose="05000000000000000000" pitchFamily="2" charset="2"/>
              <a:buChar char="q"/>
            </a:pPr>
            <a:r>
              <a:rPr lang="en-US" dirty="0">
                <a:solidFill>
                  <a:schemeClr val="accent2">
                    <a:lumMod val="40000"/>
                    <a:lumOff val="60000"/>
                  </a:schemeClr>
                </a:solidFill>
              </a:rPr>
              <a:t>mustard</a:t>
            </a:r>
          </a:p>
          <a:p>
            <a:pPr>
              <a:buFont typeface="Wingdings" panose="05000000000000000000" pitchFamily="2" charset="2"/>
              <a:buChar char="q"/>
            </a:pPr>
            <a:r>
              <a:rPr lang="en-US" dirty="0">
                <a:solidFill>
                  <a:schemeClr val="accent6">
                    <a:lumMod val="20000"/>
                    <a:lumOff val="80000"/>
                  </a:schemeClr>
                </a:solidFill>
              </a:rPr>
              <a:t>ketchup</a:t>
            </a:r>
          </a:p>
          <a:p>
            <a:pPr>
              <a:buFont typeface="Wingdings" panose="05000000000000000000" pitchFamily="2" charset="2"/>
              <a:buChar char="q"/>
            </a:pPr>
            <a:r>
              <a:rPr lang="en-US" dirty="0"/>
              <a:t>salt and vinegar chips</a:t>
            </a:r>
          </a:p>
          <a:p>
            <a:pPr>
              <a:buFont typeface="Wingdings" panose="05000000000000000000" pitchFamily="2" charset="2"/>
              <a:buChar char="q"/>
            </a:pPr>
            <a:r>
              <a:rPr lang="en-US" dirty="0">
                <a:solidFill>
                  <a:schemeClr val="accent6">
                    <a:lumMod val="20000"/>
                    <a:lumOff val="80000"/>
                  </a:schemeClr>
                </a:solidFill>
              </a:rPr>
              <a:t>pickles</a:t>
            </a:r>
          </a:p>
          <a:p>
            <a:pPr>
              <a:buFont typeface="Wingdings" panose="05000000000000000000" pitchFamily="2" charset="2"/>
              <a:buChar char="q"/>
            </a:pPr>
            <a:r>
              <a:rPr lang="en-US" dirty="0"/>
              <a:t>sour cream</a:t>
            </a:r>
          </a:p>
          <a:p>
            <a:pPr>
              <a:buFont typeface="Wingdings" panose="05000000000000000000" pitchFamily="2" charset="2"/>
              <a:buChar char="q"/>
            </a:pPr>
            <a:r>
              <a:rPr lang="en-US" dirty="0" err="1">
                <a:solidFill>
                  <a:schemeClr val="accent6">
                    <a:lumMod val="20000"/>
                    <a:lumOff val="80000"/>
                  </a:schemeClr>
                </a:solidFill>
              </a:rPr>
              <a:t>Sumi</a:t>
            </a:r>
            <a:r>
              <a:rPr lang="en-US" dirty="0">
                <a:solidFill>
                  <a:schemeClr val="accent6">
                    <a:lumMod val="20000"/>
                    <a:lumOff val="80000"/>
                  </a:schemeClr>
                </a:solidFill>
              </a:rPr>
              <a:t> chips</a:t>
            </a:r>
          </a:p>
          <a:p>
            <a:pPr>
              <a:buFont typeface="Wingdings" panose="05000000000000000000" pitchFamily="2" charset="2"/>
              <a:buChar char="q"/>
            </a:pPr>
            <a:endParaRPr lang="en-US" dirty="0"/>
          </a:p>
          <a:p>
            <a:pPr>
              <a:buFont typeface="Wingdings" panose="05000000000000000000" pitchFamily="2" charset="2"/>
              <a:buChar char="q"/>
            </a:pPr>
            <a:r>
              <a:rPr lang="en-US" dirty="0"/>
              <a:t>hot sauce</a:t>
            </a:r>
          </a:p>
          <a:p>
            <a:pPr>
              <a:buFont typeface="Wingdings" panose="05000000000000000000" pitchFamily="2" charset="2"/>
              <a:buChar char="q"/>
            </a:pPr>
            <a:r>
              <a:rPr lang="en-US" b="1" dirty="0"/>
              <a:t>balsamic vinegar</a:t>
            </a:r>
            <a:endParaRPr lang="en-US" dirty="0"/>
          </a:p>
          <a:p>
            <a:pPr>
              <a:buFont typeface="Wingdings" panose="05000000000000000000" pitchFamily="2" charset="2"/>
              <a:buChar char="q"/>
            </a:pPr>
            <a:r>
              <a:rPr lang="en-US" b="1" dirty="0"/>
              <a:t>BBQ sauce</a:t>
            </a:r>
            <a:endParaRPr lang="en-US" dirty="0"/>
          </a:p>
          <a:p>
            <a:pPr>
              <a:buFont typeface="Wingdings" panose="05000000000000000000" pitchFamily="2" charset="2"/>
              <a:buChar char="q"/>
            </a:pPr>
            <a:r>
              <a:rPr lang="en-US" dirty="0">
                <a:solidFill>
                  <a:schemeClr val="accent2">
                    <a:lumMod val="40000"/>
                    <a:lumOff val="60000"/>
                  </a:schemeClr>
                </a:solidFill>
              </a:rPr>
              <a:t>Stout beer</a:t>
            </a:r>
          </a:p>
          <a:p>
            <a:pPr>
              <a:buFont typeface="Wingdings" panose="05000000000000000000" pitchFamily="2" charset="2"/>
              <a:buChar char="q"/>
            </a:pPr>
            <a:r>
              <a:rPr lang="en-US" dirty="0"/>
              <a:t>Generic Tequila </a:t>
            </a:r>
          </a:p>
          <a:p>
            <a:pPr>
              <a:buFont typeface="Wingdings" panose="05000000000000000000" pitchFamily="2" charset="2"/>
              <a:buChar char="q"/>
            </a:pPr>
            <a:r>
              <a:rPr lang="en-US" dirty="0"/>
              <a:t>Goat cheese </a:t>
            </a:r>
          </a:p>
          <a:p>
            <a:pPr>
              <a:buFont typeface="Wingdings" panose="05000000000000000000" pitchFamily="2" charset="2"/>
              <a:buChar char="q"/>
            </a:pPr>
            <a:r>
              <a:rPr lang="en-US" dirty="0"/>
              <a:t>Blue Cheese </a:t>
            </a:r>
          </a:p>
          <a:p>
            <a:pPr>
              <a:buFont typeface="Wingdings" panose="05000000000000000000" pitchFamily="2" charset="2"/>
              <a:buChar char="q"/>
            </a:pPr>
            <a:r>
              <a:rPr lang="en-US" dirty="0">
                <a:solidFill>
                  <a:schemeClr val="accent6">
                    <a:lumMod val="20000"/>
                    <a:lumOff val="80000"/>
                  </a:schemeClr>
                </a:solidFill>
              </a:rPr>
              <a:t>salsa </a:t>
            </a:r>
          </a:p>
        </p:txBody>
      </p:sp>
    </p:spTree>
    <p:extLst>
      <p:ext uri="{BB962C8B-B14F-4D97-AF65-F5344CB8AC3E}">
        <p14:creationId xmlns:p14="http://schemas.microsoft.com/office/powerpoint/2010/main" val="19476717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5466" y="1462670"/>
            <a:ext cx="11904133" cy="4031873"/>
          </a:xfrm>
          <a:prstGeom prst="rect">
            <a:avLst/>
          </a:prstGeom>
        </p:spPr>
        <p:txBody>
          <a:bodyPr wrap="square" anchor="ctr">
            <a:spAutoFit/>
          </a:bodyPr>
          <a:lstStyle/>
          <a:p>
            <a:r>
              <a:rPr lang="en-US" sz="3200" b="0" i="0" u="none" strike="noStrike" baseline="0" dirty="0">
                <a:latin typeface="Georgia" panose="02040502050405020303" pitchFamily="18" charset="0"/>
              </a:rPr>
              <a:t>	</a:t>
            </a:r>
            <a:r>
              <a:rPr lang="en-US" sz="3200" dirty="0"/>
              <a:t>Your goal during the </a:t>
            </a:r>
            <a:r>
              <a:rPr lang="en-US" sz="3200" dirty="0">
                <a:solidFill>
                  <a:schemeClr val="accent5">
                    <a:lumMod val="20000"/>
                    <a:lumOff val="80000"/>
                  </a:schemeClr>
                </a:solidFill>
              </a:rPr>
              <a:t>dinner </a:t>
            </a:r>
            <a:r>
              <a:rPr lang="en-US" sz="3200" dirty="0"/>
              <a:t>is to get to know the other characters. </a:t>
            </a:r>
            <a:r>
              <a:rPr lang="en-US" sz="3200" dirty="0">
                <a:solidFill>
                  <a:schemeClr val="accent4">
                    <a:lumMod val="20000"/>
                    <a:lumOff val="80000"/>
                  </a:schemeClr>
                </a:solidFill>
              </a:rPr>
              <a:t>Introduce</a:t>
            </a:r>
            <a:r>
              <a:rPr lang="en-US" sz="3200" dirty="0"/>
              <a:t> yourselves, exchange </a:t>
            </a:r>
            <a:r>
              <a:rPr lang="en-US" sz="3200" dirty="0">
                <a:solidFill>
                  <a:schemeClr val="accent4">
                    <a:lumMod val="20000"/>
                    <a:lumOff val="80000"/>
                  </a:schemeClr>
                </a:solidFill>
              </a:rPr>
              <a:t>backgrounds</a:t>
            </a:r>
            <a:r>
              <a:rPr lang="en-US" sz="3200" dirty="0"/>
              <a:t>, and trade </a:t>
            </a:r>
            <a:r>
              <a:rPr lang="en-US" sz="3200" dirty="0">
                <a:solidFill>
                  <a:schemeClr val="accent4">
                    <a:lumMod val="20000"/>
                    <a:lumOff val="80000"/>
                  </a:schemeClr>
                </a:solidFill>
              </a:rPr>
              <a:t>gossip</a:t>
            </a:r>
            <a:r>
              <a:rPr lang="en-US" sz="3200" dirty="0"/>
              <a:t>. You should find there are some interesting </a:t>
            </a:r>
            <a:r>
              <a:rPr lang="en-US" sz="3200" dirty="0">
                <a:solidFill>
                  <a:schemeClr val="accent4">
                    <a:lumMod val="20000"/>
                    <a:lumOff val="80000"/>
                  </a:schemeClr>
                </a:solidFill>
              </a:rPr>
              <a:t>secrets</a:t>
            </a:r>
            <a:r>
              <a:rPr lang="en-US" sz="3200" dirty="0"/>
              <a:t> in the room - maybe even a secret or two for which one would kill. This means that you should pay special attention whenever you feel that a guest has something to hide. Even more importantly, make sure to </a:t>
            </a:r>
            <a:r>
              <a:rPr lang="en-US" sz="3200" dirty="0">
                <a:solidFill>
                  <a:schemeClr val="accent4">
                    <a:lumMod val="20000"/>
                    <a:lumOff val="80000"/>
                  </a:schemeClr>
                </a:solidFill>
              </a:rPr>
              <a:t>protect your own secrets</a:t>
            </a:r>
            <a:r>
              <a:rPr lang="en-US" sz="3200" dirty="0"/>
              <a:t>; you don’t want people drawing any unfavorable conclusions about you. Not in this prestigious crowd. 	</a:t>
            </a:r>
            <a:endParaRPr lang="en-US" sz="3200" b="0" i="0" u="none" strike="noStrike" baseline="0" dirty="0">
              <a:latin typeface="Georgia" panose="02040502050405020303" pitchFamily="18" charset="0"/>
            </a:endParaRPr>
          </a:p>
        </p:txBody>
      </p:sp>
    </p:spTree>
    <p:extLst>
      <p:ext uri="{BB962C8B-B14F-4D97-AF65-F5344CB8AC3E}">
        <p14:creationId xmlns:p14="http://schemas.microsoft.com/office/powerpoint/2010/main" val="184002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5466" y="2447556"/>
            <a:ext cx="11904133" cy="2062103"/>
          </a:xfrm>
          <a:prstGeom prst="rect">
            <a:avLst/>
          </a:prstGeom>
        </p:spPr>
        <p:txBody>
          <a:bodyPr wrap="square" anchor="ctr">
            <a:spAutoFit/>
          </a:bodyPr>
          <a:lstStyle/>
          <a:p>
            <a:r>
              <a:rPr lang="en-US" sz="3200" b="0" i="0" u="none" strike="noStrike" baseline="0" dirty="0">
                <a:latin typeface="Georgia" panose="02040502050405020303" pitchFamily="18" charset="0"/>
              </a:rPr>
              <a:t>	</a:t>
            </a:r>
            <a:r>
              <a:rPr lang="en-US" sz="3200" dirty="0"/>
              <a:t>Each character sheet includes </a:t>
            </a:r>
            <a:r>
              <a:rPr lang="en-US" sz="3200" dirty="0">
                <a:solidFill>
                  <a:schemeClr val="accent4">
                    <a:lumMod val="20000"/>
                    <a:lumOff val="80000"/>
                  </a:schemeClr>
                </a:solidFill>
              </a:rPr>
              <a:t>Gossip &amp; Objectives </a:t>
            </a:r>
            <a:r>
              <a:rPr lang="en-US" sz="3200" dirty="0"/>
              <a:t>pages that detail what you </a:t>
            </a:r>
            <a:r>
              <a:rPr lang="en-US" sz="3200" dirty="0">
                <a:solidFill>
                  <a:schemeClr val="accent4">
                    <a:lumMod val="20000"/>
                    <a:lumOff val="80000"/>
                  </a:schemeClr>
                </a:solidFill>
              </a:rPr>
              <a:t>know</a:t>
            </a:r>
            <a:r>
              <a:rPr lang="en-US" sz="3200" dirty="0"/>
              <a:t> about the </a:t>
            </a:r>
            <a:r>
              <a:rPr lang="en-US" sz="3200" dirty="0">
                <a:solidFill>
                  <a:schemeClr val="accent4">
                    <a:lumMod val="20000"/>
                    <a:lumOff val="80000"/>
                  </a:schemeClr>
                </a:solidFill>
              </a:rPr>
              <a:t>other guests (secret)</a:t>
            </a:r>
            <a:r>
              <a:rPr lang="en-US" sz="3200" dirty="0"/>
              <a:t>. Check your sheet before you start a conversation so you know with whom you’re dealing. 	</a:t>
            </a:r>
          </a:p>
        </p:txBody>
      </p:sp>
    </p:spTree>
    <p:extLst>
      <p:ext uri="{BB962C8B-B14F-4D97-AF65-F5344CB8AC3E}">
        <p14:creationId xmlns:p14="http://schemas.microsoft.com/office/powerpoint/2010/main" val="1412337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89040" y="-14595"/>
            <a:ext cx="5319252" cy="6888621"/>
          </a:xfrm>
          <a:prstGeom prst="rect">
            <a:avLst/>
          </a:prstGeom>
        </p:spPr>
      </p:pic>
      <p:pic>
        <p:nvPicPr>
          <p:cNvPr id="5" name="Picture 4"/>
          <p:cNvPicPr>
            <a:picLocks noChangeAspect="1"/>
          </p:cNvPicPr>
          <p:nvPr/>
        </p:nvPicPr>
        <p:blipFill>
          <a:blip r:embed="rId3"/>
          <a:stretch>
            <a:fillRect/>
          </a:stretch>
        </p:blipFill>
        <p:spPr>
          <a:xfrm>
            <a:off x="6108292" y="-29496"/>
            <a:ext cx="5304163" cy="6918801"/>
          </a:xfrm>
          <a:prstGeom prst="rect">
            <a:avLst/>
          </a:prstGeom>
        </p:spPr>
      </p:pic>
    </p:spTree>
    <p:extLst>
      <p:ext uri="{BB962C8B-B14F-4D97-AF65-F5344CB8AC3E}">
        <p14:creationId xmlns:p14="http://schemas.microsoft.com/office/powerpoint/2010/main" val="497457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5466" y="2201334"/>
            <a:ext cx="11904133" cy="2554545"/>
          </a:xfrm>
          <a:prstGeom prst="rect">
            <a:avLst/>
          </a:prstGeom>
        </p:spPr>
        <p:txBody>
          <a:bodyPr wrap="square" anchor="ctr">
            <a:spAutoFit/>
          </a:bodyPr>
          <a:lstStyle/>
          <a:p>
            <a:r>
              <a:rPr lang="en-US" sz="3200" b="0" i="0" u="none" strike="noStrike" baseline="0" dirty="0">
                <a:latin typeface="Georgia" panose="02040502050405020303" pitchFamily="18" charset="0"/>
              </a:rPr>
              <a:t>	</a:t>
            </a:r>
            <a:r>
              <a:rPr lang="en-US" sz="3200" dirty="0"/>
              <a:t>Please note:  Some of the characters will not be coming to the party.  I have crossed out those characters.  </a:t>
            </a:r>
          </a:p>
          <a:p>
            <a:endParaRPr lang="en-US" sz="3200" dirty="0"/>
          </a:p>
          <a:p>
            <a:r>
              <a:rPr lang="en-US" sz="3200" dirty="0"/>
              <a:t>	You may hear these names in your conversations but you will not be interacting directly with those characters today. </a:t>
            </a:r>
            <a:endParaRPr lang="en-US" sz="3200" b="0" i="0" u="none" strike="noStrike" baseline="0" dirty="0">
              <a:latin typeface="Georgia" panose="02040502050405020303" pitchFamily="18" charset="0"/>
            </a:endParaRPr>
          </a:p>
        </p:txBody>
      </p:sp>
    </p:spTree>
    <p:extLst>
      <p:ext uri="{BB962C8B-B14F-4D97-AF65-F5344CB8AC3E}">
        <p14:creationId xmlns:p14="http://schemas.microsoft.com/office/powerpoint/2010/main" val="12266810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5466" y="1708891"/>
            <a:ext cx="11904133" cy="3539430"/>
          </a:xfrm>
          <a:prstGeom prst="rect">
            <a:avLst/>
          </a:prstGeom>
        </p:spPr>
        <p:txBody>
          <a:bodyPr wrap="square" anchor="ctr">
            <a:spAutoFit/>
          </a:bodyPr>
          <a:lstStyle/>
          <a:p>
            <a:r>
              <a:rPr lang="en-US" sz="3200" b="0" i="0" u="none" strike="noStrike" baseline="0" dirty="0">
                <a:latin typeface="Georgia" panose="02040502050405020303" pitchFamily="18" charset="0"/>
              </a:rPr>
              <a:t>	</a:t>
            </a:r>
            <a:r>
              <a:rPr lang="en-US" sz="3200" dirty="0"/>
              <a:t>Please, </a:t>
            </a:r>
            <a:r>
              <a:rPr lang="en-US" sz="3200" dirty="0">
                <a:solidFill>
                  <a:schemeClr val="accent4">
                    <a:lumMod val="20000"/>
                    <a:lumOff val="80000"/>
                  </a:schemeClr>
                </a:solidFill>
              </a:rPr>
              <a:t>read</a:t>
            </a:r>
            <a:r>
              <a:rPr lang="en-US" sz="3200" dirty="0"/>
              <a:t> over your </a:t>
            </a:r>
            <a:r>
              <a:rPr lang="en-US" sz="3200" dirty="0">
                <a:solidFill>
                  <a:schemeClr val="accent4">
                    <a:lumMod val="20000"/>
                    <a:lumOff val="80000"/>
                  </a:schemeClr>
                </a:solidFill>
              </a:rPr>
              <a:t>character sheets </a:t>
            </a:r>
            <a:r>
              <a:rPr lang="en-US" sz="3200" dirty="0"/>
              <a:t>and make sure you understand everything. Remember not to show your character sheets to anyone else and to be careful with what information you end up sharing with other players. Most of you have secret information listed on your sheet your character wouldn’t want to disclose to just anyone. Please take a minute to read over your character sheets now. 	</a:t>
            </a:r>
            <a:r>
              <a:rPr lang="en-US" sz="3200" b="0" i="0" u="none" strike="noStrike" baseline="0" dirty="0">
                <a:latin typeface="Georgia" panose="02040502050405020303" pitchFamily="18" charset="0"/>
              </a:rPr>
              <a:t>	</a:t>
            </a:r>
          </a:p>
        </p:txBody>
      </p:sp>
    </p:spTree>
    <p:extLst>
      <p:ext uri="{BB962C8B-B14F-4D97-AF65-F5344CB8AC3E}">
        <p14:creationId xmlns:p14="http://schemas.microsoft.com/office/powerpoint/2010/main" val="27308023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Awards </a:t>
            </a:r>
          </a:p>
        </p:txBody>
      </p:sp>
      <p:sp>
        <p:nvSpPr>
          <p:cNvPr id="3" name="Text Placeholder 2"/>
          <p:cNvSpPr>
            <a:spLocks noGrp="1"/>
          </p:cNvSpPr>
          <p:nvPr>
            <p:ph type="body" idx="1"/>
          </p:nvPr>
        </p:nvSpPr>
        <p:spPr/>
        <p:txBody>
          <a:bodyPr/>
          <a:lstStyle/>
          <a:p>
            <a:r>
              <a:rPr lang="en-US" dirty="0">
                <a:solidFill>
                  <a:schemeClr val="accent4">
                    <a:lumMod val="20000"/>
                    <a:lumOff val="80000"/>
                  </a:schemeClr>
                </a:solidFill>
              </a:rPr>
              <a:t>Best Dressed</a:t>
            </a:r>
          </a:p>
          <a:p>
            <a:r>
              <a:rPr lang="en-US" dirty="0">
                <a:solidFill>
                  <a:schemeClr val="accent4">
                    <a:lumMod val="20000"/>
                    <a:lumOff val="80000"/>
                  </a:schemeClr>
                </a:solidFill>
              </a:rPr>
              <a:t>Best Actor</a:t>
            </a:r>
          </a:p>
        </p:txBody>
      </p:sp>
      <p:pic>
        <p:nvPicPr>
          <p:cNvPr id="5122"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9650" y="1100138"/>
            <a:ext cx="4572000" cy="4572000"/>
          </a:xfrm>
          <a:prstGeom prst="ellipse">
            <a:avLst/>
          </a:prstGeom>
          <a:ln>
            <a:noFill/>
          </a:ln>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297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manhatt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467"/>
            <a:ext cx="12192000" cy="767541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38200" y="5710237"/>
            <a:ext cx="10515600" cy="1147763"/>
          </a:xfrm>
        </p:spPr>
        <p:style>
          <a:lnRef idx="2">
            <a:schemeClr val="dk1"/>
          </a:lnRef>
          <a:fillRef idx="1">
            <a:schemeClr val="lt1"/>
          </a:fillRef>
          <a:effectRef idx="0">
            <a:schemeClr val="dk1"/>
          </a:effectRef>
          <a:fontRef idx="minor">
            <a:schemeClr val="dk1"/>
          </a:fontRef>
        </p:style>
        <p:txBody>
          <a:bodyPr anchor="ctr"/>
          <a:lstStyle/>
          <a:p>
            <a:pPr marL="0" indent="0" algn="ctr">
              <a:buNone/>
            </a:pPr>
            <a:r>
              <a:rPr lang="en-US" dirty="0">
                <a:latin typeface="Avenir Next LT Pro" panose="020B0504020202020204" pitchFamily="34" charset="0"/>
              </a:rPr>
              <a:t>There are many popular destinations in Manhattan.  </a:t>
            </a:r>
          </a:p>
        </p:txBody>
      </p:sp>
    </p:spTree>
    <p:extLst>
      <p:ext uri="{BB962C8B-B14F-4D97-AF65-F5344CB8AC3E}">
        <p14:creationId xmlns:p14="http://schemas.microsoft.com/office/powerpoint/2010/main" val="4458795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clrChange>
              <a:clrFrom>
                <a:srgbClr val="FFF200"/>
              </a:clrFrom>
              <a:clrTo>
                <a:srgbClr val="FFF200">
                  <a:alpha val="0"/>
                </a:srgbClr>
              </a:clrTo>
            </a:clrChange>
          </a:blip>
          <a:stretch>
            <a:fillRect/>
          </a:stretch>
        </p:blipFill>
        <p:spPr>
          <a:xfrm>
            <a:off x="1795462" y="109537"/>
            <a:ext cx="8601075" cy="66389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1832632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clrChange>
              <a:clrFrom>
                <a:srgbClr val="FFF200"/>
              </a:clrFrom>
              <a:clrTo>
                <a:srgbClr val="FFF200">
                  <a:alpha val="0"/>
                </a:srgbClr>
              </a:clrTo>
            </a:clrChange>
          </a:blip>
          <a:stretch>
            <a:fillRect/>
          </a:stretch>
        </p:blipFill>
        <p:spPr>
          <a:xfrm>
            <a:off x="1804987" y="157162"/>
            <a:ext cx="8582025" cy="65436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2043643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558271"/>
            <a:ext cx="10515600" cy="1075795"/>
          </a:xfrm>
        </p:spPr>
        <p:txBody>
          <a:bodyPr anchor="ctr"/>
          <a:lstStyle/>
          <a:p>
            <a:pPr algn="ctr"/>
            <a:r>
              <a:rPr lang="en-US" dirty="0"/>
              <a:t>What to bring: </a:t>
            </a:r>
          </a:p>
        </p:txBody>
      </p:sp>
      <p:sp>
        <p:nvSpPr>
          <p:cNvPr id="3" name="Text Placeholder 2"/>
          <p:cNvSpPr>
            <a:spLocks noGrp="1"/>
          </p:cNvSpPr>
          <p:nvPr>
            <p:ph type="body" idx="1"/>
          </p:nvPr>
        </p:nvSpPr>
        <p:spPr>
          <a:xfrm>
            <a:off x="848784" y="1930401"/>
            <a:ext cx="10515600" cy="4159250"/>
          </a:xfrm>
        </p:spPr>
        <p:txBody>
          <a:bodyPr anchor="ctr">
            <a:normAutofit/>
          </a:bodyPr>
          <a:lstStyle/>
          <a:p>
            <a:pPr algn="ctr"/>
            <a:r>
              <a:rPr lang="en-US" sz="3200" dirty="0">
                <a:solidFill>
                  <a:schemeClr val="accent4">
                    <a:lumMod val="20000"/>
                    <a:lumOff val="80000"/>
                  </a:schemeClr>
                </a:solidFill>
              </a:rPr>
              <a:t>Food</a:t>
            </a:r>
          </a:p>
          <a:p>
            <a:pPr algn="ctr"/>
            <a:endParaRPr lang="en-US" sz="3200" dirty="0">
              <a:solidFill>
                <a:schemeClr val="accent4">
                  <a:lumMod val="20000"/>
                  <a:lumOff val="80000"/>
                </a:schemeClr>
              </a:solidFill>
            </a:endParaRPr>
          </a:p>
          <a:p>
            <a:pPr algn="ctr"/>
            <a:r>
              <a:rPr lang="en-US" sz="3200" dirty="0">
                <a:solidFill>
                  <a:schemeClr val="accent4">
                    <a:lumMod val="20000"/>
                    <a:lumOff val="80000"/>
                  </a:schemeClr>
                </a:solidFill>
              </a:rPr>
              <a:t>Character Sheet</a:t>
            </a:r>
          </a:p>
          <a:p>
            <a:pPr algn="ctr"/>
            <a:endParaRPr lang="en-US" sz="3200" dirty="0">
              <a:solidFill>
                <a:schemeClr val="accent4">
                  <a:lumMod val="20000"/>
                  <a:lumOff val="80000"/>
                </a:schemeClr>
              </a:solidFill>
            </a:endParaRPr>
          </a:p>
          <a:p>
            <a:pPr algn="ctr"/>
            <a:r>
              <a:rPr lang="en-US" sz="3200" dirty="0">
                <a:solidFill>
                  <a:schemeClr val="accent4">
                    <a:lumMod val="20000"/>
                    <a:lumOff val="80000"/>
                  </a:schemeClr>
                </a:solidFill>
              </a:rPr>
              <a:t>Costume </a:t>
            </a:r>
          </a:p>
          <a:p>
            <a:pPr algn="ctr"/>
            <a:endParaRPr lang="en-US" sz="3200" dirty="0">
              <a:solidFill>
                <a:schemeClr val="accent4">
                  <a:lumMod val="20000"/>
                  <a:lumOff val="80000"/>
                </a:schemeClr>
              </a:solidFill>
            </a:endParaRPr>
          </a:p>
          <a:p>
            <a:pPr algn="ctr"/>
            <a:r>
              <a:rPr lang="en-US" sz="3200" dirty="0">
                <a:solidFill>
                  <a:schemeClr val="accent4">
                    <a:lumMod val="20000"/>
                    <a:lumOff val="80000"/>
                  </a:schemeClr>
                </a:solidFill>
              </a:rPr>
              <a:t>Empty stomach   </a:t>
            </a:r>
          </a:p>
        </p:txBody>
      </p:sp>
    </p:spTree>
    <p:extLst>
      <p:ext uri="{BB962C8B-B14F-4D97-AF65-F5344CB8AC3E}">
        <p14:creationId xmlns:p14="http://schemas.microsoft.com/office/powerpoint/2010/main" val="120953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Central Park was saved">
            <a:extLst>
              <a:ext uri="{FF2B5EF4-FFF2-40B4-BE49-F238E27FC236}">
                <a16:creationId xmlns:a16="http://schemas.microsoft.com/office/drawing/2014/main" id="{BC63013C-C305-437C-8856-2A53062E6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813176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038225" y="3271837"/>
            <a:ext cx="10515600" cy="1147763"/>
          </a:xfrm>
        </p:spPr>
        <p:txBody>
          <a:bodyPr anchor="ctr">
            <a:normAutofit/>
          </a:bodyPr>
          <a:lstStyle/>
          <a:p>
            <a:pPr marL="0" indent="0" algn="ctr">
              <a:buNone/>
            </a:pPr>
            <a:r>
              <a:rPr lang="en-US" sz="5400" dirty="0">
                <a:solidFill>
                  <a:srgbClr val="FEFDDE"/>
                </a:solidFill>
                <a:effectLst>
                  <a:outerShdw blurRad="444500" dist="200025" dir="15000000" sy="30000" kx="-1800000" algn="bl" rotWithShape="0">
                    <a:prstClr val="black">
                      <a:alpha val="48000"/>
                    </a:prstClr>
                  </a:outerShdw>
                </a:effectLst>
                <a:latin typeface="Arial Black" panose="020B0A04020102020204" pitchFamily="34" charset="0"/>
              </a:rPr>
              <a:t>Central Park</a:t>
            </a:r>
          </a:p>
        </p:txBody>
      </p:sp>
    </p:spTree>
    <p:extLst>
      <p:ext uri="{BB962C8B-B14F-4D97-AF65-F5344CB8AC3E}">
        <p14:creationId xmlns:p14="http://schemas.microsoft.com/office/powerpoint/2010/main" val="106981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empire state bui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34874"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B8A875E5-AC75-4C7B-9E28-B90F49B9E602}"/>
              </a:ext>
            </a:extLst>
          </p:cNvPr>
          <p:cNvSpPr>
            <a:spLocks noGrp="1"/>
          </p:cNvSpPr>
          <p:nvPr>
            <p:ph idx="1"/>
          </p:nvPr>
        </p:nvSpPr>
        <p:spPr>
          <a:xfrm>
            <a:off x="5851459" y="814840"/>
            <a:ext cx="6935804" cy="1352349"/>
          </a:xfrm>
        </p:spPr>
        <p:txBody>
          <a:bodyPr anchor="ctr">
            <a:normAutofit fontScale="92500" lnSpcReduction="10000"/>
          </a:bodyPr>
          <a:lstStyle/>
          <a:p>
            <a:pPr marL="0" indent="0" algn="ctr">
              <a:buNone/>
            </a:pPr>
            <a:r>
              <a:rPr lang="en-US" sz="5400" dirty="0">
                <a:latin typeface="Arial Black" panose="020B0A04020102020204" pitchFamily="34" charset="0"/>
              </a:rPr>
              <a:t>Empire State Building</a:t>
            </a:r>
          </a:p>
        </p:txBody>
      </p:sp>
    </p:spTree>
    <p:extLst>
      <p:ext uri="{BB962C8B-B14F-4D97-AF65-F5344CB8AC3E}">
        <p14:creationId xmlns:p14="http://schemas.microsoft.com/office/powerpoint/2010/main" val="135972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statue of liber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334" y="0"/>
            <a:ext cx="1306285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11B7F2CE-61F4-4CFE-BF53-84A19BAD1B4A}"/>
              </a:ext>
            </a:extLst>
          </p:cNvPr>
          <p:cNvSpPr>
            <a:spLocks noGrp="1"/>
          </p:cNvSpPr>
          <p:nvPr>
            <p:ph idx="1"/>
          </p:nvPr>
        </p:nvSpPr>
        <p:spPr>
          <a:xfrm>
            <a:off x="1289784" y="1388495"/>
            <a:ext cx="9134376" cy="1147763"/>
          </a:xfrm>
        </p:spPr>
        <p:txBody>
          <a:bodyPr anchor="ctr">
            <a:normAutofit/>
          </a:bodyPr>
          <a:lstStyle/>
          <a:p>
            <a:pPr marL="0" indent="0" algn="ctr">
              <a:buNone/>
            </a:pPr>
            <a:r>
              <a:rPr lang="en-US" sz="5400" dirty="0">
                <a:solidFill>
                  <a:srgbClr val="1C2528"/>
                </a:solidFill>
                <a:latin typeface="Arial Black" panose="020B0A04020102020204" pitchFamily="34" charset="0"/>
              </a:rPr>
              <a:t>Statue of      Liberty</a:t>
            </a:r>
          </a:p>
        </p:txBody>
      </p:sp>
    </p:spTree>
    <p:extLst>
      <p:ext uri="{BB962C8B-B14F-4D97-AF65-F5344CB8AC3E}">
        <p14:creationId xmlns:p14="http://schemas.microsoft.com/office/powerpoint/2010/main" val="402598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7991"/>
            <a:ext cx="12192000" cy="759005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E9A27907-0383-4F0D-9E30-75DF28D6DAFE}"/>
              </a:ext>
            </a:extLst>
          </p:cNvPr>
          <p:cNvSpPr>
            <a:spLocks noGrp="1"/>
          </p:cNvSpPr>
          <p:nvPr>
            <p:ph idx="1"/>
          </p:nvPr>
        </p:nvSpPr>
        <p:spPr>
          <a:xfrm>
            <a:off x="-211757" y="2800952"/>
            <a:ext cx="5934777" cy="1044341"/>
          </a:xfrm>
          <a:effectLst>
            <a:outerShdw blurRad="342900" dist="317500" dir="5400000" sx="102000" sy="102000" rotWithShape="0">
              <a:schemeClr val="bg1"/>
            </a:outerShdw>
          </a:effectLst>
        </p:spPr>
        <p:txBody>
          <a:bodyPr anchor="ctr">
            <a:normAutofit/>
          </a:bodyPr>
          <a:lstStyle/>
          <a:p>
            <a:pPr marL="0" indent="0" algn="ctr">
              <a:buNone/>
            </a:pPr>
            <a:r>
              <a:rPr lang="en-US" sz="5400" dirty="0">
                <a:solidFill>
                  <a:srgbClr val="FAFBD7"/>
                </a:solidFill>
                <a:effectLst>
                  <a:outerShdw blurRad="139700" dist="38100" dir="5400000" sy="-20000" rotWithShape="0">
                    <a:prstClr val="black">
                      <a:alpha val="82000"/>
                    </a:prstClr>
                  </a:outerShdw>
                </a:effectLst>
                <a:latin typeface="Arial Black" panose="020B0A04020102020204" pitchFamily="34" charset="0"/>
              </a:rPr>
              <a:t>Broadway</a:t>
            </a:r>
          </a:p>
        </p:txBody>
      </p:sp>
    </p:spTree>
    <p:extLst>
      <p:ext uri="{BB962C8B-B14F-4D97-AF65-F5344CB8AC3E}">
        <p14:creationId xmlns:p14="http://schemas.microsoft.com/office/powerpoint/2010/main" val="331234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one world tra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8F6241D2-3370-4BC9-ABB3-1AB20AC83D24}"/>
              </a:ext>
            </a:extLst>
          </p:cNvPr>
          <p:cNvSpPr>
            <a:spLocks noGrp="1"/>
          </p:cNvSpPr>
          <p:nvPr>
            <p:ph idx="1"/>
          </p:nvPr>
        </p:nvSpPr>
        <p:spPr>
          <a:xfrm>
            <a:off x="635267" y="1790300"/>
            <a:ext cx="6406415" cy="1564105"/>
          </a:xfrm>
        </p:spPr>
        <p:txBody>
          <a:bodyPr anchor="ctr">
            <a:normAutofit lnSpcReduction="10000"/>
          </a:bodyPr>
          <a:lstStyle/>
          <a:p>
            <a:pPr marL="0" indent="0" algn="ctr">
              <a:buNone/>
            </a:pPr>
            <a:r>
              <a:rPr lang="en-US" sz="5400" dirty="0">
                <a:solidFill>
                  <a:srgbClr val="061F35"/>
                </a:solidFill>
                <a:latin typeface="Arial Black" panose="020B0A04020102020204" pitchFamily="34" charset="0"/>
              </a:rPr>
              <a:t>One Trade Center</a:t>
            </a:r>
          </a:p>
        </p:txBody>
      </p:sp>
    </p:spTree>
    <p:extLst>
      <p:ext uri="{BB962C8B-B14F-4D97-AF65-F5344CB8AC3E}">
        <p14:creationId xmlns:p14="http://schemas.microsoft.com/office/powerpoint/2010/main" val="204737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283</TotalTime>
  <Words>620</Words>
  <Application>Microsoft Office PowerPoint</Application>
  <PresentationFormat>Widescreen</PresentationFormat>
  <Paragraphs>82</Paragraphs>
  <Slides>42</Slides>
  <Notes>0</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BernhardFashion BT</vt:lpstr>
      <vt:lpstr>Arial</vt:lpstr>
      <vt:lpstr>Arial Black</vt:lpstr>
      <vt:lpstr>Avenir Next LT Pro</vt:lpstr>
      <vt:lpstr>Calibri</vt:lpstr>
      <vt:lpstr>Calibri Light</vt:lpstr>
      <vt:lpstr>Georgia</vt:lpstr>
      <vt:lpstr>Wingdings</vt:lpstr>
      <vt:lpstr>Office Theme</vt:lpstr>
      <vt:lpstr>Murder in Manhattan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Vocabulary </vt:lpstr>
      <vt:lpstr>Social Status </vt:lpstr>
      <vt:lpstr>Socialites </vt:lpstr>
      <vt:lpstr>A-List Celebrity </vt:lpstr>
      <vt:lpstr>Mingling </vt:lpstr>
      <vt:lpstr>Penthouse </vt:lpstr>
      <vt:lpstr>Debaucherous  </vt:lpstr>
      <vt:lpstr>Gossip </vt:lpstr>
      <vt:lpstr>Rumor </vt:lpstr>
      <vt:lpstr>Scandal </vt:lpstr>
      <vt:lpstr>Scheming (Scheme) </vt:lpstr>
      <vt:lpstr>What kind of people live in Manhattan?  </vt:lpstr>
      <vt:lpstr>PowerPoint Presentation</vt:lpstr>
      <vt:lpstr>PowerPoint Presentation</vt:lpstr>
      <vt:lpstr>PowerPoint Presentation</vt:lpstr>
      <vt:lpstr>PowerPoint Presentation</vt:lpstr>
      <vt:lpstr>Potluck  </vt:lpstr>
      <vt:lpstr>Miracle Berries</vt:lpstr>
      <vt:lpstr>Try miracle berries with:</vt:lpstr>
      <vt:lpstr>PowerPoint Presentation</vt:lpstr>
      <vt:lpstr>PowerPoint Presentation</vt:lpstr>
      <vt:lpstr>PowerPoint Presentation</vt:lpstr>
      <vt:lpstr>PowerPoint Presentation</vt:lpstr>
      <vt:lpstr>PowerPoint Presentation</vt:lpstr>
      <vt:lpstr>Awards </vt:lpstr>
      <vt:lpstr>PowerPoint Presentation</vt:lpstr>
      <vt:lpstr>PowerPoint Presentation</vt:lpstr>
      <vt:lpstr>What to bring: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Murder in Manhattan</dc:title>
  <dc:creator>Joseph Moore</dc:creator>
  <cp:lastModifiedBy>tim schilstra</cp:lastModifiedBy>
  <cp:revision>34</cp:revision>
  <dcterms:created xsi:type="dcterms:W3CDTF">2019-01-08T08:07:35Z</dcterms:created>
  <dcterms:modified xsi:type="dcterms:W3CDTF">2020-11-03T07:28:56Z</dcterms:modified>
</cp:coreProperties>
</file>