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4" r:id="rId3"/>
    <p:sldId id="258" r:id="rId4"/>
    <p:sldId id="259" r:id="rId5"/>
    <p:sldId id="260" r:id="rId6"/>
    <p:sldId id="261" r:id="rId7"/>
    <p:sldId id="269" r:id="rId8"/>
    <p:sldId id="270" r:id="rId9"/>
    <p:sldId id="271" r:id="rId10"/>
    <p:sldId id="272" r:id="rId11"/>
    <p:sldId id="276" r:id="rId12"/>
    <p:sldId id="277" r:id="rId13"/>
    <p:sldId id="275" r:id="rId14"/>
    <p:sldId id="262" r:id="rId15"/>
    <p:sldId id="263" r:id="rId16"/>
    <p:sldId id="266" r:id="rId17"/>
    <p:sldId id="267" r:id="rId18"/>
    <p:sldId id="268" r:id="rId19"/>
    <p:sldId id="278" r:id="rId20"/>
    <p:sldId id="280" r:id="rId21"/>
    <p:sldId id="282" r:id="rId22"/>
    <p:sldId id="281" r:id="rId23"/>
    <p:sldId id="283" r:id="rId24"/>
    <p:sldId id="285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DA15E"/>
    <a:srgbClr val="F6EDE6"/>
    <a:srgbClr val="BC6C25"/>
    <a:srgbClr val="606C38"/>
    <a:srgbClr val="E1E7C3"/>
    <a:srgbClr val="FEFAE0"/>
    <a:srgbClr val="28361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7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307D78-2839-459F-B680-6C9AFD75E8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A0E1D7F-D424-4B48-B8F5-400218D217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C97389-926F-4923-A8EF-F1B9078954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9FEA3D-102A-4079-A038-2B305F014FE6}" type="datetimeFigureOut">
              <a:rPr lang="en-US" smtClean="0"/>
              <a:t>12/28/2020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A1A44E-8379-4C7E-9B79-D603D83261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89B85E-8F2E-4615-966F-B8E8B19ECB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CBC569-B62F-4790-BE86-6BA36E5BA8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66043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100460-B3DF-4A42-9027-82C1A50406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ACADF7A-FC63-41AC-9EC2-FEAEB708E60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7A12FA-5FC6-4545-88E4-3E64979E46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9FEA3D-102A-4079-A038-2B305F014FE6}" type="datetimeFigureOut">
              <a:rPr lang="en-US" smtClean="0"/>
              <a:t>12/28/2020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BB5E11-D0C2-4F29-A531-83A800B67C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C85A4F-F48E-4CDC-B071-7FB7A8529C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CBC569-B62F-4790-BE86-6BA36E5BA8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80047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02C4D15-31D2-498E-8337-4D2339667E6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B3B7F2C-7178-448A-8D00-6AA4AFABA67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B8AE8A-0A32-4B80-B9E0-E900DD1424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9FEA3D-102A-4079-A038-2B305F014FE6}" type="datetimeFigureOut">
              <a:rPr lang="en-US" smtClean="0"/>
              <a:t>12/28/2020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D61FB4-6BC0-4042-A447-ADC891FCB0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4242EA-6701-4E05-B015-CC2F2DC343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CBC569-B62F-4790-BE86-6BA36E5BA8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0664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C5CC86-4827-40B2-ADCB-620FC1A4E7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3E6025-C656-4DCD-8FA1-DF4638B8BC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23F0B6-31CD-451E-8006-94866CB2D8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9FEA3D-102A-4079-A038-2B305F014FE6}" type="datetimeFigureOut">
              <a:rPr lang="en-US" smtClean="0"/>
              <a:t>12/28/2020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B5F03A-0191-4B98-B96A-5A9E768BB2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47C77F-E5C7-46B4-A078-97C4D910EE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CBC569-B62F-4790-BE86-6BA36E5BA8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90581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02C22D-CEB1-47E7-A932-D18EFBCDFC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20DBAE-6BBF-4F64-B3C8-E1D6CE665A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F0E5E0-021A-449A-9B93-FE3B4459D9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9FEA3D-102A-4079-A038-2B305F014FE6}" type="datetimeFigureOut">
              <a:rPr lang="en-US" smtClean="0"/>
              <a:t>12/28/2020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BB786-F485-42C2-A5D0-D9B0237186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59B822-6179-4A93-BF91-52E97DC3F8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CBC569-B62F-4790-BE86-6BA36E5BA8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3073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9FEB19-DD18-42C5-8487-7F29411CA9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BEA86B-168B-4C7C-AAAF-CB9AEEB8552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A3A1BB-31D5-4C05-A172-5D124A34027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819D4C-5DF1-4491-8B35-EC7990D9E4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9FEA3D-102A-4079-A038-2B305F014FE6}" type="datetimeFigureOut">
              <a:rPr lang="en-US" smtClean="0"/>
              <a:t>12/28/2020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76B308C-D9E9-4DEB-BF02-D76F2120D7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A3E61E2-46FC-4177-B3FA-B3C4721C33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CBC569-B62F-4790-BE86-6BA36E5BA8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9065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287EE2-809D-4BAC-A8E8-E65B12D036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237601-8B10-4786-A57A-7C2BCF7365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89DDBF-E313-48CF-9B3A-AA203A2DDB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52B5518-4E97-4EAE-B791-02707592E5B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00BCE99-9F0E-4C7E-A9E9-246A72211C8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4E21CF6-06DC-4A69-B24E-F8058141E6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9FEA3D-102A-4079-A038-2B305F014FE6}" type="datetimeFigureOut">
              <a:rPr lang="en-US" smtClean="0"/>
              <a:t>12/28/2020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4D57FC7-7746-4DCA-AA19-EB3115390D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FBE7034-C5BA-46AD-B4B7-493C7B3C22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CBC569-B62F-4790-BE86-6BA36E5BA8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28408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0AC5D5-33CB-4FDB-85B7-2C838463B7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EF988BB-9691-45AD-AA40-816AF58039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9FEA3D-102A-4079-A038-2B305F014FE6}" type="datetimeFigureOut">
              <a:rPr lang="en-US" smtClean="0"/>
              <a:t>12/28/2020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7423B9B-2380-40EE-8852-7AF34FB7E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06EBE4E-49BE-4823-9C6E-7B8D41509F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CBC569-B62F-4790-BE86-6BA36E5BA8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72914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48A7D1E-9392-4CC2-971E-6F9F0F3228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9FEA3D-102A-4079-A038-2B305F014FE6}" type="datetimeFigureOut">
              <a:rPr lang="en-US" smtClean="0"/>
              <a:t>12/28/2020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55CA90C-99FB-4499-A1A2-917E29FCC3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ADFFDC-719D-4512-B760-F2AB28C086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CBC569-B62F-4790-BE86-6BA36E5BA8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80435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7C47DC-96FF-4E46-BB50-7DF1AC93F4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BFEFD3-35D0-4DF6-98ED-FFC09DDC14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14982E1-483B-4354-AAC2-8843273454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3D3260-DEEC-4E69-B220-B38AD4AEF8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9FEA3D-102A-4079-A038-2B305F014FE6}" type="datetimeFigureOut">
              <a:rPr lang="en-US" smtClean="0"/>
              <a:t>12/28/2020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D41BCA-ED7A-40C5-BE9D-794545AD06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B23DCF-AE9D-486A-9514-DD7DF0730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CBC569-B62F-4790-BE86-6BA36E5BA8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9370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42A65E-FCDC-48EF-B9AB-F6ECF63837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B49DED7-F9FB-4C68-863F-7CFA235F233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B2B9FE3-9F06-413A-A098-BD141EDB7B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197C68-A79D-4575-91D8-84018AE595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9FEA3D-102A-4079-A038-2B305F014FE6}" type="datetimeFigureOut">
              <a:rPr lang="en-US" smtClean="0"/>
              <a:t>12/28/2020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0AC814C-4CCC-4F31-976E-5199C8777B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431B39-970C-45E0-9648-C5F5E9A4B7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CBC569-B62F-4790-BE86-6BA36E5BA8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3446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8361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65D3C42-A872-4766-BE03-DE35D9CD6F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72AC6C-4DE5-45DC-A3E6-53B4BF8CBC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E00A1C-461D-4722-A4A0-3C8ADA6E579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9FEA3D-102A-4079-A038-2B305F014FE6}" type="datetimeFigureOut">
              <a:rPr lang="en-US" smtClean="0"/>
              <a:t>12/28/2020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E3119D-27C3-436C-8D75-2902A805D3A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237405-1E40-460F-8CD2-9C1DD217D5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CBC569-B62F-4790-BE86-6BA36E5BA8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4833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A15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0733231-A6E3-43A3-B082-76CED8E2344F}"/>
              </a:ext>
            </a:extLst>
          </p:cNvPr>
          <p:cNvSpPr txBox="1"/>
          <p:nvPr/>
        </p:nvSpPr>
        <p:spPr>
          <a:xfrm rot="16200000">
            <a:off x="-1633265" y="2321004"/>
            <a:ext cx="6463629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800" spc="-300" dirty="0">
                <a:solidFill>
                  <a:srgbClr val="FEFAE0"/>
                </a:solidFill>
                <a:latin typeface="Bebas Neue Light" panose="00000500000000000000" pitchFamily="2" charset="0"/>
              </a:rPr>
              <a:t>Perspective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C9DF633-7D9A-4223-ACAB-FBE727179F24}"/>
              </a:ext>
            </a:extLst>
          </p:cNvPr>
          <p:cNvSpPr txBox="1"/>
          <p:nvPr/>
        </p:nvSpPr>
        <p:spPr>
          <a:xfrm>
            <a:off x="2706545" y="4123711"/>
            <a:ext cx="8518679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dirty="0">
                <a:solidFill>
                  <a:srgbClr val="BC6C25"/>
                </a:solidFill>
                <a:latin typeface="Arial Narrow" panose="020B0606020202030204" pitchFamily="34" charset="0"/>
              </a:rPr>
              <a:t>Put yourself in someone </a:t>
            </a:r>
          </a:p>
          <a:p>
            <a:r>
              <a:rPr lang="en-US" sz="7200" dirty="0">
                <a:solidFill>
                  <a:srgbClr val="BC6C25"/>
                </a:solidFill>
                <a:latin typeface="Arial Narrow" panose="020B0606020202030204" pitchFamily="34" charset="0"/>
              </a:rPr>
              <a:t>else’s shoes.  </a:t>
            </a:r>
          </a:p>
        </p:txBody>
      </p:sp>
      <p:pic>
        <p:nvPicPr>
          <p:cNvPr id="8" name="Graphic 7" descr="Shoe footprints">
            <a:extLst>
              <a:ext uri="{FF2B5EF4-FFF2-40B4-BE49-F238E27FC236}">
                <a16:creationId xmlns:a16="http://schemas.microsoft.com/office/drawing/2014/main" id="{54F981CF-375A-4298-AD39-AFAA945D9A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9533683">
            <a:off x="9848318" y="5005586"/>
            <a:ext cx="1859617" cy="1859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95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standing on top of a mountain&#10;&#10;Description automatically generated">
            <a:extLst>
              <a:ext uri="{FF2B5EF4-FFF2-40B4-BE49-F238E27FC236}">
                <a16:creationId xmlns:a16="http://schemas.microsoft.com/office/drawing/2014/main" id="{5382D234-45A8-4C77-95E2-51092032274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07" b="249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4697BEF-7022-4907-BB69-4EB386E773F3}"/>
              </a:ext>
            </a:extLst>
          </p:cNvPr>
          <p:cNvSpPr txBox="1"/>
          <p:nvPr/>
        </p:nvSpPr>
        <p:spPr>
          <a:xfrm>
            <a:off x="689316" y="422030"/>
            <a:ext cx="427713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>
                <a:solidFill>
                  <a:srgbClr val="606C38"/>
                </a:solidFill>
                <a:latin typeface="Bebas Neue Book" panose="00000500000000000000" pitchFamily="2" charset="0"/>
              </a:rPr>
              <a:t>It seems to me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F5516CC-E1CE-4021-8F7E-2B55B7B088C3}"/>
              </a:ext>
            </a:extLst>
          </p:cNvPr>
          <p:cNvSpPr txBox="1"/>
          <p:nvPr/>
        </p:nvSpPr>
        <p:spPr>
          <a:xfrm>
            <a:off x="1151206" y="2411232"/>
            <a:ext cx="988958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FEFAE0"/>
                </a:solidFill>
                <a:latin typeface="Arial Rounded MT Bold" panose="020F0704030504030204" pitchFamily="34" charset="0"/>
              </a:rPr>
              <a:t>It seems to me </a:t>
            </a:r>
            <a:r>
              <a:rPr lang="en-US" sz="6000" dirty="0">
                <a:solidFill>
                  <a:srgbClr val="DDA15E"/>
                </a:solidFill>
                <a:latin typeface="Arial Rounded MT Bold" panose="020F0704030504030204" pitchFamily="34" charset="0"/>
              </a:rPr>
              <a:t>that quality of life is improving. </a:t>
            </a:r>
          </a:p>
        </p:txBody>
      </p:sp>
    </p:spTree>
    <p:extLst>
      <p:ext uri="{BB962C8B-B14F-4D97-AF65-F5344CB8AC3E}">
        <p14:creationId xmlns:p14="http://schemas.microsoft.com/office/powerpoint/2010/main" val="1583616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variety of fresh fruit and vegetables on display&#10;&#10;Description automatically generated">
            <a:extLst>
              <a:ext uri="{FF2B5EF4-FFF2-40B4-BE49-F238E27FC236}">
                <a16:creationId xmlns:a16="http://schemas.microsoft.com/office/drawing/2014/main" id="{634EF704-27D2-49C4-9C67-3B2C3598743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4697BEF-7022-4907-BB69-4EB386E773F3}"/>
              </a:ext>
            </a:extLst>
          </p:cNvPr>
          <p:cNvSpPr txBox="1"/>
          <p:nvPr/>
        </p:nvSpPr>
        <p:spPr>
          <a:xfrm>
            <a:off x="689316" y="422030"/>
            <a:ext cx="485581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>
                <a:solidFill>
                  <a:srgbClr val="DDA15E"/>
                </a:solidFill>
                <a:latin typeface="Bebas Neue Book" panose="00000500000000000000" pitchFamily="2" charset="0"/>
              </a:rPr>
              <a:t>According to me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F5516CC-E1CE-4021-8F7E-2B55B7B088C3}"/>
              </a:ext>
            </a:extLst>
          </p:cNvPr>
          <p:cNvSpPr txBox="1"/>
          <p:nvPr/>
        </p:nvSpPr>
        <p:spPr>
          <a:xfrm>
            <a:off x="689316" y="1622359"/>
            <a:ext cx="574471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rgbClr val="606C38"/>
                </a:solidFill>
              </a:rPr>
              <a:t>How you view the world</a:t>
            </a:r>
          </a:p>
        </p:txBody>
      </p:sp>
    </p:spTree>
    <p:extLst>
      <p:ext uri="{BB962C8B-B14F-4D97-AF65-F5344CB8AC3E}">
        <p14:creationId xmlns:p14="http://schemas.microsoft.com/office/powerpoint/2010/main" val="294403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variety of fresh fruit and vegetables on display&#10;&#10;Description automatically generated">
            <a:extLst>
              <a:ext uri="{FF2B5EF4-FFF2-40B4-BE49-F238E27FC236}">
                <a16:creationId xmlns:a16="http://schemas.microsoft.com/office/drawing/2014/main" id="{1A69EA2C-A137-42B6-8199-B84174E1053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4697BEF-7022-4907-BB69-4EB386E773F3}"/>
              </a:ext>
            </a:extLst>
          </p:cNvPr>
          <p:cNvSpPr txBox="1"/>
          <p:nvPr/>
        </p:nvSpPr>
        <p:spPr>
          <a:xfrm>
            <a:off x="689316" y="422030"/>
            <a:ext cx="485581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>
                <a:solidFill>
                  <a:srgbClr val="606C38"/>
                </a:solidFill>
                <a:latin typeface="Bebas Neue Book" panose="00000500000000000000" pitchFamily="2" charset="0"/>
              </a:rPr>
              <a:t>According to me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F5516CC-E1CE-4021-8F7E-2B55B7B088C3}"/>
              </a:ext>
            </a:extLst>
          </p:cNvPr>
          <p:cNvSpPr txBox="1"/>
          <p:nvPr/>
        </p:nvSpPr>
        <p:spPr>
          <a:xfrm>
            <a:off x="1151206" y="2411232"/>
            <a:ext cx="988958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FEFAE0"/>
                </a:solidFill>
                <a:latin typeface="Arial Rounded MT Bold" panose="020F0704030504030204" pitchFamily="34" charset="0"/>
              </a:rPr>
              <a:t>According to me </a:t>
            </a:r>
            <a:r>
              <a:rPr lang="en-US" sz="6000" dirty="0">
                <a:solidFill>
                  <a:srgbClr val="DDA15E"/>
                </a:solidFill>
                <a:latin typeface="Arial Rounded MT Bold" panose="020F0704030504030204" pitchFamily="34" charset="0"/>
              </a:rPr>
              <a:t>we should all become vegetarians. </a:t>
            </a:r>
          </a:p>
        </p:txBody>
      </p:sp>
    </p:spTree>
    <p:extLst>
      <p:ext uri="{BB962C8B-B14F-4D97-AF65-F5344CB8AC3E}">
        <p14:creationId xmlns:p14="http://schemas.microsoft.com/office/powerpoint/2010/main" val="3099827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A15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0733231-A6E3-43A3-B082-76CED8E2344F}"/>
              </a:ext>
            </a:extLst>
          </p:cNvPr>
          <p:cNvSpPr txBox="1"/>
          <p:nvPr/>
        </p:nvSpPr>
        <p:spPr>
          <a:xfrm rot="5400000">
            <a:off x="7514072" y="1543869"/>
            <a:ext cx="6266459" cy="37702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3900" spc="-300" dirty="0">
                <a:solidFill>
                  <a:srgbClr val="FEFAE0"/>
                </a:solidFill>
                <a:latin typeface="Bebas Neue Light" panose="00000500000000000000" pitchFamily="2" charset="0"/>
              </a:rPr>
              <a:t>Opinion</a:t>
            </a:r>
          </a:p>
        </p:txBody>
      </p:sp>
    </p:spTree>
    <p:extLst>
      <p:ext uri="{BB962C8B-B14F-4D97-AF65-F5344CB8AC3E}">
        <p14:creationId xmlns:p14="http://schemas.microsoft.com/office/powerpoint/2010/main" val="3171792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affiti covered wall&#10;&#10;Description automatically generated">
            <a:extLst>
              <a:ext uri="{FF2B5EF4-FFF2-40B4-BE49-F238E27FC236}">
                <a16:creationId xmlns:a16="http://schemas.microsoft.com/office/drawing/2014/main" id="{AFCFF51C-5B07-40A1-9730-50A5CA7B216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67" b="786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4697BEF-7022-4907-BB69-4EB386E773F3}"/>
              </a:ext>
            </a:extLst>
          </p:cNvPr>
          <p:cNvSpPr txBox="1"/>
          <p:nvPr/>
        </p:nvSpPr>
        <p:spPr>
          <a:xfrm>
            <a:off x="689316" y="422030"/>
            <a:ext cx="630974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>
                <a:solidFill>
                  <a:srgbClr val="DDA15E"/>
                </a:solidFill>
                <a:latin typeface="Bebas Neue Book" panose="00000500000000000000" pitchFamily="2" charset="0"/>
              </a:rPr>
              <a:t>Personally speaking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F5516CC-E1CE-4021-8F7E-2B55B7B088C3}"/>
              </a:ext>
            </a:extLst>
          </p:cNvPr>
          <p:cNvSpPr txBox="1"/>
          <p:nvPr/>
        </p:nvSpPr>
        <p:spPr>
          <a:xfrm>
            <a:off x="689316" y="1622359"/>
            <a:ext cx="491442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rgbClr val="606C38"/>
                </a:solidFill>
              </a:rPr>
              <a:t>This is what I believe</a:t>
            </a:r>
          </a:p>
        </p:txBody>
      </p:sp>
    </p:spTree>
    <p:extLst>
      <p:ext uri="{BB962C8B-B14F-4D97-AF65-F5344CB8AC3E}">
        <p14:creationId xmlns:p14="http://schemas.microsoft.com/office/powerpoint/2010/main" val="835065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affiti covered wall&#10;&#10;Description automatically generated">
            <a:extLst>
              <a:ext uri="{FF2B5EF4-FFF2-40B4-BE49-F238E27FC236}">
                <a16:creationId xmlns:a16="http://schemas.microsoft.com/office/drawing/2014/main" id="{B05B7E91-6029-4B61-8B1D-719A6144971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67" b="786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4697BEF-7022-4907-BB69-4EB386E773F3}"/>
              </a:ext>
            </a:extLst>
          </p:cNvPr>
          <p:cNvSpPr txBox="1"/>
          <p:nvPr/>
        </p:nvSpPr>
        <p:spPr>
          <a:xfrm>
            <a:off x="689316" y="422030"/>
            <a:ext cx="630974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>
                <a:solidFill>
                  <a:srgbClr val="606C38"/>
                </a:solidFill>
                <a:latin typeface="Bebas Neue Book" panose="00000500000000000000" pitchFamily="2" charset="0"/>
              </a:rPr>
              <a:t>Personally speaking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F5516CC-E1CE-4021-8F7E-2B55B7B088C3}"/>
              </a:ext>
            </a:extLst>
          </p:cNvPr>
          <p:cNvSpPr txBox="1"/>
          <p:nvPr/>
        </p:nvSpPr>
        <p:spPr>
          <a:xfrm>
            <a:off x="1151206" y="2411232"/>
            <a:ext cx="988958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FEFAE0"/>
                </a:solidFill>
                <a:latin typeface="Arial Rounded MT Bold" panose="020F0704030504030204" pitchFamily="34" charset="0"/>
              </a:rPr>
              <a:t>Personally speaking</a:t>
            </a:r>
            <a:r>
              <a:rPr lang="en-US" sz="6000" dirty="0">
                <a:solidFill>
                  <a:srgbClr val="DDA15E"/>
                </a:solidFill>
                <a:latin typeface="Arial Rounded MT Bold" panose="020F0704030504030204" pitchFamily="34" charset="0"/>
              </a:rPr>
              <a:t>, I think celebrities get paid too much money. </a:t>
            </a:r>
          </a:p>
        </p:txBody>
      </p:sp>
    </p:spTree>
    <p:extLst>
      <p:ext uri="{BB962C8B-B14F-4D97-AF65-F5344CB8AC3E}">
        <p14:creationId xmlns:p14="http://schemas.microsoft.com/office/powerpoint/2010/main" val="181272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person, table, child, young&#10;&#10;Description automatically generated">
            <a:extLst>
              <a:ext uri="{FF2B5EF4-FFF2-40B4-BE49-F238E27FC236}">
                <a16:creationId xmlns:a16="http://schemas.microsoft.com/office/drawing/2014/main" id="{F9E392E0-72C7-4C51-8B0C-BE84900BA0E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27" b="920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4697BEF-7022-4907-BB69-4EB386E773F3}"/>
              </a:ext>
            </a:extLst>
          </p:cNvPr>
          <p:cNvSpPr txBox="1"/>
          <p:nvPr/>
        </p:nvSpPr>
        <p:spPr>
          <a:xfrm>
            <a:off x="689316" y="422030"/>
            <a:ext cx="387958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>
                <a:solidFill>
                  <a:srgbClr val="DDA15E"/>
                </a:solidFill>
                <a:latin typeface="Bebas Neue Book" panose="00000500000000000000" pitchFamily="2" charset="0"/>
              </a:rPr>
              <a:t>In my opinion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F5516CC-E1CE-4021-8F7E-2B55B7B088C3}"/>
              </a:ext>
            </a:extLst>
          </p:cNvPr>
          <p:cNvSpPr txBox="1"/>
          <p:nvPr/>
        </p:nvSpPr>
        <p:spPr>
          <a:xfrm>
            <a:off x="689316" y="1622359"/>
            <a:ext cx="491442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rgbClr val="606C38"/>
                </a:solidFill>
              </a:rPr>
              <a:t>This is what I believe</a:t>
            </a:r>
          </a:p>
        </p:txBody>
      </p:sp>
    </p:spTree>
    <p:extLst>
      <p:ext uri="{BB962C8B-B14F-4D97-AF65-F5344CB8AC3E}">
        <p14:creationId xmlns:p14="http://schemas.microsoft.com/office/powerpoint/2010/main" val="1140250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person, table, child, young&#10;&#10;Description automatically generated">
            <a:extLst>
              <a:ext uri="{FF2B5EF4-FFF2-40B4-BE49-F238E27FC236}">
                <a16:creationId xmlns:a16="http://schemas.microsoft.com/office/drawing/2014/main" id="{8CB67913-5B60-4A3B-865F-732C5B9B054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27" b="920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4697BEF-7022-4907-BB69-4EB386E773F3}"/>
              </a:ext>
            </a:extLst>
          </p:cNvPr>
          <p:cNvSpPr txBox="1"/>
          <p:nvPr/>
        </p:nvSpPr>
        <p:spPr>
          <a:xfrm>
            <a:off x="689316" y="422030"/>
            <a:ext cx="373852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>
                <a:solidFill>
                  <a:srgbClr val="606C38"/>
                </a:solidFill>
                <a:latin typeface="Bebas Neue Book" panose="00000500000000000000" pitchFamily="2" charset="0"/>
              </a:rPr>
              <a:t>In my opinion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F5516CC-E1CE-4021-8F7E-2B55B7B088C3}"/>
              </a:ext>
            </a:extLst>
          </p:cNvPr>
          <p:cNvSpPr txBox="1"/>
          <p:nvPr/>
        </p:nvSpPr>
        <p:spPr>
          <a:xfrm>
            <a:off x="1151206" y="2411232"/>
            <a:ext cx="988958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FEFAE0"/>
                </a:solidFill>
                <a:latin typeface="Arial Rounded MT Bold" panose="020F0704030504030204" pitchFamily="34" charset="0"/>
              </a:rPr>
              <a:t>In my opinion</a:t>
            </a:r>
            <a:r>
              <a:rPr lang="en-US" sz="6000" dirty="0">
                <a:solidFill>
                  <a:srgbClr val="DDA15E"/>
                </a:solidFill>
                <a:latin typeface="Arial Rounded MT Bold" panose="020F0704030504030204" pitchFamily="34" charset="0"/>
              </a:rPr>
              <a:t>, homework is bad. </a:t>
            </a:r>
          </a:p>
        </p:txBody>
      </p:sp>
    </p:spTree>
    <p:extLst>
      <p:ext uri="{BB962C8B-B14F-4D97-AF65-F5344CB8AC3E}">
        <p14:creationId xmlns:p14="http://schemas.microsoft.com/office/powerpoint/2010/main" val="1232820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person, table, child, young&#10;&#10;Description automatically generated">
            <a:extLst>
              <a:ext uri="{FF2B5EF4-FFF2-40B4-BE49-F238E27FC236}">
                <a16:creationId xmlns:a16="http://schemas.microsoft.com/office/drawing/2014/main" id="{0985E8E3-3CEF-49E2-8121-A04983EE44E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27" b="920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4697BEF-7022-4907-BB69-4EB386E773F3}"/>
              </a:ext>
            </a:extLst>
          </p:cNvPr>
          <p:cNvSpPr txBox="1"/>
          <p:nvPr/>
        </p:nvSpPr>
        <p:spPr>
          <a:xfrm>
            <a:off x="689316" y="422030"/>
            <a:ext cx="387958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>
                <a:solidFill>
                  <a:srgbClr val="606C38"/>
                </a:solidFill>
                <a:latin typeface="Bebas Neue Book" panose="00000500000000000000" pitchFamily="2" charset="0"/>
              </a:rPr>
              <a:t>In my opinion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F5516CC-E1CE-4021-8F7E-2B55B7B088C3}"/>
              </a:ext>
            </a:extLst>
          </p:cNvPr>
          <p:cNvSpPr txBox="1"/>
          <p:nvPr/>
        </p:nvSpPr>
        <p:spPr>
          <a:xfrm>
            <a:off x="2930843" y="1719851"/>
            <a:ext cx="3707810" cy="51706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>
                <a:solidFill>
                  <a:srgbClr val="DDA15E"/>
                </a:solidFill>
                <a:latin typeface="Arial Rounded MT Bold" panose="020F0704030504030204" pitchFamily="34" charset="0"/>
              </a:rPr>
              <a:t>I think </a:t>
            </a:r>
          </a:p>
          <a:p>
            <a:r>
              <a:rPr lang="en-US" sz="6600" dirty="0">
                <a:solidFill>
                  <a:srgbClr val="DDA15E"/>
                </a:solidFill>
                <a:latin typeface="Arial Rounded MT Bold" panose="020F0704030504030204" pitchFamily="34" charset="0"/>
              </a:rPr>
              <a:t>I believe</a:t>
            </a:r>
          </a:p>
          <a:p>
            <a:r>
              <a:rPr lang="en-US" sz="6600" dirty="0">
                <a:solidFill>
                  <a:srgbClr val="DDA15E"/>
                </a:solidFill>
                <a:latin typeface="Arial Rounded MT Bold" panose="020F0704030504030204" pitchFamily="34" charset="0"/>
              </a:rPr>
              <a:t>I feel</a:t>
            </a:r>
          </a:p>
          <a:p>
            <a:r>
              <a:rPr lang="en-US" sz="6600" dirty="0">
                <a:solidFill>
                  <a:srgbClr val="DDA15E"/>
                </a:solidFill>
                <a:latin typeface="Arial Rounded MT Bold" panose="020F0704030504030204" pitchFamily="34" charset="0"/>
              </a:rPr>
              <a:t>I guess</a:t>
            </a:r>
          </a:p>
          <a:p>
            <a:r>
              <a:rPr lang="en-US" sz="6600" dirty="0">
                <a:solidFill>
                  <a:srgbClr val="DDA15E"/>
                </a:solidFill>
                <a:latin typeface="Arial Rounded MT Bold" panose="020F0704030504030204" pitchFamily="34" charset="0"/>
              </a:rPr>
              <a:t>I’m sure </a:t>
            </a:r>
          </a:p>
        </p:txBody>
      </p:sp>
    </p:spTree>
    <p:extLst>
      <p:ext uri="{BB962C8B-B14F-4D97-AF65-F5344CB8AC3E}">
        <p14:creationId xmlns:p14="http://schemas.microsoft.com/office/powerpoint/2010/main" val="2601188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A15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0733231-A6E3-43A3-B082-76CED8E2344F}"/>
              </a:ext>
            </a:extLst>
          </p:cNvPr>
          <p:cNvSpPr txBox="1"/>
          <p:nvPr/>
        </p:nvSpPr>
        <p:spPr>
          <a:xfrm>
            <a:off x="0" y="320456"/>
            <a:ext cx="12192000" cy="621708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3800" spc="-300" dirty="0">
                <a:solidFill>
                  <a:srgbClr val="BC6C25"/>
                </a:solidFill>
                <a:latin typeface="Bebas Neue Light" panose="00000500000000000000" pitchFamily="2" charset="0"/>
              </a:rPr>
              <a:t>School</a:t>
            </a:r>
            <a:r>
              <a:rPr lang="en-US" sz="19900" spc="-300" dirty="0">
                <a:solidFill>
                  <a:srgbClr val="BC6C25"/>
                </a:solidFill>
                <a:latin typeface="Bebas Neue Light" panose="00000500000000000000" pitchFamily="2" charset="0"/>
              </a:rPr>
              <a:t> </a:t>
            </a:r>
          </a:p>
          <a:p>
            <a:pPr algn="ctr"/>
            <a:r>
              <a:rPr lang="en-US" sz="19900" b="1" spc="-300" dirty="0">
                <a:solidFill>
                  <a:srgbClr val="FEFAE0"/>
                </a:solidFill>
                <a:latin typeface="Bebas Neue Light" panose="00000500000000000000" pitchFamily="2" charset="0"/>
              </a:rPr>
              <a:t>perspectives</a:t>
            </a:r>
          </a:p>
        </p:txBody>
      </p:sp>
    </p:spTree>
    <p:extLst>
      <p:ext uri="{BB962C8B-B14F-4D97-AF65-F5344CB8AC3E}">
        <p14:creationId xmlns:p14="http://schemas.microsoft.com/office/powerpoint/2010/main" val="2555998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A15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cat, food&#10;&#10;Description automatically generated">
            <a:extLst>
              <a:ext uri="{FF2B5EF4-FFF2-40B4-BE49-F238E27FC236}">
                <a16:creationId xmlns:a16="http://schemas.microsoft.com/office/drawing/2014/main" id="{731F04DC-755E-4DDF-9CF2-447BF5BC61B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57" b="147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D4810C0-EAFE-4F75-8A85-282104FE8FE9}"/>
              </a:ext>
            </a:extLst>
          </p:cNvPr>
          <p:cNvSpPr txBox="1"/>
          <p:nvPr/>
        </p:nvSpPr>
        <p:spPr>
          <a:xfrm>
            <a:off x="1275667" y="4229100"/>
            <a:ext cx="7526419" cy="18774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rgbClr val="F6EDE6"/>
                </a:solidFill>
                <a:latin typeface="Bebas Neue Light" panose="00000500000000000000" pitchFamily="2" charset="0"/>
              </a:rPr>
              <a:t>Before you judge someone, </a:t>
            </a:r>
          </a:p>
          <a:p>
            <a:r>
              <a:rPr lang="en-US" sz="7200" b="1" dirty="0">
                <a:solidFill>
                  <a:srgbClr val="F6EDE6"/>
                </a:solidFill>
                <a:latin typeface="Bebas Neue Pro Exp Eb" panose="020B0706020202050201" pitchFamily="34" charset="0"/>
              </a:rPr>
              <a:t>WALK A MILE </a:t>
            </a:r>
            <a:r>
              <a:rPr lang="en-US" sz="4400" dirty="0">
                <a:solidFill>
                  <a:srgbClr val="F6EDE6"/>
                </a:solidFill>
                <a:latin typeface="Bebas Neue Light" panose="00000500000000000000" pitchFamily="2" charset="0"/>
              </a:rPr>
              <a:t>in their shoes.  </a:t>
            </a:r>
          </a:p>
        </p:txBody>
      </p:sp>
    </p:spTree>
    <p:extLst>
      <p:ext uri="{BB962C8B-B14F-4D97-AF65-F5344CB8AC3E}">
        <p14:creationId xmlns:p14="http://schemas.microsoft.com/office/powerpoint/2010/main" val="2890862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group of people in a room&#10;&#10;Description automatically generated">
            <a:extLst>
              <a:ext uri="{FF2B5EF4-FFF2-40B4-BE49-F238E27FC236}">
                <a16:creationId xmlns:a16="http://schemas.microsoft.com/office/drawing/2014/main" id="{7A59E7EA-9C0F-4692-98E5-C796201C56F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15" b="481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4697BEF-7022-4907-BB69-4EB386E773F3}"/>
              </a:ext>
            </a:extLst>
          </p:cNvPr>
          <p:cNvSpPr txBox="1"/>
          <p:nvPr/>
        </p:nvSpPr>
        <p:spPr>
          <a:xfrm>
            <a:off x="1202972" y="634689"/>
            <a:ext cx="299312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>
                <a:solidFill>
                  <a:srgbClr val="606C38"/>
                </a:solidFill>
                <a:latin typeface="Bebas Neue Book" panose="00000500000000000000" pitchFamily="2" charset="0"/>
              </a:rPr>
              <a:t>Situation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F5516CC-E1CE-4021-8F7E-2B55B7B088C3}"/>
              </a:ext>
            </a:extLst>
          </p:cNvPr>
          <p:cNvSpPr txBox="1"/>
          <p:nvPr/>
        </p:nvSpPr>
        <p:spPr>
          <a:xfrm>
            <a:off x="3287378" y="2367171"/>
            <a:ext cx="5617243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>
                <a:solidFill>
                  <a:srgbClr val="DDA15E"/>
                </a:solidFill>
                <a:latin typeface="Arial Rounded MT Bold" panose="020F0704030504030204" pitchFamily="34" charset="0"/>
              </a:rPr>
              <a:t>Hypothetical </a:t>
            </a:r>
          </a:p>
          <a:p>
            <a:r>
              <a:rPr lang="en-US" sz="6600" dirty="0">
                <a:solidFill>
                  <a:srgbClr val="DDA15E"/>
                </a:solidFill>
                <a:latin typeface="Arial Rounded MT Bold" panose="020F0704030504030204" pitchFamily="34" charset="0"/>
              </a:rPr>
              <a:t>situations   </a:t>
            </a:r>
          </a:p>
        </p:txBody>
      </p:sp>
    </p:spTree>
    <p:extLst>
      <p:ext uri="{BB962C8B-B14F-4D97-AF65-F5344CB8AC3E}">
        <p14:creationId xmlns:p14="http://schemas.microsoft.com/office/powerpoint/2010/main" val="2973283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people in a room&#10;&#10;Description automatically generated">
            <a:extLst>
              <a:ext uri="{FF2B5EF4-FFF2-40B4-BE49-F238E27FC236}">
                <a16:creationId xmlns:a16="http://schemas.microsoft.com/office/drawing/2014/main" id="{CD2B159D-143D-4A77-B444-77B1A8B8F8D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15" b="481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4697BEF-7022-4907-BB69-4EB386E773F3}"/>
              </a:ext>
            </a:extLst>
          </p:cNvPr>
          <p:cNvSpPr txBox="1"/>
          <p:nvPr/>
        </p:nvSpPr>
        <p:spPr>
          <a:xfrm>
            <a:off x="1202972" y="634689"/>
            <a:ext cx="184217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>
                <a:solidFill>
                  <a:srgbClr val="606C38"/>
                </a:solidFill>
                <a:latin typeface="Bebas Neue Book" panose="00000500000000000000" pitchFamily="2" charset="0"/>
              </a:rPr>
              <a:t>roles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F5516CC-E1CE-4021-8F7E-2B55B7B088C3}"/>
              </a:ext>
            </a:extLst>
          </p:cNvPr>
          <p:cNvSpPr txBox="1"/>
          <p:nvPr/>
        </p:nvSpPr>
        <p:spPr>
          <a:xfrm>
            <a:off x="3045143" y="1835018"/>
            <a:ext cx="4065537" cy="41549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>
                <a:solidFill>
                  <a:srgbClr val="DDA15E"/>
                </a:solidFill>
                <a:latin typeface="Arial Rounded MT Bold" panose="020F0704030504030204" pitchFamily="34" charset="0"/>
              </a:rPr>
              <a:t>Principal </a:t>
            </a:r>
          </a:p>
          <a:p>
            <a:r>
              <a:rPr lang="en-US" sz="6600" dirty="0">
                <a:solidFill>
                  <a:srgbClr val="DDA15E"/>
                </a:solidFill>
                <a:latin typeface="Arial Rounded MT Bold" panose="020F0704030504030204" pitchFamily="34" charset="0"/>
              </a:rPr>
              <a:t>Teacher</a:t>
            </a:r>
          </a:p>
          <a:p>
            <a:r>
              <a:rPr lang="en-US" sz="6600" dirty="0">
                <a:solidFill>
                  <a:srgbClr val="DDA15E"/>
                </a:solidFill>
                <a:latin typeface="Arial Rounded MT Bold" panose="020F0704030504030204" pitchFamily="34" charset="0"/>
              </a:rPr>
              <a:t>Student</a:t>
            </a:r>
          </a:p>
          <a:p>
            <a:r>
              <a:rPr lang="en-US" sz="6600" dirty="0">
                <a:solidFill>
                  <a:srgbClr val="DDA15E"/>
                </a:solidFill>
                <a:latin typeface="Arial Rounded MT Bold" panose="020F0704030504030204" pitchFamily="34" charset="0"/>
              </a:rPr>
              <a:t>Parent</a:t>
            </a:r>
          </a:p>
        </p:txBody>
      </p:sp>
    </p:spTree>
    <p:extLst>
      <p:ext uri="{BB962C8B-B14F-4D97-AF65-F5344CB8AC3E}">
        <p14:creationId xmlns:p14="http://schemas.microsoft.com/office/powerpoint/2010/main" val="3478566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people in a room&#10;&#10;Description automatically generated">
            <a:extLst>
              <a:ext uri="{FF2B5EF4-FFF2-40B4-BE49-F238E27FC236}">
                <a16:creationId xmlns:a16="http://schemas.microsoft.com/office/drawing/2014/main" id="{44DD4076-26A6-451C-8ADF-2871E0BF3CE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15" b="481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4697BEF-7022-4907-BB69-4EB386E773F3}"/>
              </a:ext>
            </a:extLst>
          </p:cNvPr>
          <p:cNvSpPr txBox="1"/>
          <p:nvPr/>
        </p:nvSpPr>
        <p:spPr>
          <a:xfrm>
            <a:off x="1202972" y="634689"/>
            <a:ext cx="389722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>
                <a:solidFill>
                  <a:srgbClr val="606C38"/>
                </a:solidFill>
                <a:latin typeface="Bebas Neue Book" panose="00000500000000000000" pitchFamily="2" charset="0"/>
              </a:rPr>
              <a:t>Special rule: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F5516CC-E1CE-4021-8F7E-2B55B7B088C3}"/>
              </a:ext>
            </a:extLst>
          </p:cNvPr>
          <p:cNvSpPr txBox="1"/>
          <p:nvPr/>
        </p:nvSpPr>
        <p:spPr>
          <a:xfrm>
            <a:off x="607221" y="2875002"/>
            <a:ext cx="10977557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>
                <a:solidFill>
                  <a:srgbClr val="DDA15E"/>
                </a:solidFill>
                <a:latin typeface="Arial Rounded MT Bold" panose="020F0704030504030204" pitchFamily="34" charset="0"/>
              </a:rPr>
              <a:t>“Put yourself in my shoes”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F2FE0C6-4A2E-4326-AA3E-D6A12066179F}"/>
              </a:ext>
            </a:extLst>
          </p:cNvPr>
          <p:cNvSpPr txBox="1"/>
          <p:nvPr/>
        </p:nvSpPr>
        <p:spPr>
          <a:xfrm>
            <a:off x="3334712" y="3545654"/>
            <a:ext cx="4036681" cy="92333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5400" i="1" dirty="0">
                <a:solidFill>
                  <a:srgbClr val="BC6C25"/>
                </a:solidFill>
                <a:latin typeface="Arial Narrow" panose="020B0606020202030204" pitchFamily="34" charset="0"/>
              </a:rPr>
              <a:t>exchange roles</a:t>
            </a:r>
          </a:p>
        </p:txBody>
      </p:sp>
    </p:spTree>
    <p:extLst>
      <p:ext uri="{BB962C8B-B14F-4D97-AF65-F5344CB8AC3E}">
        <p14:creationId xmlns:p14="http://schemas.microsoft.com/office/powerpoint/2010/main" val="862741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 uiExpand="1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group of people in a room&#10;&#10;Description automatically generated">
            <a:extLst>
              <a:ext uri="{FF2B5EF4-FFF2-40B4-BE49-F238E27FC236}">
                <a16:creationId xmlns:a16="http://schemas.microsoft.com/office/drawing/2014/main" id="{7A59E7EA-9C0F-4692-98E5-C796201C56F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15" b="481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4697BEF-7022-4907-BB69-4EB386E773F3}"/>
              </a:ext>
            </a:extLst>
          </p:cNvPr>
          <p:cNvSpPr txBox="1"/>
          <p:nvPr/>
        </p:nvSpPr>
        <p:spPr>
          <a:xfrm>
            <a:off x="1202972" y="634689"/>
            <a:ext cx="171393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>
                <a:solidFill>
                  <a:srgbClr val="606C38"/>
                </a:solidFill>
                <a:latin typeface="Bebas Neue Book" panose="00000500000000000000" pitchFamily="2" charset="0"/>
              </a:rPr>
              <a:t>goal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F5516CC-E1CE-4021-8F7E-2B55B7B088C3}"/>
              </a:ext>
            </a:extLst>
          </p:cNvPr>
          <p:cNvSpPr txBox="1"/>
          <p:nvPr/>
        </p:nvSpPr>
        <p:spPr>
          <a:xfrm>
            <a:off x="1202972" y="2469707"/>
            <a:ext cx="9356600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>
                <a:solidFill>
                  <a:srgbClr val="DDA15E"/>
                </a:solidFill>
                <a:latin typeface="Arial Rounded MT Bold" panose="020F0704030504030204" pitchFamily="34" charset="0"/>
              </a:rPr>
              <a:t>Find a solution that </a:t>
            </a:r>
          </a:p>
          <a:p>
            <a:r>
              <a:rPr lang="en-US" sz="6600" dirty="0">
                <a:solidFill>
                  <a:srgbClr val="F6EDE6"/>
                </a:solidFill>
                <a:latin typeface="Arial Rounded MT Bold" panose="020F0704030504030204" pitchFamily="34" charset="0"/>
              </a:rPr>
              <a:t>everyone</a:t>
            </a:r>
            <a:r>
              <a:rPr lang="en-US" sz="6600" dirty="0">
                <a:solidFill>
                  <a:srgbClr val="DDA15E"/>
                </a:solidFill>
                <a:latin typeface="Arial Rounded MT Bold" panose="020F0704030504030204" pitchFamily="34" charset="0"/>
              </a:rPr>
              <a:t> agrees with.</a:t>
            </a:r>
          </a:p>
          <a:p>
            <a:r>
              <a:rPr lang="en-US" sz="6000" i="1" dirty="0">
                <a:solidFill>
                  <a:srgbClr val="BC6C25"/>
                </a:solidFill>
                <a:latin typeface="Arial Narrow" panose="020B0606020202030204" pitchFamily="34" charset="0"/>
              </a:rPr>
              <a:t>10 minutes per situation.</a:t>
            </a:r>
          </a:p>
        </p:txBody>
      </p:sp>
    </p:spTree>
    <p:extLst>
      <p:ext uri="{BB962C8B-B14F-4D97-AF65-F5344CB8AC3E}">
        <p14:creationId xmlns:p14="http://schemas.microsoft.com/office/powerpoint/2010/main" val="1764234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A15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7301912E-10FF-4229-ABF8-77FFF032B354}"/>
              </a:ext>
            </a:extLst>
          </p:cNvPr>
          <p:cNvSpPr txBox="1"/>
          <p:nvPr/>
        </p:nvSpPr>
        <p:spPr>
          <a:xfrm>
            <a:off x="1540042" y="1393339"/>
            <a:ext cx="911191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dirty="0"/>
              <a:t>http://myenglishonline.ca/wp-content/uploads/2014/08/100-Phrases.pdf</a:t>
            </a:r>
          </a:p>
        </p:txBody>
      </p:sp>
    </p:spTree>
    <p:extLst>
      <p:ext uri="{BB962C8B-B14F-4D97-AF65-F5344CB8AC3E}">
        <p14:creationId xmlns:p14="http://schemas.microsoft.com/office/powerpoint/2010/main" val="1034775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game, person&#10;&#10;Description automatically generated">
            <a:extLst>
              <a:ext uri="{FF2B5EF4-FFF2-40B4-BE49-F238E27FC236}">
                <a16:creationId xmlns:a16="http://schemas.microsoft.com/office/drawing/2014/main" id="{458809EF-F366-499B-B692-D2426A925FD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4697BEF-7022-4907-BB69-4EB386E773F3}"/>
              </a:ext>
            </a:extLst>
          </p:cNvPr>
          <p:cNvSpPr txBox="1"/>
          <p:nvPr/>
        </p:nvSpPr>
        <p:spPr>
          <a:xfrm>
            <a:off x="689316" y="422030"/>
            <a:ext cx="372730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>
                <a:solidFill>
                  <a:srgbClr val="DDA15E"/>
                </a:solidFill>
                <a:latin typeface="Bebas Neue Book" panose="00000500000000000000" pitchFamily="2" charset="0"/>
              </a:rPr>
              <a:t>Perspective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F5516CC-E1CE-4021-8F7E-2B55B7B088C3}"/>
              </a:ext>
            </a:extLst>
          </p:cNvPr>
          <p:cNvSpPr txBox="1"/>
          <p:nvPr/>
        </p:nvSpPr>
        <p:spPr>
          <a:xfrm>
            <a:off x="689316" y="1622359"/>
            <a:ext cx="574471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rgbClr val="606C38"/>
                </a:solidFill>
              </a:rPr>
              <a:t>How you view the world</a:t>
            </a:r>
          </a:p>
        </p:txBody>
      </p:sp>
      <p:pic>
        <p:nvPicPr>
          <p:cNvPr id="4" name="Picture 2" descr="Innovation Begins with a Shift in Perspective; It's Personal - Brian Solis">
            <a:extLst>
              <a:ext uri="{FF2B5EF4-FFF2-40B4-BE49-F238E27FC236}">
                <a16:creationId xmlns:a16="http://schemas.microsoft.com/office/drawing/2014/main" id="{960A2F65-2895-4B23-96BA-C44B3C012C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8806" y="2641264"/>
            <a:ext cx="6918410" cy="38603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9259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game, person&#10;&#10;Description automatically generated">
            <a:extLst>
              <a:ext uri="{FF2B5EF4-FFF2-40B4-BE49-F238E27FC236}">
                <a16:creationId xmlns:a16="http://schemas.microsoft.com/office/drawing/2014/main" id="{4529EC47-90E2-4F94-8203-2D90BE1BA9A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4697BEF-7022-4907-BB69-4EB386E773F3}"/>
              </a:ext>
            </a:extLst>
          </p:cNvPr>
          <p:cNvSpPr txBox="1"/>
          <p:nvPr/>
        </p:nvSpPr>
        <p:spPr>
          <a:xfrm>
            <a:off x="689316" y="422030"/>
            <a:ext cx="372730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>
                <a:solidFill>
                  <a:srgbClr val="606C38"/>
                </a:solidFill>
                <a:latin typeface="Bebas Neue Book" panose="00000500000000000000" pitchFamily="2" charset="0"/>
              </a:rPr>
              <a:t>Perspective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F5516CC-E1CE-4021-8F7E-2B55B7B088C3}"/>
              </a:ext>
            </a:extLst>
          </p:cNvPr>
          <p:cNvSpPr txBox="1"/>
          <p:nvPr/>
        </p:nvSpPr>
        <p:spPr>
          <a:xfrm>
            <a:off x="1237957" y="2819195"/>
            <a:ext cx="988958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DDA15E"/>
                </a:solidFill>
                <a:latin typeface="Arial Rounded MT Bold" panose="020F0704030504030204" pitchFamily="34" charset="0"/>
              </a:rPr>
              <a:t>From my </a:t>
            </a:r>
            <a:r>
              <a:rPr lang="en-US" sz="6000" dirty="0">
                <a:solidFill>
                  <a:srgbClr val="FEFAE0"/>
                </a:solidFill>
                <a:latin typeface="Arial Rounded MT Bold" panose="020F0704030504030204" pitchFamily="34" charset="0"/>
              </a:rPr>
              <a:t>perspective</a:t>
            </a:r>
            <a:r>
              <a:rPr lang="en-US" sz="6000" dirty="0">
                <a:solidFill>
                  <a:srgbClr val="DDA15E"/>
                </a:solidFill>
                <a:latin typeface="Arial Rounded MT Bold" panose="020F0704030504030204" pitchFamily="34" charset="0"/>
              </a:rPr>
              <a:t>, health care costs are low in Korea. </a:t>
            </a:r>
          </a:p>
        </p:txBody>
      </p:sp>
    </p:spTree>
    <p:extLst>
      <p:ext uri="{BB962C8B-B14F-4D97-AF65-F5344CB8AC3E}">
        <p14:creationId xmlns:p14="http://schemas.microsoft.com/office/powerpoint/2010/main" val="3901071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person&#10;&#10;Description automatically generated">
            <a:extLst>
              <a:ext uri="{FF2B5EF4-FFF2-40B4-BE49-F238E27FC236}">
                <a16:creationId xmlns:a16="http://schemas.microsoft.com/office/drawing/2014/main" id="{EE9185CD-8F0B-4641-AD78-6D55CEE950C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4697BEF-7022-4907-BB69-4EB386E773F3}"/>
              </a:ext>
            </a:extLst>
          </p:cNvPr>
          <p:cNvSpPr txBox="1"/>
          <p:nvPr/>
        </p:nvSpPr>
        <p:spPr>
          <a:xfrm>
            <a:off x="689316" y="422030"/>
            <a:ext cx="397576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>
                <a:solidFill>
                  <a:srgbClr val="DDA15E"/>
                </a:solidFill>
                <a:latin typeface="Bebas Neue Book" panose="00000500000000000000" pitchFamily="2" charset="0"/>
              </a:rPr>
              <a:t>Point of view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F5516CC-E1CE-4021-8F7E-2B55B7B088C3}"/>
              </a:ext>
            </a:extLst>
          </p:cNvPr>
          <p:cNvSpPr txBox="1"/>
          <p:nvPr/>
        </p:nvSpPr>
        <p:spPr>
          <a:xfrm>
            <a:off x="689316" y="1622359"/>
            <a:ext cx="574471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rgbClr val="606C38"/>
                </a:solidFill>
              </a:rPr>
              <a:t>How you view the world</a:t>
            </a:r>
          </a:p>
        </p:txBody>
      </p:sp>
    </p:spTree>
    <p:extLst>
      <p:ext uri="{BB962C8B-B14F-4D97-AF65-F5344CB8AC3E}">
        <p14:creationId xmlns:p14="http://schemas.microsoft.com/office/powerpoint/2010/main" val="3669929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4697BEF-7022-4907-BB69-4EB386E773F3}"/>
              </a:ext>
            </a:extLst>
          </p:cNvPr>
          <p:cNvSpPr txBox="1"/>
          <p:nvPr/>
        </p:nvSpPr>
        <p:spPr>
          <a:xfrm>
            <a:off x="689316" y="422030"/>
            <a:ext cx="397576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>
                <a:solidFill>
                  <a:srgbClr val="606C38"/>
                </a:solidFill>
                <a:latin typeface="Bebas Neue Book" panose="00000500000000000000" pitchFamily="2" charset="0"/>
              </a:rPr>
              <a:t>Point of view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F5516CC-E1CE-4021-8F7E-2B55B7B088C3}"/>
              </a:ext>
            </a:extLst>
          </p:cNvPr>
          <p:cNvSpPr txBox="1"/>
          <p:nvPr/>
        </p:nvSpPr>
        <p:spPr>
          <a:xfrm>
            <a:off x="1151206" y="2411232"/>
            <a:ext cx="988958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DDA15E"/>
                </a:solidFill>
                <a:latin typeface="Arial Rounded MT Bold" panose="020F0704030504030204" pitchFamily="34" charset="0"/>
              </a:rPr>
              <a:t>From my </a:t>
            </a:r>
            <a:r>
              <a:rPr lang="en-US" sz="6000" dirty="0">
                <a:solidFill>
                  <a:srgbClr val="FEFAE0"/>
                </a:solidFill>
                <a:latin typeface="Arial Rounded MT Bold" panose="020F0704030504030204" pitchFamily="34" charset="0"/>
              </a:rPr>
              <a:t>point of view</a:t>
            </a:r>
            <a:r>
              <a:rPr lang="en-US" sz="6000" dirty="0">
                <a:solidFill>
                  <a:srgbClr val="DDA15E"/>
                </a:solidFill>
                <a:latin typeface="Arial Rounded MT Bold" panose="020F0704030504030204" pitchFamily="34" charset="0"/>
              </a:rPr>
              <a:t>, making mistakes in English is ok if people understand you. </a:t>
            </a:r>
          </a:p>
        </p:txBody>
      </p:sp>
      <p:pic>
        <p:nvPicPr>
          <p:cNvPr id="4" name="Picture 3" descr="A close up of a person&#10;&#10;Description automatically generated">
            <a:extLst>
              <a:ext uri="{FF2B5EF4-FFF2-40B4-BE49-F238E27FC236}">
                <a16:creationId xmlns:a16="http://schemas.microsoft.com/office/drawing/2014/main" id="{5988D41B-2ED9-4084-B9E3-C45B52B61D9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974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persons eyes&#10;&#10;Description automatically generated">
            <a:extLst>
              <a:ext uri="{FF2B5EF4-FFF2-40B4-BE49-F238E27FC236}">
                <a16:creationId xmlns:a16="http://schemas.microsoft.com/office/drawing/2014/main" id="{1922530B-732B-4F34-927D-8F4969D5037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24" b="292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4697BEF-7022-4907-BB69-4EB386E773F3}"/>
              </a:ext>
            </a:extLst>
          </p:cNvPr>
          <p:cNvSpPr txBox="1"/>
          <p:nvPr/>
        </p:nvSpPr>
        <p:spPr>
          <a:xfrm>
            <a:off x="689316" y="422030"/>
            <a:ext cx="312457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>
                <a:solidFill>
                  <a:srgbClr val="DDA15E"/>
                </a:solidFill>
                <a:latin typeface="Bebas Neue Book" panose="00000500000000000000" pitchFamily="2" charset="0"/>
              </a:rPr>
              <a:t>In my eyes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F5516CC-E1CE-4021-8F7E-2B55B7B088C3}"/>
              </a:ext>
            </a:extLst>
          </p:cNvPr>
          <p:cNvSpPr txBox="1"/>
          <p:nvPr/>
        </p:nvSpPr>
        <p:spPr>
          <a:xfrm>
            <a:off x="689316" y="1622359"/>
            <a:ext cx="574471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rgbClr val="606C38"/>
                </a:solidFill>
              </a:rPr>
              <a:t>How you view the world</a:t>
            </a:r>
          </a:p>
        </p:txBody>
      </p:sp>
    </p:spTree>
    <p:extLst>
      <p:ext uri="{BB962C8B-B14F-4D97-AF65-F5344CB8AC3E}">
        <p14:creationId xmlns:p14="http://schemas.microsoft.com/office/powerpoint/2010/main" val="401241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 up of a persons eyes&#10;&#10;Description automatically generated">
            <a:extLst>
              <a:ext uri="{FF2B5EF4-FFF2-40B4-BE49-F238E27FC236}">
                <a16:creationId xmlns:a16="http://schemas.microsoft.com/office/drawing/2014/main" id="{D7090F84-A188-4046-BF79-52E5FE5428A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24" b="292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4697BEF-7022-4907-BB69-4EB386E773F3}"/>
              </a:ext>
            </a:extLst>
          </p:cNvPr>
          <p:cNvSpPr txBox="1"/>
          <p:nvPr/>
        </p:nvSpPr>
        <p:spPr>
          <a:xfrm>
            <a:off x="689316" y="422030"/>
            <a:ext cx="312457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>
                <a:solidFill>
                  <a:srgbClr val="606C38"/>
                </a:solidFill>
                <a:latin typeface="Bebas Neue Book" panose="00000500000000000000" pitchFamily="2" charset="0"/>
              </a:rPr>
              <a:t>In my eyes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F5516CC-E1CE-4021-8F7E-2B55B7B088C3}"/>
              </a:ext>
            </a:extLst>
          </p:cNvPr>
          <p:cNvSpPr txBox="1"/>
          <p:nvPr/>
        </p:nvSpPr>
        <p:spPr>
          <a:xfrm>
            <a:off x="1151206" y="2411232"/>
            <a:ext cx="988958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FEFAE0"/>
                </a:solidFill>
                <a:latin typeface="Arial Rounded MT Bold" panose="020F0704030504030204" pitchFamily="34" charset="0"/>
              </a:rPr>
              <a:t>In my eyes</a:t>
            </a:r>
            <a:r>
              <a:rPr lang="en-US" sz="6000" dirty="0">
                <a:solidFill>
                  <a:srgbClr val="DDA15E"/>
                </a:solidFill>
                <a:latin typeface="Arial Rounded MT Bold" panose="020F0704030504030204" pitchFamily="34" charset="0"/>
              </a:rPr>
              <a:t>, the most beautiful place on earth is Antarctica. </a:t>
            </a:r>
          </a:p>
        </p:txBody>
      </p:sp>
    </p:spTree>
    <p:extLst>
      <p:ext uri="{BB962C8B-B14F-4D97-AF65-F5344CB8AC3E}">
        <p14:creationId xmlns:p14="http://schemas.microsoft.com/office/powerpoint/2010/main" val="2128091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standing on top of a mountain&#10;&#10;Description automatically generated">
            <a:extLst>
              <a:ext uri="{FF2B5EF4-FFF2-40B4-BE49-F238E27FC236}">
                <a16:creationId xmlns:a16="http://schemas.microsoft.com/office/drawing/2014/main" id="{E97B5AE1-EA36-462A-B23F-5E16871F06C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07" b="249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4697BEF-7022-4907-BB69-4EB386E773F3}"/>
              </a:ext>
            </a:extLst>
          </p:cNvPr>
          <p:cNvSpPr txBox="1"/>
          <p:nvPr/>
        </p:nvSpPr>
        <p:spPr>
          <a:xfrm>
            <a:off x="689316" y="422030"/>
            <a:ext cx="427713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>
                <a:solidFill>
                  <a:srgbClr val="DDA15E"/>
                </a:solidFill>
                <a:latin typeface="Bebas Neue Book" panose="00000500000000000000" pitchFamily="2" charset="0"/>
              </a:rPr>
              <a:t>It seems to me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F5516CC-E1CE-4021-8F7E-2B55B7B088C3}"/>
              </a:ext>
            </a:extLst>
          </p:cNvPr>
          <p:cNvSpPr txBox="1"/>
          <p:nvPr/>
        </p:nvSpPr>
        <p:spPr>
          <a:xfrm>
            <a:off x="689316" y="1622359"/>
            <a:ext cx="574471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rgbClr val="606C38"/>
                </a:solidFill>
              </a:rPr>
              <a:t>How you view the world</a:t>
            </a:r>
          </a:p>
        </p:txBody>
      </p:sp>
    </p:spTree>
    <p:extLst>
      <p:ext uri="{BB962C8B-B14F-4D97-AF65-F5344CB8AC3E}">
        <p14:creationId xmlns:p14="http://schemas.microsoft.com/office/powerpoint/2010/main" val="975070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274</TotalTime>
  <Words>238</Words>
  <Application>Microsoft Office PowerPoint</Application>
  <PresentationFormat>Widescreen</PresentationFormat>
  <Paragraphs>58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3" baseType="lpstr">
      <vt:lpstr>Bebas Neue Pro Exp Eb</vt:lpstr>
      <vt:lpstr>Arial</vt:lpstr>
      <vt:lpstr>Arial Narrow</vt:lpstr>
      <vt:lpstr>Arial Rounded MT Bold</vt:lpstr>
      <vt:lpstr>Bebas Neue Book</vt:lpstr>
      <vt:lpstr>Bebas Neue Light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tim schilstra</dc:creator>
  <cp:lastModifiedBy>tim schilstra</cp:lastModifiedBy>
  <cp:revision>16</cp:revision>
  <dcterms:created xsi:type="dcterms:W3CDTF">2020-12-02T06:15:18Z</dcterms:created>
  <dcterms:modified xsi:type="dcterms:W3CDTF">2020-12-28T04:00:29Z</dcterms:modified>
</cp:coreProperties>
</file>