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81" r:id="rId3"/>
    <p:sldId id="261" r:id="rId4"/>
    <p:sldId id="257" r:id="rId5"/>
    <p:sldId id="259" r:id="rId6"/>
    <p:sldId id="264" r:id="rId7"/>
    <p:sldId id="263" r:id="rId8"/>
    <p:sldId id="266" r:id="rId9"/>
    <p:sldId id="267" r:id="rId10"/>
    <p:sldId id="268" r:id="rId11"/>
    <p:sldId id="269" r:id="rId12"/>
    <p:sldId id="272" r:id="rId13"/>
    <p:sldId id="274" r:id="rId14"/>
    <p:sldId id="273" r:id="rId15"/>
    <p:sldId id="270" r:id="rId16"/>
    <p:sldId id="275" r:id="rId17"/>
    <p:sldId id="276" r:id="rId18"/>
    <p:sldId id="277" r:id="rId19"/>
    <p:sldId id="271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84BFD0"/>
    <a:srgbClr val="D61500"/>
    <a:srgbClr val="0D6500"/>
    <a:srgbClr val="084500"/>
    <a:srgbClr val="960E00"/>
    <a:srgbClr val="5C8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31324-AD22-4A2B-A8B8-46272ED0CF60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DBBF-BC46-4702-AF91-BDAD538D89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53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Each imposter gets that many points.  This should also include the number of members that were “kicked out”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BBF-BC46-4702-AF91-BDAD538D894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18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Let the students guess who the imposters are before revealing the answer.  Have the imposters identify themselves.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BBF-BC46-4702-AF91-BDAD538D894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43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When each character is revealed, have that student read their question.  You can also ask if there were any interesting answers.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BBF-BC46-4702-AF91-BDAD538D894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59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Each imposter gets that many points.  This should also include the number of members that were “kicked out”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BBF-BC46-4702-AF91-BDAD538D894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03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Let the students guess who the imposters are before revealing the answer.  Have the imposters identify themselves.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BBF-BC46-4702-AF91-BDAD538D894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81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When each character is revealed, have that student read their question.  You can also ask if there were any interesting answers.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BBF-BC46-4702-AF91-BDAD538D894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78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Each imposter gets that many points.  This should also include the number of members that were “kicked out”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BBF-BC46-4702-AF91-BDAD538D894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38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Let the students guess who the imposters are before revealing the answer.  Have the imposters identify themselves.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BBF-BC46-4702-AF91-BDAD538D894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92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When each character is revealed, have that student read their question.  You can also ask if there were any interesting answers.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BBF-BC46-4702-AF91-BDAD538D894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15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97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6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8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03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77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59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68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18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32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24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39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6383-294B-45E0-847B-22A0FAFD30E7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ADAB-E185-4464-A3A9-C7DE501C4C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271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5.wdp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3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microsoft.com/office/2007/relationships/hdphoto" Target="../media/hdphoto6.wdp"/><Relationship Id="rId1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openxmlformats.org/officeDocument/2006/relationships/image" Target="../media/image22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9.png"/><Relationship Id="rId1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microsoft.com/office/2007/relationships/hdphoto" Target="../media/hdphoto5.wdp"/><Relationship Id="rId15" Type="http://schemas.openxmlformats.org/officeDocument/2006/relationships/image" Target="../media/image29.png"/><Relationship Id="rId10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openxmlformats.org/officeDocument/2006/relationships/image" Target="../media/image3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Among US Game: How to Play Among US Game Online FOR FREE - Online Free  Press release news distribution - TopWireNews.com">
            <a:extLst>
              <a:ext uri="{FF2B5EF4-FFF2-40B4-BE49-F238E27FC236}">
                <a16:creationId xmlns:a16="http://schemas.microsoft.com/office/drawing/2014/main" id="{D4CDD1D7-B7DF-463E-A86B-23CDCF70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6F044E3-8404-433F-9212-3BF83E30D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24623" r="8306" b="29521"/>
          <a:stretch/>
        </p:blipFill>
        <p:spPr bwMode="auto">
          <a:xfrm>
            <a:off x="285225" y="687898"/>
            <a:ext cx="8573549" cy="26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B14689-3E12-4D5E-8842-C1B7C85C68DC}"/>
              </a:ext>
            </a:extLst>
          </p:cNvPr>
          <p:cNvSpPr txBox="1"/>
          <p:nvPr/>
        </p:nvSpPr>
        <p:spPr>
          <a:xfrm>
            <a:off x="5361798" y="3014810"/>
            <a:ext cx="54343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rgbClr val="84BFD0"/>
                </a:solidFill>
                <a:latin typeface="Arial Nova Cond" panose="020B0506020202020204" pitchFamily="34" charset="0"/>
              </a:rPr>
              <a:t>Play along</a:t>
            </a:r>
          </a:p>
          <a:p>
            <a:pPr marL="285750" indent="-285750">
              <a:buFontTx/>
              <a:buChar char="-"/>
            </a:pPr>
            <a:r>
              <a:rPr lang="en-US" altLang="ko-KR" sz="3200" i="1" dirty="0">
                <a:solidFill>
                  <a:srgbClr val="FF9933"/>
                </a:solidFill>
                <a:latin typeface="Arial Nova Cond" panose="020B0506020202020204" pitchFamily="34" charset="0"/>
              </a:rPr>
              <a:t>Listen</a:t>
            </a:r>
          </a:p>
          <a:p>
            <a:pPr marL="285750" indent="-285750">
              <a:buFontTx/>
              <a:buChar char="-"/>
            </a:pPr>
            <a:r>
              <a:rPr lang="en-US" altLang="ko-KR" sz="3200" dirty="0">
                <a:latin typeface="Arial Nova Cond" panose="020B0506020202020204" pitchFamily="34" charset="0"/>
              </a:rPr>
              <a:t>Make up your </a:t>
            </a:r>
            <a:r>
              <a:rPr lang="en-US" altLang="ko-KR" sz="3200" i="1" dirty="0">
                <a:solidFill>
                  <a:srgbClr val="FF9933"/>
                </a:solidFill>
                <a:latin typeface="Arial Nova Cond" panose="020B0506020202020204" pitchFamily="34" charset="0"/>
              </a:rPr>
              <a:t>own questions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1E9DF-A73A-4409-93D1-A9EBC7D87AFC}"/>
              </a:ext>
            </a:extLst>
          </p:cNvPr>
          <p:cNvSpPr txBox="1"/>
          <p:nvPr/>
        </p:nvSpPr>
        <p:spPr>
          <a:xfrm>
            <a:off x="1674415" y="1723456"/>
            <a:ext cx="234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solidFill>
                  <a:srgbClr val="960E00"/>
                </a:solidFill>
                <a:latin typeface="Arial Rounded MT Bold" panose="020F0704030504030204" pitchFamily="34" charset="0"/>
              </a:rPr>
              <a:t>HINTS</a:t>
            </a:r>
            <a:endParaRPr lang="ko-KR" altLang="en-US" sz="5400" dirty="0">
              <a:solidFill>
                <a:srgbClr val="960E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7CBF9-29BC-436C-BB15-398823368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67" t="1805" r="33292" b="79723"/>
          <a:stretch/>
        </p:blipFill>
        <p:spPr>
          <a:xfrm>
            <a:off x="990599" y="2646786"/>
            <a:ext cx="3714752" cy="2305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17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CC9CD-355F-4A76-8A02-0FA99D50DE78}"/>
              </a:ext>
            </a:extLst>
          </p:cNvPr>
          <p:cNvSpPr txBox="1"/>
          <p:nvPr/>
        </p:nvSpPr>
        <p:spPr>
          <a:xfrm>
            <a:off x="1544819" y="2017009"/>
            <a:ext cx="7484881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3800" dirty="0">
                <a:solidFill>
                  <a:srgbClr val="5C8692"/>
                </a:solidFill>
                <a:latin typeface="Arial Black" panose="020B0A04020102020204" pitchFamily="34" charset="0"/>
              </a:rPr>
              <a:t>ROUND</a:t>
            </a:r>
            <a:endParaRPr lang="ko-KR" altLang="en-US" sz="13800" dirty="0">
              <a:solidFill>
                <a:srgbClr val="5C869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4582F-D58D-49D0-91E4-186F440F6986}"/>
              </a:ext>
            </a:extLst>
          </p:cNvPr>
          <p:cNvSpPr txBox="1"/>
          <p:nvPr/>
        </p:nvSpPr>
        <p:spPr>
          <a:xfrm>
            <a:off x="2181225" y="3771335"/>
            <a:ext cx="6096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400" spc="600" dirty="0">
                <a:solidFill>
                  <a:schemeClr val="tx2">
                    <a:lumMod val="75000"/>
                  </a:schemeClr>
                </a:solidFill>
                <a:latin typeface="Arial Nova Cond" panose="020B0506020202020204" pitchFamily="34" charset="0"/>
              </a:rPr>
              <a:t>STARTING QUESTIONS</a:t>
            </a:r>
            <a:endParaRPr lang="ko-KR" altLang="en-US" sz="24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FC32F-B6D9-42F4-A221-94D5D378B836}"/>
              </a:ext>
            </a:extLst>
          </p:cNvPr>
          <p:cNvSpPr txBox="1"/>
          <p:nvPr/>
        </p:nvSpPr>
        <p:spPr>
          <a:xfrm>
            <a:off x="8720137" y="785500"/>
            <a:ext cx="2581275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700" dirty="0">
                <a:solidFill>
                  <a:srgbClr val="84BFD0"/>
                </a:solidFill>
                <a:latin typeface="Arial Black" panose="020B0A04020102020204" pitchFamily="34" charset="0"/>
              </a:rPr>
              <a:t>1</a:t>
            </a:r>
            <a:endParaRPr lang="ko-KR" altLang="en-US" sz="4000" dirty="0">
              <a:solidFill>
                <a:srgbClr val="84BF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mong Us Zoom Backgrounds: How to Add">
            <a:extLst>
              <a:ext uri="{FF2B5EF4-FFF2-40B4-BE49-F238E27FC236}">
                <a16:creationId xmlns:a16="http://schemas.microsoft.com/office/drawing/2014/main" id="{B7B82043-FBBE-4F81-87F2-24BAAD5B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mong Us discuss PNG 4k - The source of your creativity">
            <a:extLst>
              <a:ext uri="{FF2B5EF4-FFF2-40B4-BE49-F238E27FC236}">
                <a16:creationId xmlns:a16="http://schemas.microsoft.com/office/drawing/2014/main" id="{02589942-A11D-44DE-989D-9329762F9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1" t="3452"/>
          <a:stretch/>
        </p:blipFill>
        <p:spPr bwMode="auto">
          <a:xfrm>
            <a:off x="6800850" y="2514599"/>
            <a:ext cx="3521478" cy="38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B682A-D455-470F-821D-6601CE8EB564}"/>
              </a:ext>
            </a:extLst>
          </p:cNvPr>
          <p:cNvSpPr txBox="1"/>
          <p:nvPr/>
        </p:nvSpPr>
        <p:spPr>
          <a:xfrm>
            <a:off x="620292" y="3779254"/>
            <a:ext cx="596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latin typeface="Arial Nova Cond" panose="020B0506020202020204" pitchFamily="34" charset="0"/>
              </a:rPr>
              <a:t>How many </a:t>
            </a:r>
            <a:r>
              <a:rPr lang="en-US" altLang="ko-KR" sz="3600" dirty="0">
                <a:solidFill>
                  <a:srgbClr val="FF9933"/>
                </a:solidFill>
                <a:latin typeface="Arial Nova Cond" panose="020B0506020202020204" pitchFamily="34" charset="0"/>
              </a:rPr>
              <a:t>crewmates</a:t>
            </a:r>
            <a:r>
              <a:rPr lang="en-US" altLang="ko-KR" sz="3600" dirty="0">
                <a:latin typeface="Arial Nova Cond" panose="020B0506020202020204" pitchFamily="34" charset="0"/>
              </a:rPr>
              <a:t> died?</a:t>
            </a:r>
            <a:endParaRPr lang="ko-KR" altLang="en-US" sz="36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mong Us Zoom Backgrounds: How to Add">
            <a:extLst>
              <a:ext uri="{FF2B5EF4-FFF2-40B4-BE49-F238E27FC236}">
                <a16:creationId xmlns:a16="http://schemas.microsoft.com/office/drawing/2014/main" id="{B7B82043-FBBE-4F81-87F2-24BAAD5B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mong Us discuss PNG 4k - The source of your creativity">
            <a:extLst>
              <a:ext uri="{FF2B5EF4-FFF2-40B4-BE49-F238E27FC236}">
                <a16:creationId xmlns:a16="http://schemas.microsoft.com/office/drawing/2014/main" id="{02589942-A11D-44DE-989D-9329762F9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1" t="3452"/>
          <a:stretch/>
        </p:blipFill>
        <p:spPr bwMode="auto">
          <a:xfrm>
            <a:off x="800100" y="2628899"/>
            <a:ext cx="3521478" cy="38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B682A-D455-470F-821D-6601CE8EB564}"/>
              </a:ext>
            </a:extLst>
          </p:cNvPr>
          <p:cNvSpPr txBox="1"/>
          <p:nvPr/>
        </p:nvSpPr>
        <p:spPr>
          <a:xfrm>
            <a:off x="4696992" y="3893554"/>
            <a:ext cx="72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Nova Cond" panose="020B0506020202020204" pitchFamily="34" charset="0"/>
              </a:rPr>
              <a:t>Living people:  </a:t>
            </a:r>
            <a:r>
              <a:rPr lang="en-US" altLang="ko-KR" sz="3600" dirty="0">
                <a:solidFill>
                  <a:srgbClr val="FF9933"/>
                </a:solidFill>
                <a:latin typeface="Arial Nova Cond" panose="020B0506020202020204" pitchFamily="34" charset="0"/>
              </a:rPr>
              <a:t>Guess the Imposters</a:t>
            </a:r>
            <a:endParaRPr lang="ko-KR" altLang="en-US" sz="3600" dirty="0">
              <a:solidFill>
                <a:srgbClr val="FF9933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5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466A5090-505B-49E0-8202-C1D04FB72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354" b="58126" l="32330" r="49975">
                        <a14:foregroundMark x1="32900" y1="49500" x2="32900" y2="49500"/>
                        <a14:foregroundMark x1="38900" y1="37500" x2="38900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34757" r="47819" b="39277"/>
          <a:stretch/>
        </p:blipFill>
        <p:spPr bwMode="auto">
          <a:xfrm>
            <a:off x="5845471" y="4711053"/>
            <a:ext cx="1771115" cy="224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D6406005-4DD2-4D6F-97A5-EBFCF5E1B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1" b="35531" l="29464" r="53243">
                        <a14:foregroundMark x1="39500" y1="16200" x2="39500" y2="16200"/>
                        <a14:foregroundMark x1="40300" y1="15400" x2="40600" y2="1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2" t="9915" r="43784" b="61623"/>
          <a:stretch/>
        </p:blipFill>
        <p:spPr bwMode="auto">
          <a:xfrm flipH="1">
            <a:off x="6868772" y="4258558"/>
            <a:ext cx="2386685" cy="246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A228D8D9-0195-407A-874E-84CF615FC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416" b="58577" l="7442" r="33581">
                        <a14:foregroundMark x1="20400" y1="38300" x2="21000" y2="38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4" t="31396" r="63152" b="38403"/>
          <a:stretch/>
        </p:blipFill>
        <p:spPr bwMode="auto">
          <a:xfrm>
            <a:off x="7959995" y="4245335"/>
            <a:ext cx="2623554" cy="26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ong Us Blank Crewmate Screen (There is 1 imposter among us) :  MemeTemplatesOfficial">
            <a:extLst>
              <a:ext uri="{FF2B5EF4-FFF2-40B4-BE49-F238E27FC236}">
                <a16:creationId xmlns:a16="http://schemas.microsoft.com/office/drawing/2014/main" id="{537DEB0A-E39D-4DBF-BC5F-7C1465D7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1AE80CAB-A494-4E23-BBAF-AC3D54164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86" b="59295" l="48688" r="73460">
                        <a14:foregroundMark x1="63600" y1="45700" x2="63600" y2="45700"/>
                        <a14:foregroundMark x1="64700" y1="46600" x2="63200" y2="45600"/>
                        <a14:foregroundMark x1="62300" y1="39600" x2="62000" y2="3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32510" r="23443" b="37729"/>
          <a:stretch/>
        </p:blipFill>
        <p:spPr bwMode="auto">
          <a:xfrm>
            <a:off x="546515" y="3811116"/>
            <a:ext cx="1754378" cy="18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5313E07E-566C-444A-BA70-BDABEB76E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00" b="33600" l="11100" r="28500">
                        <a14:foregroundMark x1="23800" y1="21900" x2="23400" y2="21400"/>
                        <a14:foregroundMark x1="22900" y1="33600" x2="18000" y2="33300"/>
                        <a14:foregroundMark x1="17600" y1="12800" x2="17600" y2="12800"/>
                        <a14:foregroundMark x1="22700" y1="21000" x2="22700" y2="2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4" t="10834" r="69339" b="64219"/>
          <a:stretch/>
        </p:blipFill>
        <p:spPr bwMode="auto">
          <a:xfrm>
            <a:off x="194663" y="4176434"/>
            <a:ext cx="1223010" cy="15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9DA10C9D-BE4E-4ED1-BFC7-D22F37DC7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97" b="36458" l="68728" r="93501">
                        <a14:foregroundMark x1="85500" y1="21800" x2="84500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31" t="9277" r="3402" b="60522"/>
          <a:stretch/>
        </p:blipFill>
        <p:spPr bwMode="auto">
          <a:xfrm flipH="1">
            <a:off x="1013978" y="4638988"/>
            <a:ext cx="2630557" cy="27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E180721A-69CD-4DE7-91DD-754CCB923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552" b="81585" l="48456" r="71374">
                        <a14:foregroundMark x1="62700" y1="62100" x2="62700" y2="64600"/>
                        <a14:foregroundMark x1="61500" y1="62600" x2="60900" y2="64200"/>
                        <a14:foregroundMark x1="61600" y1="63200" x2="65100" y2="6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56798" r="25761" b="15661"/>
          <a:stretch/>
        </p:blipFill>
        <p:spPr bwMode="auto">
          <a:xfrm>
            <a:off x="3664340" y="3859374"/>
            <a:ext cx="1623060" cy="16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5D29B0DC-D479-4A29-AEE9-2AB2D525F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25" b="82286" l="9352" r="33315">
                        <a14:foregroundMark x1="22900" y1="80600" x2="16900" y2="8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7" t="55105" r="63690" b="14694"/>
          <a:stretch/>
        </p:blipFill>
        <p:spPr bwMode="auto">
          <a:xfrm>
            <a:off x="2536167" y="3526103"/>
            <a:ext cx="1413677" cy="15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DCBB5106-5840-4113-9512-06341F4E3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18" b="83978" l="70731" r="95397">
                        <a14:foregroundMark x1="88000" y1="69100" x2="82700" y2="68700"/>
                        <a14:foregroundMark x1="85300" y1="81100" x2="80600" y2="81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48" t="56798" r="1520" b="13002"/>
          <a:stretch/>
        </p:blipFill>
        <p:spPr bwMode="auto">
          <a:xfrm>
            <a:off x="5901445" y="3941419"/>
            <a:ext cx="1746758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457CA1A2-C07C-408B-9980-BD2196D99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67" b="47639" l="83750" r="98047">
                        <a14:foregroundMark x1="95859" y1="46944" x2="90625" y2="47639"/>
                        <a14:foregroundMark x1="97891" y1="27778" x2="97891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56" t="1708" r="89" b="47723"/>
          <a:stretch/>
        </p:blipFill>
        <p:spPr bwMode="auto">
          <a:xfrm flipH="1">
            <a:off x="8899427" y="3811116"/>
            <a:ext cx="1090702" cy="17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C664C176-ADA1-49FA-A082-0135A8453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444" b="95139" l="2031" r="18672">
                        <a14:foregroundMark x1="12891" y1="95139" x2="8516" y2="9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32" r="79200"/>
          <a:stretch/>
        </p:blipFill>
        <p:spPr bwMode="auto">
          <a:xfrm>
            <a:off x="4837495" y="3397826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8FD1A952-2DA7-447E-A097-39A09E86A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944" b="97778" l="60859" r="77500">
                        <a14:foregroundMark x1="70625" y1="97778" x2="68047" y2="96944"/>
                        <a14:foregroundMark x1="72656" y1="77361" x2="71094" y2="77361"/>
                        <a14:foregroundMark x1="65000" y1="96806" x2="65000" y2="9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44" t="52213" r="20356"/>
          <a:stretch/>
        </p:blipFill>
        <p:spPr bwMode="auto">
          <a:xfrm flipH="1">
            <a:off x="2976591" y="3811116"/>
            <a:ext cx="1499279" cy="19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A160B232-231E-4351-9BA9-99B35FC22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250" b="98472" l="81250" r="97891">
                        <a14:foregroundMark x1="87266" y1="94861" x2="88203" y2="98056"/>
                        <a14:foregroundMark x1="92109" y1="98611" x2="88359" y2="98611"/>
                        <a14:foregroundMark x1="85703" y1="98056" x2="87969" y2="98333"/>
                        <a14:foregroundMark x1="89219" y1="56250" x2="89219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00" t="52213"/>
          <a:stretch/>
        </p:blipFill>
        <p:spPr bwMode="auto">
          <a:xfrm flipH="1">
            <a:off x="6991095" y="3941419"/>
            <a:ext cx="1426464" cy="1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4111671D-86EB-4C96-BD04-EA38124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56" b="47639" l="22813" r="39375">
                        <a14:foregroundMark x1="34141" y1="46250" x2="28359" y2="46667"/>
                        <a14:foregroundMark x1="28516" y1="46806" x2="28828" y2="46806"/>
                        <a14:foregroundMark x1="26016" y1="46944" x2="28594" y2="46944"/>
                        <a14:foregroundMark x1="30312" y1="47639" x2="29375" y2="4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775" r="58400" b="48656"/>
          <a:stretch/>
        </p:blipFill>
        <p:spPr bwMode="auto">
          <a:xfrm>
            <a:off x="7836529" y="3613178"/>
            <a:ext cx="1088396" cy="14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CC6E913E-4499-4549-90D0-77B83C457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87" b="34657" l="48832" r="72612">
                        <a14:foregroundMark x1="60800" y1="13700" x2="60800" y2="13700"/>
                        <a14:foregroundMark x1="65000" y1="22900" x2="62300" y2="23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60" t="9041" r="24416" b="62497"/>
          <a:stretch/>
        </p:blipFill>
        <p:spPr bwMode="auto">
          <a:xfrm flipH="1">
            <a:off x="4931291" y="4293962"/>
            <a:ext cx="2059804" cy="22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6328EBC1-B73F-490D-B84F-016E24DC4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18" b="83978" l="29491" r="52409">
                        <a14:foregroundMark x1="44100" y1="70500" x2="37800" y2="64900"/>
                        <a14:foregroundMark x1="37800" y1="64900" x2="37300" y2="63200"/>
                        <a14:foregroundMark x1="40600" y1="66000" x2="34200" y2="63500"/>
                        <a14:foregroundMark x1="38100" y1="62000" x2="33800" y2="63800"/>
                        <a14:foregroundMark x1="40700" y1="62600" x2="401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6" t="56798" r="44726" b="13002"/>
          <a:stretch/>
        </p:blipFill>
        <p:spPr bwMode="auto">
          <a:xfrm>
            <a:off x="7940431" y="4479060"/>
            <a:ext cx="2214895" cy="25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mong Us Blank Crewmate Screen (There is 1 imposter among us) :  MemeTemplatesOfficial">
            <a:extLst>
              <a:ext uri="{FF2B5EF4-FFF2-40B4-BE49-F238E27FC236}">
                <a16:creationId xmlns:a16="http://schemas.microsoft.com/office/drawing/2014/main" id="{C01B7258-0FDE-42D8-94E1-56FFD8B09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4" r="76378" b="56656"/>
          <a:stretch/>
        </p:blipFill>
        <p:spPr bwMode="auto">
          <a:xfrm>
            <a:off x="0" y="2472612"/>
            <a:ext cx="12192000" cy="5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CC9CD-355F-4A76-8A02-0FA99D50DE78}"/>
              </a:ext>
            </a:extLst>
          </p:cNvPr>
          <p:cNvSpPr txBox="1"/>
          <p:nvPr/>
        </p:nvSpPr>
        <p:spPr>
          <a:xfrm>
            <a:off x="1544819" y="2017009"/>
            <a:ext cx="7484881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3800" dirty="0">
                <a:solidFill>
                  <a:srgbClr val="960E00"/>
                </a:solidFill>
                <a:latin typeface="Arial Black" panose="020B0A04020102020204" pitchFamily="34" charset="0"/>
              </a:rPr>
              <a:t>ROUND</a:t>
            </a:r>
            <a:endParaRPr lang="ko-KR" altLang="en-US" sz="13800" dirty="0">
              <a:solidFill>
                <a:srgbClr val="960E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4582F-D58D-49D0-91E4-186F440F6986}"/>
              </a:ext>
            </a:extLst>
          </p:cNvPr>
          <p:cNvSpPr txBox="1"/>
          <p:nvPr/>
        </p:nvSpPr>
        <p:spPr>
          <a:xfrm>
            <a:off x="2181225" y="3771335"/>
            <a:ext cx="6096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400" spc="600" dirty="0">
                <a:solidFill>
                  <a:schemeClr val="tx2">
                    <a:lumMod val="75000"/>
                  </a:schemeClr>
                </a:solidFill>
                <a:latin typeface="Arial Nova Cond" panose="020B0506020202020204" pitchFamily="34" charset="0"/>
              </a:rPr>
              <a:t>SMALL TALK</a:t>
            </a:r>
            <a:endParaRPr lang="ko-KR" altLang="en-US" sz="24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FC32F-B6D9-42F4-A221-94D5D378B836}"/>
              </a:ext>
            </a:extLst>
          </p:cNvPr>
          <p:cNvSpPr txBox="1"/>
          <p:nvPr/>
        </p:nvSpPr>
        <p:spPr>
          <a:xfrm>
            <a:off x="8913631" y="785500"/>
            <a:ext cx="2581275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700" dirty="0">
                <a:solidFill>
                  <a:srgbClr val="D61500"/>
                </a:solidFill>
                <a:latin typeface="Arial Black" panose="020B0A04020102020204" pitchFamily="34" charset="0"/>
              </a:rPr>
              <a:t>2</a:t>
            </a:r>
            <a:endParaRPr lang="ko-KR" altLang="en-US" sz="4000" dirty="0">
              <a:solidFill>
                <a:srgbClr val="D61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mong Us Zoom Backgrounds: How to Add">
            <a:extLst>
              <a:ext uri="{FF2B5EF4-FFF2-40B4-BE49-F238E27FC236}">
                <a16:creationId xmlns:a16="http://schemas.microsoft.com/office/drawing/2014/main" id="{B7B82043-FBBE-4F81-87F2-24BAAD5B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mong Us discuss PNG 4k - The source of your creativity">
            <a:extLst>
              <a:ext uri="{FF2B5EF4-FFF2-40B4-BE49-F238E27FC236}">
                <a16:creationId xmlns:a16="http://schemas.microsoft.com/office/drawing/2014/main" id="{02589942-A11D-44DE-989D-9329762F9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1" t="3452"/>
          <a:stretch/>
        </p:blipFill>
        <p:spPr bwMode="auto">
          <a:xfrm>
            <a:off x="6800850" y="2514599"/>
            <a:ext cx="3521478" cy="38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B682A-D455-470F-821D-6601CE8EB564}"/>
              </a:ext>
            </a:extLst>
          </p:cNvPr>
          <p:cNvSpPr txBox="1"/>
          <p:nvPr/>
        </p:nvSpPr>
        <p:spPr>
          <a:xfrm>
            <a:off x="620292" y="3779254"/>
            <a:ext cx="596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latin typeface="Arial Nova Cond" panose="020B0506020202020204" pitchFamily="34" charset="0"/>
              </a:rPr>
              <a:t>How many </a:t>
            </a:r>
            <a:r>
              <a:rPr lang="en-US" altLang="ko-KR" sz="3600" dirty="0">
                <a:solidFill>
                  <a:srgbClr val="FF9933"/>
                </a:solidFill>
                <a:latin typeface="Arial Nova Cond" panose="020B0506020202020204" pitchFamily="34" charset="0"/>
              </a:rPr>
              <a:t>crewmates</a:t>
            </a:r>
            <a:r>
              <a:rPr lang="en-US" altLang="ko-KR" sz="3600" dirty="0">
                <a:latin typeface="Arial Nova Cond" panose="020B0506020202020204" pitchFamily="34" charset="0"/>
              </a:rPr>
              <a:t> died?</a:t>
            </a:r>
            <a:endParaRPr lang="ko-KR" altLang="en-US" sz="36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mong Us Zoom Backgrounds: How to Add">
            <a:extLst>
              <a:ext uri="{FF2B5EF4-FFF2-40B4-BE49-F238E27FC236}">
                <a16:creationId xmlns:a16="http://schemas.microsoft.com/office/drawing/2014/main" id="{B7B82043-FBBE-4F81-87F2-24BAAD5B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mong Us discuss PNG 4k - The source of your creativity">
            <a:extLst>
              <a:ext uri="{FF2B5EF4-FFF2-40B4-BE49-F238E27FC236}">
                <a16:creationId xmlns:a16="http://schemas.microsoft.com/office/drawing/2014/main" id="{02589942-A11D-44DE-989D-9329762F9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1" t="3452"/>
          <a:stretch/>
        </p:blipFill>
        <p:spPr bwMode="auto">
          <a:xfrm>
            <a:off x="800100" y="2628899"/>
            <a:ext cx="3521478" cy="38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B682A-D455-470F-821D-6601CE8EB564}"/>
              </a:ext>
            </a:extLst>
          </p:cNvPr>
          <p:cNvSpPr txBox="1"/>
          <p:nvPr/>
        </p:nvSpPr>
        <p:spPr>
          <a:xfrm>
            <a:off x="4696992" y="3893554"/>
            <a:ext cx="72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Nova Cond" panose="020B0506020202020204" pitchFamily="34" charset="0"/>
              </a:rPr>
              <a:t>Living people:  </a:t>
            </a:r>
            <a:r>
              <a:rPr lang="en-US" altLang="ko-KR" sz="3600" dirty="0">
                <a:solidFill>
                  <a:srgbClr val="FF9933"/>
                </a:solidFill>
                <a:latin typeface="Arial Nova Cond" panose="020B0506020202020204" pitchFamily="34" charset="0"/>
              </a:rPr>
              <a:t>Guess the Imposters</a:t>
            </a:r>
            <a:endParaRPr lang="ko-KR" altLang="en-US" sz="3600" dirty="0">
              <a:solidFill>
                <a:srgbClr val="FF9933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9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660C8D97-F6EB-4777-AFD1-A413B33CD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0" b="98472" l="81250" r="97891">
                        <a14:foregroundMark x1="87266" y1="94861" x2="88203" y2="98056"/>
                        <a14:foregroundMark x1="92109" y1="98611" x2="88359" y2="98611"/>
                        <a14:foregroundMark x1="85703" y1="98056" x2="87969" y2="98333"/>
                        <a14:foregroundMark x1="89219" y1="56250" x2="89219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00" t="52213"/>
          <a:stretch/>
        </p:blipFill>
        <p:spPr bwMode="auto">
          <a:xfrm>
            <a:off x="8486343" y="3893554"/>
            <a:ext cx="1978834" cy="255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135E08DF-B582-40ED-B21F-20F57C5D7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444" b="95139" l="2031" r="18672">
                        <a14:foregroundMark x1="12891" y1="95139" x2="8516" y2="9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32" r="79200"/>
          <a:stretch/>
        </p:blipFill>
        <p:spPr bwMode="auto">
          <a:xfrm>
            <a:off x="6219218" y="3638451"/>
            <a:ext cx="1724928" cy="23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C14EE31D-47E1-4F1B-BF27-1A1E7C669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44" b="97778" l="60859" r="77500">
                        <a14:foregroundMark x1="70625" y1="97778" x2="68047" y2="96944"/>
                        <a14:foregroundMark x1="72656" y1="77361" x2="71094" y2="77361"/>
                        <a14:foregroundMark x1="65000" y1="96806" x2="65000" y2="9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44" t="52213" r="20356"/>
          <a:stretch/>
        </p:blipFill>
        <p:spPr bwMode="auto">
          <a:xfrm flipH="1">
            <a:off x="4901911" y="3756652"/>
            <a:ext cx="2226564" cy="28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ong Us Blank Crewmate Screen (There is 1 imposter among us) :  MemeTemplatesOfficial">
            <a:extLst>
              <a:ext uri="{FF2B5EF4-FFF2-40B4-BE49-F238E27FC236}">
                <a16:creationId xmlns:a16="http://schemas.microsoft.com/office/drawing/2014/main" id="{537DEB0A-E39D-4DBF-BC5F-7C1465D7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7DDDACB2-0822-42F1-ACAC-88082840B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41" b="48072" l="2080" r="18720">
                        <a14:foregroundMark x1="13359" y1="46806" x2="8984" y2="45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200" b="46587"/>
          <a:stretch/>
        </p:blipFill>
        <p:spPr bwMode="auto">
          <a:xfrm flipH="1">
            <a:off x="6405364" y="2846027"/>
            <a:ext cx="1249680" cy="18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F9ECE480-1E26-4054-94B9-092DE5D16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47639" l="83750" r="98047">
                        <a14:foregroundMark x1="95859" y1="46944" x2="90625" y2="47639"/>
                        <a14:foregroundMark x1="97891" y1="27778" x2="97891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56" t="1708" r="89" b="47723"/>
          <a:stretch/>
        </p:blipFill>
        <p:spPr bwMode="auto">
          <a:xfrm>
            <a:off x="-346310" y="4367620"/>
            <a:ext cx="1746357" cy="27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0ECC5C53-BB88-4E33-8E56-9CE944653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887" b="34657" l="48832" r="72612">
                        <a14:foregroundMark x1="60800" y1="13700" x2="60800" y2="13700"/>
                        <a14:foregroundMark x1="65000" y1="22900" x2="62300" y2="23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60" t="9041" r="24416" b="62497"/>
          <a:stretch/>
        </p:blipFill>
        <p:spPr bwMode="auto">
          <a:xfrm>
            <a:off x="3409700" y="2865625"/>
            <a:ext cx="168402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8006CDA1-5373-4BC0-8C0D-A93D9B23C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818" b="83978" l="70731" r="95397">
                        <a14:foregroundMark x1="88000" y1="69100" x2="82700" y2="68700"/>
                        <a14:foregroundMark x1="85300" y1="81100" x2="80600" y2="81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48" t="56798" r="1520" b="13002"/>
          <a:stretch/>
        </p:blipFill>
        <p:spPr bwMode="auto">
          <a:xfrm flipH="1">
            <a:off x="2592484" y="3184168"/>
            <a:ext cx="1746758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40C85C31-797C-4D5F-9BC7-8132DF4AB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47639" l="22813" r="39375">
                        <a14:foregroundMark x1="34141" y1="46250" x2="28359" y2="46667"/>
                        <a14:foregroundMark x1="28516" y1="46806" x2="28828" y2="46806"/>
                        <a14:foregroundMark x1="26016" y1="46944" x2="28594" y2="46944"/>
                        <a14:foregroundMark x1="30312" y1="47639" x2="29375" y2="4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775" r="58400" b="48656"/>
          <a:stretch/>
        </p:blipFill>
        <p:spPr bwMode="auto">
          <a:xfrm>
            <a:off x="7383309" y="3800153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D699016C-4C5D-441C-A786-C56AE092F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4" b="47778" l="43672" r="60313">
                        <a14:foregroundMark x1="53828" y1="47083" x2="53047" y2="47083"/>
                        <a14:foregroundMark x1="51328" y1="47222" x2="51328" y2="47222"/>
                        <a14:foregroundMark x1="51172" y1="47222" x2="54922" y2="47222"/>
                        <a14:foregroundMark x1="51953" y1="47778" x2="49688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00" t="1060" r="37600" b="48372"/>
          <a:stretch/>
        </p:blipFill>
        <p:spPr bwMode="auto">
          <a:xfrm flipH="1">
            <a:off x="4442506" y="4105903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78C44376-8601-453E-9752-F31A79ABC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72" b="46806" l="64922" r="81563">
                        <a14:foregroundMark x1="76172" y1="46667" x2="71797" y2="4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44" t="933" r="16356" b="48499"/>
          <a:stretch/>
        </p:blipFill>
        <p:spPr bwMode="auto">
          <a:xfrm>
            <a:off x="3678120" y="4329932"/>
            <a:ext cx="1684020" cy="23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9D0A5524-6513-4FC9-831C-AD6893B83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44" b="95278" l="21641" r="37031">
                        <a14:foregroundMark x1="32422" y1="95000" x2="28594" y2="94306"/>
                        <a14:foregroundMark x1="26719" y1="94722" x2="27344" y2="94722"/>
                        <a14:foregroundMark x1="27578" y1="95278" x2="26797" y2="9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52449" r="60889" b="459"/>
          <a:stretch/>
        </p:blipFill>
        <p:spPr bwMode="auto">
          <a:xfrm>
            <a:off x="10054266" y="2606643"/>
            <a:ext cx="1017045" cy="139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A9327B20-5F4B-4C4A-8734-E86F1FCED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44" b="95694" l="41406" r="56172">
                        <a14:foregroundMark x1="52734" y1="94722" x2="47188" y2="93889"/>
                        <a14:foregroundMark x1="47188" y1="94306" x2="46797" y2="94583"/>
                        <a14:foregroundMark x1="48281" y1="95694" x2="46953" y2="95417"/>
                        <a14:foregroundMark x1="45703" y1="95278" x2="45703" y2="9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0" t="52213" r="41911"/>
          <a:stretch/>
        </p:blipFill>
        <p:spPr bwMode="auto">
          <a:xfrm flipH="1">
            <a:off x="1261377" y="3088430"/>
            <a:ext cx="1267968" cy="1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FC15F972-0392-4E3F-8C96-28D3D3FD5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354" b="58126" l="32330" r="49975">
                        <a14:foregroundMark x1="32900" y1="49500" x2="32900" y2="49500"/>
                        <a14:foregroundMark x1="38900" y1="37500" x2="38900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34757" r="47819" b="39277"/>
          <a:stretch/>
        </p:blipFill>
        <p:spPr bwMode="auto">
          <a:xfrm flipH="1">
            <a:off x="9077762" y="3659032"/>
            <a:ext cx="124968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94034960-E7DB-4971-9C16-5C6EFBE2F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552" b="81585" l="48456" r="71374">
                        <a14:foregroundMark x1="62700" y1="62100" x2="62700" y2="64600"/>
                        <a14:foregroundMark x1="61500" y1="62600" x2="60900" y2="64200"/>
                        <a14:foregroundMark x1="61600" y1="63200" x2="65100" y2="6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56798" r="25761" b="15661"/>
          <a:stretch/>
        </p:blipFill>
        <p:spPr bwMode="auto">
          <a:xfrm flipH="1">
            <a:off x="9651317" y="3800153"/>
            <a:ext cx="1730344" cy="17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1FDB3646-A471-4BD3-9DAB-6721B7338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818" b="83978" l="29491" r="52409">
                        <a14:foregroundMark x1="44100" y1="70500" x2="37800" y2="64900"/>
                        <a14:foregroundMark x1="37800" y1="64900" x2="37300" y2="63200"/>
                        <a14:foregroundMark x1="40600" y1="66000" x2="34200" y2="63500"/>
                        <a14:foregroundMark x1="38100" y1="62000" x2="33800" y2="63800"/>
                        <a14:foregroundMark x1="40700" y1="62600" x2="401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6" t="56798" r="44726" b="13002"/>
          <a:stretch/>
        </p:blipFill>
        <p:spPr bwMode="auto">
          <a:xfrm>
            <a:off x="1590844" y="4010165"/>
            <a:ext cx="1801777" cy="204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mong Us Blank Crewmate Screen (There is 1 imposter among us) :  MemeTemplatesOfficial">
            <a:extLst>
              <a:ext uri="{FF2B5EF4-FFF2-40B4-BE49-F238E27FC236}">
                <a16:creationId xmlns:a16="http://schemas.microsoft.com/office/drawing/2014/main" id="{96D13C43-7549-41A1-9B29-8E97535EF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4" r="76378" b="56656"/>
          <a:stretch/>
        </p:blipFill>
        <p:spPr bwMode="auto">
          <a:xfrm>
            <a:off x="0" y="2472612"/>
            <a:ext cx="12192000" cy="5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D11609D3-3584-4195-9608-425EA7B7D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297" b="36458" l="68728" r="93501">
                        <a14:foregroundMark x1="85500" y1="21800" x2="84500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31" t="9277" r="3402" b="60522"/>
          <a:stretch/>
        </p:blipFill>
        <p:spPr bwMode="auto">
          <a:xfrm flipH="1">
            <a:off x="7761362" y="3007672"/>
            <a:ext cx="1508362" cy="158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CC9CD-355F-4A76-8A02-0FA99D50DE78}"/>
              </a:ext>
            </a:extLst>
          </p:cNvPr>
          <p:cNvSpPr txBox="1"/>
          <p:nvPr/>
        </p:nvSpPr>
        <p:spPr>
          <a:xfrm>
            <a:off x="1544819" y="2017009"/>
            <a:ext cx="7484881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3800" dirty="0">
                <a:solidFill>
                  <a:srgbClr val="084500"/>
                </a:solidFill>
                <a:latin typeface="Arial Black" panose="020B0A04020102020204" pitchFamily="34" charset="0"/>
              </a:rPr>
              <a:t>ROUND</a:t>
            </a:r>
            <a:endParaRPr lang="ko-KR" altLang="en-US" sz="13800" dirty="0">
              <a:solidFill>
                <a:srgbClr val="0845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4582F-D58D-49D0-91E4-186F440F6986}"/>
              </a:ext>
            </a:extLst>
          </p:cNvPr>
          <p:cNvSpPr txBox="1"/>
          <p:nvPr/>
        </p:nvSpPr>
        <p:spPr>
          <a:xfrm>
            <a:off x="2181225" y="3771335"/>
            <a:ext cx="6096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400" spc="600" dirty="0">
                <a:solidFill>
                  <a:schemeClr val="tx2">
                    <a:lumMod val="75000"/>
                  </a:schemeClr>
                </a:solidFill>
                <a:latin typeface="Arial Nova Cond" panose="020B0506020202020204" pitchFamily="34" charset="0"/>
              </a:rPr>
              <a:t>WEIRD DEBATES</a:t>
            </a:r>
            <a:endParaRPr lang="ko-KR" altLang="en-US" sz="24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FC32F-B6D9-42F4-A221-94D5D378B836}"/>
              </a:ext>
            </a:extLst>
          </p:cNvPr>
          <p:cNvSpPr txBox="1"/>
          <p:nvPr/>
        </p:nvSpPr>
        <p:spPr>
          <a:xfrm>
            <a:off x="8913631" y="785500"/>
            <a:ext cx="2581275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700" dirty="0">
                <a:solidFill>
                  <a:srgbClr val="0D6500"/>
                </a:solidFill>
                <a:latin typeface="Arial Black" panose="020B0A04020102020204" pitchFamily="34" charset="0"/>
              </a:rPr>
              <a:t>3</a:t>
            </a:r>
            <a:endParaRPr lang="ko-KR" altLang="en-US" sz="4000" dirty="0">
              <a:solidFill>
                <a:srgbClr val="0D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▷ Among Us: How To Get Mini Crewmate">
            <a:extLst>
              <a:ext uri="{FF2B5EF4-FFF2-40B4-BE49-F238E27FC236}">
                <a16:creationId xmlns:a16="http://schemas.microsoft.com/office/drawing/2014/main" id="{62D83E59-DA74-43E7-87F4-A9802A23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6" b="99556" l="10000" r="99250">
                        <a14:foregroundMark x1="31000" y1="90370" x2="24083" y2="99556"/>
                        <a14:foregroundMark x1="24083" y1="99556" x2="24083" y2="99556"/>
                        <a14:foregroundMark x1="57833" y1="85333" x2="73000" y2="99556"/>
                        <a14:foregroundMark x1="85333" y1="74222" x2="90083" y2="78963"/>
                        <a14:foregroundMark x1="90083" y1="78963" x2="97250" y2="93926"/>
                        <a14:foregroundMark x1="61583" y1="49926" x2="60417" y2="47111"/>
                        <a14:foregroundMark x1="38917" y1="69481" x2="34000" y2="76444"/>
                        <a14:foregroundMark x1="34000" y1="76444" x2="33500" y2="78815"/>
                        <a14:foregroundMark x1="29167" y1="27556" x2="31333" y2="28148"/>
                        <a14:foregroundMark x1="84500" y1="30370" x2="81667" y2="31259"/>
                        <a14:foregroundMark x1="96750" y1="77778" x2="97333" y2="77778"/>
                        <a14:foregroundMark x1="99250" y1="77926" x2="96750" y2="84148"/>
                        <a14:foregroundMark x1="96750" y1="84148" x2="96583" y2="84889"/>
                        <a14:backgroundMark x1="73667" y1="35111" x2="73667" y2="35111"/>
                        <a14:backgroundMark x1="99167" y1="99259" x2="99167" y2="9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00300"/>
            <a:ext cx="7924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3502DF-FDBC-49D4-8FA3-6969DA0C65FD}"/>
              </a:ext>
            </a:extLst>
          </p:cNvPr>
          <p:cNvSpPr txBox="1"/>
          <p:nvPr/>
        </p:nvSpPr>
        <p:spPr>
          <a:xfrm>
            <a:off x="982242" y="1984801"/>
            <a:ext cx="596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tx1">
                    <a:lumMod val="95000"/>
                  </a:schemeClr>
                </a:solidFill>
                <a:latin typeface="Arial Nova Cond" panose="020B0506020202020204" pitchFamily="34" charset="0"/>
              </a:rPr>
              <a:t>Online</a:t>
            </a:r>
            <a:r>
              <a:rPr lang="en-US" altLang="ko-KR" sz="4800" dirty="0">
                <a:solidFill>
                  <a:srgbClr val="FF9933"/>
                </a:solidFill>
                <a:latin typeface="Arial Nova Cond" panose="020B0506020202020204" pitchFamily="34" charset="0"/>
              </a:rPr>
              <a:t> Multiplayer</a:t>
            </a:r>
            <a:endParaRPr lang="ko-KR" altLang="en-US" sz="4800" dirty="0">
              <a:solidFill>
                <a:srgbClr val="FF9933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mong Us Zoom Backgrounds: How to Add">
            <a:extLst>
              <a:ext uri="{FF2B5EF4-FFF2-40B4-BE49-F238E27FC236}">
                <a16:creationId xmlns:a16="http://schemas.microsoft.com/office/drawing/2014/main" id="{B7B82043-FBBE-4F81-87F2-24BAAD5B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mong Us discuss PNG 4k - The source of your creativity">
            <a:extLst>
              <a:ext uri="{FF2B5EF4-FFF2-40B4-BE49-F238E27FC236}">
                <a16:creationId xmlns:a16="http://schemas.microsoft.com/office/drawing/2014/main" id="{02589942-A11D-44DE-989D-9329762F9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1" t="3452"/>
          <a:stretch/>
        </p:blipFill>
        <p:spPr bwMode="auto">
          <a:xfrm>
            <a:off x="6800850" y="2514599"/>
            <a:ext cx="3521478" cy="38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B682A-D455-470F-821D-6601CE8EB564}"/>
              </a:ext>
            </a:extLst>
          </p:cNvPr>
          <p:cNvSpPr txBox="1"/>
          <p:nvPr/>
        </p:nvSpPr>
        <p:spPr>
          <a:xfrm>
            <a:off x="620292" y="3779254"/>
            <a:ext cx="596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latin typeface="Arial Nova Cond" panose="020B0506020202020204" pitchFamily="34" charset="0"/>
              </a:rPr>
              <a:t>How many </a:t>
            </a:r>
            <a:r>
              <a:rPr lang="en-US" altLang="ko-KR" sz="3600" dirty="0">
                <a:solidFill>
                  <a:srgbClr val="FF9933"/>
                </a:solidFill>
                <a:latin typeface="Arial Nova Cond" panose="020B0506020202020204" pitchFamily="34" charset="0"/>
              </a:rPr>
              <a:t>crewmates</a:t>
            </a:r>
            <a:r>
              <a:rPr lang="en-US" altLang="ko-KR" sz="3600" dirty="0">
                <a:latin typeface="Arial Nova Cond" panose="020B0506020202020204" pitchFamily="34" charset="0"/>
              </a:rPr>
              <a:t> died?</a:t>
            </a:r>
            <a:endParaRPr lang="ko-KR" altLang="en-US" sz="36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mong Us Zoom Backgrounds: How to Add">
            <a:extLst>
              <a:ext uri="{FF2B5EF4-FFF2-40B4-BE49-F238E27FC236}">
                <a16:creationId xmlns:a16="http://schemas.microsoft.com/office/drawing/2014/main" id="{B7B82043-FBBE-4F81-87F2-24BAAD5B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mong Us discuss PNG 4k - The source of your creativity">
            <a:extLst>
              <a:ext uri="{FF2B5EF4-FFF2-40B4-BE49-F238E27FC236}">
                <a16:creationId xmlns:a16="http://schemas.microsoft.com/office/drawing/2014/main" id="{02589942-A11D-44DE-989D-9329762F9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1" t="3452"/>
          <a:stretch/>
        </p:blipFill>
        <p:spPr bwMode="auto">
          <a:xfrm>
            <a:off x="800100" y="2628899"/>
            <a:ext cx="3521478" cy="38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B682A-D455-470F-821D-6601CE8EB564}"/>
              </a:ext>
            </a:extLst>
          </p:cNvPr>
          <p:cNvSpPr txBox="1"/>
          <p:nvPr/>
        </p:nvSpPr>
        <p:spPr>
          <a:xfrm>
            <a:off x="4696992" y="3893554"/>
            <a:ext cx="72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Nova Cond" panose="020B0506020202020204" pitchFamily="34" charset="0"/>
              </a:rPr>
              <a:t>Living people:  </a:t>
            </a:r>
            <a:r>
              <a:rPr lang="en-US" altLang="ko-KR" sz="3600" dirty="0">
                <a:solidFill>
                  <a:srgbClr val="FF9933"/>
                </a:solidFill>
                <a:latin typeface="Arial Nova Cond" panose="020B0506020202020204" pitchFamily="34" charset="0"/>
              </a:rPr>
              <a:t>Guess the Imposters</a:t>
            </a:r>
            <a:endParaRPr lang="ko-KR" altLang="en-US" sz="3600" dirty="0">
              <a:solidFill>
                <a:srgbClr val="FF9933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5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34ED1759-0CA5-4197-AEEF-B8D0520D9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00" b="33600" l="11100" r="28500">
                        <a14:foregroundMark x1="23800" y1="21900" x2="23400" y2="21400"/>
                        <a14:foregroundMark x1="22900" y1="33600" x2="18000" y2="33300"/>
                        <a14:foregroundMark x1="17600" y1="12800" x2="17600" y2="12800"/>
                        <a14:foregroundMark x1="22700" y1="21000" x2="22700" y2="2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4" t="10834" r="69339" b="64219"/>
          <a:stretch/>
        </p:blipFill>
        <p:spPr bwMode="auto">
          <a:xfrm flipH="1">
            <a:off x="9521389" y="2653753"/>
            <a:ext cx="1078077" cy="134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C63621F7-6CB9-4EC7-9DC9-3700B10E2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444" b="95139" l="2031" r="18672">
                        <a14:foregroundMark x1="12891" y1="95139" x2="8516" y2="9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32" r="79200"/>
          <a:stretch/>
        </p:blipFill>
        <p:spPr bwMode="auto">
          <a:xfrm flipH="1">
            <a:off x="5819513" y="3594357"/>
            <a:ext cx="2050911" cy="28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2614C45B-8B74-4209-A110-43EEB322A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94" b="47778" l="43672" r="60313">
                        <a14:foregroundMark x1="53828" y1="47083" x2="53047" y2="47083"/>
                        <a14:foregroundMark x1="51328" y1="47222" x2="51328" y2="47222"/>
                        <a14:foregroundMark x1="51172" y1="47222" x2="54922" y2="47222"/>
                        <a14:foregroundMark x1="51953" y1="47778" x2="49688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00" t="1060" r="37600" b="48372"/>
          <a:stretch/>
        </p:blipFill>
        <p:spPr bwMode="auto">
          <a:xfrm>
            <a:off x="6813646" y="3893554"/>
            <a:ext cx="2206529" cy="301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ong Us Blank Crewmate Screen (There is 1 imposter among us) :  MemeTemplatesOfficial">
            <a:extLst>
              <a:ext uri="{FF2B5EF4-FFF2-40B4-BE49-F238E27FC236}">
                <a16:creationId xmlns:a16="http://schemas.microsoft.com/office/drawing/2014/main" id="{537DEB0A-E39D-4DBF-BC5F-7C1465D7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55D3F9A2-DDCD-45D0-8799-D7526BC10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354" b="58126" l="32330" r="49975">
                        <a14:foregroundMark x1="32900" y1="49500" x2="32900" y2="49500"/>
                        <a14:foregroundMark x1="38900" y1="37500" x2="38900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34757" r="47819" b="39277"/>
          <a:stretch/>
        </p:blipFill>
        <p:spPr bwMode="auto">
          <a:xfrm>
            <a:off x="9331656" y="4277285"/>
            <a:ext cx="1340199" cy="16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569DA058-B1B8-486F-ACEB-C4FA1C5FA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416" b="58577" l="7442" r="33581">
                        <a14:foregroundMark x1="20400" y1="38300" x2="21000" y2="38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4" t="31396" r="63152" b="38403"/>
          <a:stretch/>
        </p:blipFill>
        <p:spPr bwMode="auto">
          <a:xfrm>
            <a:off x="4747147" y="2847402"/>
            <a:ext cx="1435843" cy="142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D208E3C3-A8E4-4CF7-99F1-DB5521A09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25" b="82286" l="9352" r="33315">
                        <a14:foregroundMark x1="22900" y1="80600" x2="16900" y2="8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7" t="55105" r="63690" b="14694"/>
          <a:stretch/>
        </p:blipFill>
        <p:spPr bwMode="auto">
          <a:xfrm>
            <a:off x="9415810" y="2741976"/>
            <a:ext cx="1256046" cy="13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2511147A-9181-4282-BD62-B0B5F3C90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552" b="81585" l="48456" r="71374">
                        <a14:foregroundMark x1="62700" y1="62100" x2="62700" y2="64600"/>
                        <a14:foregroundMark x1="61500" y1="62600" x2="60900" y2="64200"/>
                        <a14:foregroundMark x1="61600" y1="63200" x2="65100" y2="6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56798" r="25761" b="15661"/>
          <a:stretch/>
        </p:blipFill>
        <p:spPr bwMode="auto">
          <a:xfrm flipH="1">
            <a:off x="7352493" y="2847402"/>
            <a:ext cx="1521274" cy="15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323BCCE3-912B-461D-8541-047AD37C7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72" b="46806" l="64922" r="81563">
                        <a14:foregroundMark x1="76172" y1="46667" x2="71797" y2="4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44" t="933" r="16356" b="48499"/>
          <a:stretch/>
        </p:blipFill>
        <p:spPr bwMode="auto">
          <a:xfrm flipH="1">
            <a:off x="3566865" y="3291043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7AF53857-9CC9-482E-A466-16ADD32C0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44" b="95278" l="21641" r="37031">
                        <a14:foregroundMark x1="32422" y1="95000" x2="28594" y2="94306"/>
                        <a14:foregroundMark x1="26719" y1="94722" x2="27344" y2="94722"/>
                        <a14:foregroundMark x1="27578" y1="95278" x2="26797" y2="9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52449" r="60889" b="459"/>
          <a:stretch/>
        </p:blipFill>
        <p:spPr bwMode="auto">
          <a:xfrm flipH="1">
            <a:off x="6937310" y="3946615"/>
            <a:ext cx="1684020" cy="23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38AA571D-44B6-4D05-A7C1-DB762E467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87" b="34657" l="48832" r="72612">
                        <a14:foregroundMark x1="60800" y1="13700" x2="60800" y2="13700"/>
                        <a14:foregroundMark x1="65000" y1="22900" x2="62300" y2="23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60" t="9041" r="24416" b="62497"/>
          <a:stretch/>
        </p:blipFill>
        <p:spPr bwMode="auto">
          <a:xfrm>
            <a:off x="7992116" y="3287881"/>
            <a:ext cx="1684020" cy="19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317F0E4D-88B6-435B-AD61-A0723142E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97" b="36458" l="68728" r="93501">
                        <a14:foregroundMark x1="85500" y1="21800" x2="84500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31" t="9277" r="3402" b="60522"/>
          <a:stretch/>
        </p:blipFill>
        <p:spPr bwMode="auto">
          <a:xfrm>
            <a:off x="2303453" y="3287881"/>
            <a:ext cx="1629017" cy="171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627F6334-CDDF-428E-86F1-5B57F2169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86" b="59295" l="48688" r="73460">
                        <a14:foregroundMark x1="63600" y1="45700" x2="63600" y2="45700"/>
                        <a14:foregroundMark x1="64700" y1="46600" x2="63200" y2="45600"/>
                        <a14:foregroundMark x1="62300" y1="39600" x2="62000" y2="3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32510" r="23443" b="37729"/>
          <a:stretch/>
        </p:blipFill>
        <p:spPr bwMode="auto">
          <a:xfrm flipH="1">
            <a:off x="202328" y="3698795"/>
            <a:ext cx="1754378" cy="18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A03CA970-9B5A-488D-BD7F-4A4DAA67F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18" b="83978" l="29491" r="52409">
                        <a14:foregroundMark x1="44100" y1="70500" x2="37800" y2="64900"/>
                        <a14:foregroundMark x1="37800" y1="64900" x2="37300" y2="63200"/>
                        <a14:foregroundMark x1="40600" y1="66000" x2="34200" y2="63500"/>
                        <a14:foregroundMark x1="38100" y1="62000" x2="33800" y2="63800"/>
                        <a14:foregroundMark x1="40700" y1="62600" x2="401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6" t="56798" r="44726" b="13002"/>
          <a:stretch/>
        </p:blipFill>
        <p:spPr bwMode="auto">
          <a:xfrm>
            <a:off x="1669797" y="4305918"/>
            <a:ext cx="1754377" cy="22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A00E17D3-120C-49D8-8D7A-826BD61E9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56" b="47639" l="22813" r="39375">
                        <a14:foregroundMark x1="34141" y1="46250" x2="28359" y2="46667"/>
                        <a14:foregroundMark x1="28516" y1="46806" x2="28828" y2="46806"/>
                        <a14:foregroundMark x1="26016" y1="46944" x2="28594" y2="46944"/>
                        <a14:foregroundMark x1="30312" y1="47639" x2="29375" y2="4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775" r="58400" b="48656"/>
          <a:stretch/>
        </p:blipFill>
        <p:spPr bwMode="auto">
          <a:xfrm flipH="1">
            <a:off x="5356118" y="3481929"/>
            <a:ext cx="1516339" cy="207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3E5E95A9-31E8-4FCA-B4DD-CA0740AA6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44" b="97778" l="60859" r="77500">
                        <a14:foregroundMark x1="70625" y1="97778" x2="68047" y2="96944"/>
                        <a14:foregroundMark x1="72656" y1="77361" x2="71094" y2="77361"/>
                        <a14:foregroundMark x1="65000" y1="96806" x2="65000" y2="9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44" t="52213" r="20356"/>
          <a:stretch/>
        </p:blipFill>
        <p:spPr bwMode="auto">
          <a:xfrm>
            <a:off x="4660191" y="4457288"/>
            <a:ext cx="1883484" cy="24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mong Us Blank Crewmate Screen (There is 1 imposter among us) :  MemeTemplatesOfficial">
            <a:extLst>
              <a:ext uri="{FF2B5EF4-FFF2-40B4-BE49-F238E27FC236}">
                <a16:creationId xmlns:a16="http://schemas.microsoft.com/office/drawing/2014/main" id="{F108FE00-0AA8-474A-92A5-FB45E73F3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4" r="76378" b="56656"/>
          <a:stretch/>
        </p:blipFill>
        <p:spPr bwMode="auto">
          <a:xfrm>
            <a:off x="0" y="2472612"/>
            <a:ext cx="12192000" cy="5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FCA9402E-E17E-48DF-A62F-E638B3D02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44" b="95694" l="41406" r="56172">
                        <a14:foregroundMark x1="52734" y1="94722" x2="47188" y2="93889"/>
                        <a14:foregroundMark x1="47188" y1="94306" x2="46797" y2="94583"/>
                        <a14:foregroundMark x1="48281" y1="95694" x2="46953" y2="95417"/>
                        <a14:foregroundMark x1="45703" y1="95278" x2="45703" y2="9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0" t="52213" r="41911"/>
          <a:stretch/>
        </p:blipFill>
        <p:spPr bwMode="auto">
          <a:xfrm flipH="1">
            <a:off x="10894692" y="2648435"/>
            <a:ext cx="821057" cy="11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mong Us Blank Crewmate Screen (There is 1 imposter among us) :  MemeTemplatesOfficial">
            <a:extLst>
              <a:ext uri="{FF2B5EF4-FFF2-40B4-BE49-F238E27FC236}">
                <a16:creationId xmlns:a16="http://schemas.microsoft.com/office/drawing/2014/main" id="{181A45B0-062E-4605-89F0-AD918C9D1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ong Us Blank Crewmate Screen (There is 1 imposter among us) :  MemeTemplatesOfficial">
            <a:extLst>
              <a:ext uri="{FF2B5EF4-FFF2-40B4-BE49-F238E27FC236}">
                <a16:creationId xmlns:a16="http://schemas.microsoft.com/office/drawing/2014/main" id="{476E273C-96B5-4738-B59C-5A22B6D0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4" r="76378" b="56656"/>
          <a:stretch/>
        </p:blipFill>
        <p:spPr bwMode="auto">
          <a:xfrm>
            <a:off x="0" y="2472612"/>
            <a:ext cx="12192000" cy="5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6D61F0-7FA2-4D45-87BA-7E73E619B5F9}"/>
              </a:ext>
            </a:extLst>
          </p:cNvPr>
          <p:cNvSpPr txBox="1"/>
          <p:nvPr/>
        </p:nvSpPr>
        <p:spPr>
          <a:xfrm>
            <a:off x="5523723" y="2976465"/>
            <a:ext cx="64636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Arial Nova Cond" panose="020B0506020202020204" pitchFamily="34" charset="0"/>
              </a:rPr>
              <a:t>Finish </a:t>
            </a:r>
            <a:r>
              <a:rPr lang="en-US" altLang="ko-KR" sz="3200" dirty="0">
                <a:solidFill>
                  <a:srgbClr val="FF9933"/>
                </a:solidFill>
                <a:latin typeface="Arial Nova Cond" panose="020B0506020202020204" pitchFamily="34" charset="0"/>
              </a:rPr>
              <a:t>tasks</a:t>
            </a:r>
            <a:r>
              <a:rPr lang="en-US" altLang="ko-KR" sz="3200" dirty="0">
                <a:latin typeface="Arial Nova Cond" panose="020B0506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3200" dirty="0">
                <a:latin typeface="Arial Nova Cond" panose="020B0506020202020204" pitchFamily="34" charset="0"/>
              </a:rPr>
              <a:t>Each crewmate has a </a:t>
            </a:r>
            <a:r>
              <a:rPr lang="en-US" altLang="ko-KR" sz="3200" dirty="0">
                <a:solidFill>
                  <a:srgbClr val="FF9933"/>
                </a:solidFill>
                <a:latin typeface="Arial Nova Cond" panose="020B0506020202020204" pitchFamily="34" charset="0"/>
              </a:rPr>
              <a:t>question</a:t>
            </a:r>
            <a:r>
              <a:rPr lang="en-US" altLang="ko-KR" sz="3200" dirty="0">
                <a:latin typeface="Arial Nova Cond" panose="020B0506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altLang="ko-KR" sz="3200" dirty="0">
                <a:latin typeface="Arial Nova Cond" panose="020B0506020202020204" pitchFamily="34" charset="0"/>
              </a:rPr>
              <a:t>Ask as many people as possible. </a:t>
            </a:r>
          </a:p>
          <a:p>
            <a:pPr marL="285750" indent="-285750">
              <a:buFontTx/>
              <a:buChar char="-"/>
            </a:pPr>
            <a:r>
              <a:rPr lang="en-US" altLang="ko-KR" sz="3200" dirty="0">
                <a:latin typeface="Arial Nova Cond" panose="020B0506020202020204" pitchFamily="34" charset="0"/>
              </a:rPr>
              <a:t>Each task is </a:t>
            </a:r>
            <a:r>
              <a:rPr lang="en-US" altLang="ko-KR" sz="3200" dirty="0">
                <a:solidFill>
                  <a:srgbClr val="FF9933"/>
                </a:solidFill>
                <a:latin typeface="Arial Nova Cond" panose="020B0506020202020204" pitchFamily="34" charset="0"/>
              </a:rPr>
              <a:t>1 point </a:t>
            </a:r>
            <a:r>
              <a:rPr lang="en-US" altLang="ko-KR" sz="3200" dirty="0">
                <a:latin typeface="Arial Nova Cond" panose="020B0506020202020204" pitchFamily="34" charset="0"/>
              </a:rPr>
              <a:t>(self-tracking) </a:t>
            </a:r>
          </a:p>
          <a:p>
            <a:pPr marL="285750" indent="-285750">
              <a:buFontTx/>
              <a:buChar char="-"/>
            </a:pPr>
            <a:endParaRPr lang="en-US" altLang="ko-KR" sz="3200" dirty="0">
              <a:latin typeface="Arial Nova Cond" panose="020B0506020202020204" pitchFamily="34" charset="0"/>
            </a:endParaRPr>
          </a:p>
          <a:p>
            <a:r>
              <a:rPr lang="en-US" altLang="ko-KR" sz="3200" dirty="0">
                <a:solidFill>
                  <a:srgbClr val="5C8692"/>
                </a:solidFill>
                <a:latin typeface="Arial Nova Cond" panose="020B0506020202020204" pitchFamily="34" charset="0"/>
              </a:rPr>
              <a:t>Don’t get murdered by the imposter.  </a:t>
            </a:r>
            <a:endParaRPr lang="ko-KR" altLang="en-US" sz="3200" dirty="0">
              <a:solidFill>
                <a:srgbClr val="5C8692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5124" name="Picture 4" descr="50+ 4K Wallpapers Among Us Background Gif">
            <a:extLst>
              <a:ext uri="{FF2B5EF4-FFF2-40B4-BE49-F238E27FC236}">
                <a16:creationId xmlns:a16="http://schemas.microsoft.com/office/drawing/2014/main" id="{E29B1055-9385-4154-9B19-CBB0C0E55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883" y1="60486" x2="44805" y2="62431"/>
                        <a14:foregroundMark x1="42227" y1="39028" x2="42227" y2="39028"/>
                        <a14:foregroundMark x1="41914" y1="40625" x2="41914" y2="42014"/>
                        <a14:foregroundMark x1="42070" y1="43472" x2="41992" y2="42431"/>
                        <a14:foregroundMark x1="43672" y1="26458" x2="44805" y2="25417"/>
                        <a14:foregroundMark x1="57305" y1="61458" x2="57305" y2="55486"/>
                        <a14:foregroundMark x1="43516" y1="58472" x2="44141" y2="65764"/>
                        <a14:foregroundMark x1="44141" y1="65764" x2="51484" y2="72083"/>
                        <a14:foregroundMark x1="51484" y1="72083" x2="55430" y2="70069"/>
                        <a14:foregroundMark x1="55430" y1="70069" x2="56758" y2="63472"/>
                        <a14:foregroundMark x1="56758" y1="63472" x2="55703" y2="55069"/>
                        <a14:foregroundMark x1="43906" y1="69722" x2="47188" y2="69722"/>
                        <a14:backgroundMark x1="47813" y1="75347" x2="43789" y2="72986"/>
                        <a14:backgroundMark x1="43789" y1="72986" x2="41523" y2="69722"/>
                        <a14:backgroundMark x1="47813" y1="71528" x2="44375" y2="71944"/>
                        <a14:backgroundMark x1="48555" y1="71389" x2="49492" y2="7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80" t="8254" r="36429" b="23447"/>
          <a:stretch/>
        </p:blipFill>
        <p:spPr bwMode="auto">
          <a:xfrm>
            <a:off x="2553762" y="2649895"/>
            <a:ext cx="2204849" cy="32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mong Us Zoom Backgrounds: How to Add">
            <a:extLst>
              <a:ext uri="{FF2B5EF4-FFF2-40B4-BE49-F238E27FC236}">
                <a16:creationId xmlns:a16="http://schemas.microsoft.com/office/drawing/2014/main" id="{2D020975-185D-479B-B417-92E90286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rvel's Spider-Man Among Us Characters :) : Spiderman">
            <a:extLst>
              <a:ext uri="{FF2B5EF4-FFF2-40B4-BE49-F238E27FC236}">
                <a16:creationId xmlns:a16="http://schemas.microsoft.com/office/drawing/2014/main" id="{B90623D7-6018-4162-8E5F-10135EB33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1" b="90185" l="54479" r="94948">
                        <a14:foregroundMark x1="66771" y1="11111" x2="75208" y2="9074"/>
                        <a14:foregroundMark x1="75208" y1="9074" x2="75990" y2="9074"/>
                        <a14:foregroundMark x1="80469" y1="89722" x2="76510" y2="89444"/>
                        <a14:foregroundMark x1="76510" y1="89444" x2="75000" y2="88241"/>
                        <a14:foregroundMark x1="63438" y1="89444" x2="64635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0"/>
          <a:stretch/>
        </p:blipFill>
        <p:spPr bwMode="auto">
          <a:xfrm>
            <a:off x="2029114" y="2749282"/>
            <a:ext cx="2662045" cy="29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FFD7AD-B31E-418A-B121-F64D439CF2C4}"/>
              </a:ext>
            </a:extLst>
          </p:cNvPr>
          <p:cNvSpPr txBox="1"/>
          <p:nvPr/>
        </p:nvSpPr>
        <p:spPr>
          <a:xfrm>
            <a:off x="4516016" y="2882632"/>
            <a:ext cx="73525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9933"/>
                </a:solidFill>
                <a:latin typeface="Arial Nova Cond" panose="020B0506020202020204" pitchFamily="34" charset="0"/>
              </a:rPr>
              <a:t>Murder</a:t>
            </a:r>
            <a:r>
              <a:rPr lang="en-US" altLang="ko-KR" sz="3200" dirty="0">
                <a:latin typeface="Arial Nova Cond" panose="020B0506020202020204" pitchFamily="34" charset="0"/>
              </a:rPr>
              <a:t> crewmates:</a:t>
            </a:r>
          </a:p>
          <a:p>
            <a:pPr marL="285750" indent="-285750">
              <a:buFontTx/>
              <a:buChar char="-"/>
            </a:pPr>
            <a:r>
              <a:rPr lang="en-US" altLang="ko-KR" sz="3200" dirty="0">
                <a:latin typeface="Arial Nova Cond" panose="020B0506020202020204" pitchFamily="34" charset="0"/>
              </a:rPr>
              <a:t>Each crewmate has a question.</a:t>
            </a:r>
          </a:p>
          <a:p>
            <a:pPr marL="285750" indent="-285750">
              <a:buFontTx/>
              <a:buChar char="-"/>
            </a:pPr>
            <a:r>
              <a:rPr lang="en-US" altLang="ko-KR" sz="3200" dirty="0">
                <a:latin typeface="Arial Nova Cond" panose="020B0506020202020204" pitchFamily="34" charset="0"/>
              </a:rPr>
              <a:t>If you ask them their question, they die</a:t>
            </a:r>
          </a:p>
          <a:p>
            <a:pPr marL="285750" indent="-285750">
              <a:buFontTx/>
              <a:buChar char="-"/>
            </a:pPr>
            <a:r>
              <a:rPr lang="en-US" altLang="ko-KR" sz="3200" dirty="0">
                <a:latin typeface="Arial Nova Cond" panose="020B0506020202020204" pitchFamily="34" charset="0"/>
              </a:rPr>
              <a:t>Each murder is </a:t>
            </a:r>
            <a:r>
              <a:rPr lang="en-US" altLang="ko-KR" sz="3200" dirty="0">
                <a:solidFill>
                  <a:srgbClr val="FF9933"/>
                </a:solidFill>
                <a:latin typeface="Arial Nova Cond" panose="020B0506020202020204" pitchFamily="34" charset="0"/>
              </a:rPr>
              <a:t>1 point 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i="1" dirty="0">
                <a:solidFill>
                  <a:srgbClr val="FF9933"/>
                </a:solidFill>
                <a:latin typeface="Arial Nova Cond Light" panose="020B0306020202020204" pitchFamily="34" charset="0"/>
              </a:rPr>
              <a:t>Total</a:t>
            </a:r>
            <a:r>
              <a:rPr lang="en-US" altLang="ko-KR" sz="2400" i="1" dirty="0">
                <a:solidFill>
                  <a:schemeClr val="tx1">
                    <a:lumMod val="85000"/>
                  </a:schemeClr>
                </a:solidFill>
                <a:latin typeface="Arial Nova Cond Light" panose="020B0306020202020204" pitchFamily="34" charset="0"/>
              </a:rPr>
              <a:t> kills include other imposters.   </a:t>
            </a:r>
          </a:p>
          <a:p>
            <a:pPr marL="285750" indent="-285750">
              <a:buFontTx/>
              <a:buChar char="-"/>
            </a:pPr>
            <a:endParaRPr lang="en-US" altLang="ko-KR" sz="3200" dirty="0">
              <a:latin typeface="Arial Nova Cond" panose="020B0506020202020204" pitchFamily="34" charset="0"/>
            </a:endParaRPr>
          </a:p>
          <a:p>
            <a:r>
              <a:rPr lang="en-US" altLang="ko-KR" sz="3200" dirty="0">
                <a:solidFill>
                  <a:srgbClr val="960E00"/>
                </a:solidFill>
                <a:latin typeface="Arial Nova Cond" panose="020B0506020202020204" pitchFamily="34" charset="0"/>
              </a:rPr>
              <a:t>Don’t get caught by the crewmates.  </a:t>
            </a:r>
            <a:endParaRPr lang="ko-KR" altLang="en-US" sz="3200" dirty="0">
              <a:solidFill>
                <a:srgbClr val="960E00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mong Us Dead Body Reported Vector – Brand Logo Collection">
            <a:extLst>
              <a:ext uri="{FF2B5EF4-FFF2-40B4-BE49-F238E27FC236}">
                <a16:creationId xmlns:a16="http://schemas.microsoft.com/office/drawing/2014/main" id="{F6D1C296-8327-469E-844F-4A7630680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r="1383"/>
          <a:stretch/>
        </p:blipFill>
        <p:spPr bwMode="auto">
          <a:xfrm>
            <a:off x="0" y="549275"/>
            <a:ext cx="12192000" cy="592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BB810-59A7-4B40-9E98-973EC1B842AE}"/>
              </a:ext>
            </a:extLst>
          </p:cNvPr>
          <p:cNvSpPr txBox="1"/>
          <p:nvPr/>
        </p:nvSpPr>
        <p:spPr>
          <a:xfrm>
            <a:off x="3716572" y="1611690"/>
            <a:ext cx="72546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rgbClr val="84BFD0"/>
                </a:solidFill>
                <a:latin typeface="Arial Nova Cond" panose="020B0506020202020204" pitchFamily="34" charset="0"/>
              </a:rPr>
              <a:t>If you </a:t>
            </a:r>
            <a:r>
              <a:rPr lang="en-US" altLang="ko-KR" sz="4400" b="1" u="sng" dirty="0">
                <a:solidFill>
                  <a:srgbClr val="84BFD0"/>
                </a:solidFill>
                <a:latin typeface="Arial Nova Cond" panose="020B0506020202020204" pitchFamily="34" charset="0"/>
              </a:rPr>
              <a:t>die</a:t>
            </a:r>
            <a:r>
              <a:rPr lang="en-US" altLang="ko-KR" sz="4400" b="1" dirty="0">
                <a:solidFill>
                  <a:srgbClr val="84BFD0"/>
                </a:solidFill>
                <a:latin typeface="Arial Nova Cond" panose="020B0506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altLang="ko-KR" sz="3600" dirty="0">
                <a:latin typeface="Arial Nova Cond" panose="020B0506020202020204" pitchFamily="34" charset="0"/>
              </a:rPr>
              <a:t>Someone asked you </a:t>
            </a:r>
            <a:r>
              <a:rPr lang="en-US" altLang="ko-KR" sz="3600" dirty="0">
                <a:solidFill>
                  <a:srgbClr val="FF9933"/>
                </a:solidFill>
                <a:latin typeface="Arial Nova Cond" panose="020B0506020202020204" pitchFamily="34" charset="0"/>
              </a:rPr>
              <a:t>YOUR question</a:t>
            </a:r>
          </a:p>
          <a:p>
            <a:pPr marL="914400" lvl="1" indent="-457200">
              <a:buFontTx/>
              <a:buChar char="-"/>
            </a:pPr>
            <a:r>
              <a:rPr lang="en-US" altLang="ko-KR" sz="2800" i="1" dirty="0">
                <a:solidFill>
                  <a:schemeClr val="tx1">
                    <a:lumMod val="85000"/>
                  </a:schemeClr>
                </a:solidFill>
                <a:latin typeface="Arial Nova Cond Light" panose="020B0306020202020204" pitchFamily="34" charset="0"/>
              </a:rPr>
              <a:t>Or reasonably close</a:t>
            </a:r>
            <a:endParaRPr lang="en-US" altLang="ko-KR" sz="2800" dirty="0">
              <a:latin typeface="Arial Nova Cond" panose="020B0506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ko-KR" sz="3600" dirty="0">
                <a:latin typeface="Arial Nova Cond" panose="020B0506020202020204" pitchFamily="34" charset="0"/>
              </a:rPr>
              <a:t>Quietly </a:t>
            </a:r>
            <a:r>
              <a:rPr lang="en-US" altLang="ko-KR" sz="3600" dirty="0">
                <a:solidFill>
                  <a:srgbClr val="FF9933"/>
                </a:solidFill>
                <a:latin typeface="Arial Nova Cond" panose="020B0506020202020204" pitchFamily="34" charset="0"/>
              </a:rPr>
              <a:t>sit down</a:t>
            </a:r>
          </a:p>
          <a:p>
            <a:pPr marL="457200" indent="-457200">
              <a:buFontTx/>
              <a:buChar char="-"/>
            </a:pPr>
            <a:r>
              <a:rPr lang="en-US" altLang="ko-KR" sz="3600" dirty="0">
                <a:solidFill>
                  <a:srgbClr val="FF9933"/>
                </a:solidFill>
                <a:latin typeface="Arial Nova Cond" panose="020B0506020202020204" pitchFamily="34" charset="0"/>
              </a:rPr>
              <a:t>Don’t speak </a:t>
            </a:r>
            <a:r>
              <a:rPr lang="en-US" altLang="ko-KR" sz="3600" dirty="0">
                <a:latin typeface="Arial Nova Cond" panose="020B0506020202020204" pitchFamily="34" charset="0"/>
              </a:rPr>
              <a:t>or give hints</a:t>
            </a:r>
          </a:p>
        </p:txBody>
      </p:sp>
      <p:pic>
        <p:nvPicPr>
          <p:cNvPr id="7170" name="Picture 2" descr="hyo on Twitter: &quot;DEAD BODY REPORTED #AmongUs… &quot;">
            <a:extLst>
              <a:ext uri="{FF2B5EF4-FFF2-40B4-BE49-F238E27FC236}">
                <a16:creationId xmlns:a16="http://schemas.microsoft.com/office/drawing/2014/main" id="{5C2406B7-41DF-41D7-8165-72EC7D90F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74" b="89802" l="9869" r="89869">
                        <a14:foregroundMark x1="33100" y1="44901" x2="29345" y2="40793"/>
                        <a14:foregroundMark x1="29345" y1="40793" x2="24192" y2="41785"/>
                        <a14:foregroundMark x1="24192" y1="41785" x2="21397" y2="48159"/>
                        <a14:foregroundMark x1="21397" y1="48159" x2="20611" y2="56091"/>
                        <a14:foregroundMark x1="20611" y1="56091" x2="23231" y2="63456"/>
                        <a14:foregroundMark x1="23231" y1="63456" x2="29607" y2="59773"/>
                        <a14:foregroundMark x1="29607" y1="59773" x2="30568" y2="58782"/>
                        <a14:foregroundMark x1="42009" y1="67280" x2="39301" y2="75212"/>
                        <a14:foregroundMark x1="39301" y1="75212" x2="38603" y2="82578"/>
                        <a14:foregroundMark x1="38603" y1="82578" x2="45764" y2="84278"/>
                        <a14:foregroundMark x1="45764" y1="84278" x2="50655" y2="84278"/>
                        <a14:foregroundMark x1="50655" y1="84278" x2="52576" y2="79037"/>
                        <a14:foregroundMark x1="56943" y1="77620" x2="48035" y2="72946"/>
                        <a14:foregroundMark x1="48035" y1="72946" x2="47860" y2="72663"/>
                        <a14:foregroundMark x1="57817" y1="57790" x2="53450" y2="57932"/>
                        <a14:foregroundMark x1="53450" y1="57932" x2="57380" y2="62606"/>
                        <a14:foregroundMark x1="57380" y1="62606" x2="59651" y2="62606"/>
                        <a14:foregroundMark x1="48908" y1="8924" x2="46114" y2="9207"/>
                        <a14:foregroundMark x1="42183" y1="14164" x2="43144" y2="23513"/>
                        <a14:foregroundMark x1="43144" y1="23513" x2="45939" y2="33286"/>
                        <a14:foregroundMark x1="45939" y1="33286" x2="49607" y2="37960"/>
                        <a14:foregroundMark x1="49607" y1="37960" x2="54061" y2="39660"/>
                        <a14:foregroundMark x1="54061" y1="39660" x2="57293" y2="34844"/>
                        <a14:foregroundMark x1="57293" y1="34844" x2="54323" y2="26629"/>
                        <a14:foregroundMark x1="60262" y1="25496" x2="58079" y2="18980"/>
                        <a14:foregroundMark x1="58079" y1="18980" x2="58690" y2="26062"/>
                        <a14:foregroundMark x1="58690" y1="26062" x2="60000" y2="24788"/>
                        <a14:foregroundMark x1="45328" y1="23229" x2="40087" y2="25921"/>
                        <a14:foregroundMark x1="40087" y1="25921" x2="43755" y2="30878"/>
                        <a14:foregroundMark x1="43755" y1="30878" x2="46638" y2="28895"/>
                        <a14:foregroundMark x1="38515" y1="29320" x2="42271" y2="24363"/>
                        <a14:foregroundMark x1="42271" y1="24363" x2="49694" y2="19688"/>
                        <a14:foregroundMark x1="40786" y1="43201" x2="37467" y2="37819"/>
                        <a14:foregroundMark x1="37467" y1="37819" x2="36856" y2="34844"/>
                        <a14:foregroundMark x1="42009" y1="40652" x2="38341" y2="45184"/>
                        <a14:foregroundMark x1="38341" y1="45184" x2="36157" y2="44901"/>
                        <a14:foregroundMark x1="31179" y1="56941" x2="24279" y2="66431"/>
                        <a14:foregroundMark x1="24279" y1="66431" x2="23057" y2="74788"/>
                        <a14:foregroundMark x1="23057" y1="74788" x2="23144" y2="77337"/>
                        <a14:foregroundMark x1="18690" y1="53541" x2="16856" y2="58924"/>
                        <a14:foregroundMark x1="30480" y1="65014" x2="32052" y2="71813"/>
                        <a14:foregroundMark x1="32052" y1="71813" x2="32227" y2="75637"/>
                        <a14:foregroundMark x1="34061" y1="78470" x2="38253" y2="80737"/>
                        <a14:foregroundMark x1="38253" y1="80737" x2="42183" y2="76487"/>
                        <a14:foregroundMark x1="42183" y1="76487" x2="42271" y2="76487"/>
                        <a14:foregroundMark x1="48472" y1="71530" x2="51092" y2="69547"/>
                        <a14:foregroundMark x1="35895" y1="81728" x2="38603" y2="86544"/>
                        <a14:foregroundMark x1="33275" y1="55524" x2="37817" y2="53683"/>
                        <a14:foregroundMark x1="37817" y1="53683" x2="34410" y2="58357"/>
                        <a14:foregroundMark x1="34410" y1="58357" x2="32926" y2="58215"/>
                        <a14:foregroundMark x1="34934" y1="46317" x2="34148" y2="40652"/>
                        <a14:foregroundMark x1="35109" y1="45609" x2="33362" y2="39093"/>
                        <a14:foregroundMark x1="33362" y1="39093" x2="31179" y2="38527"/>
                        <a14:foregroundMark x1="32576" y1="36827" x2="28908" y2="32578"/>
                        <a14:foregroundMark x1="28908" y1="32578" x2="24367" y2="32436"/>
                        <a14:foregroundMark x1="24367" y1="32436" x2="20699" y2="36827"/>
                        <a14:foregroundMark x1="20699" y1="36827" x2="19389" y2="43909"/>
                        <a14:foregroundMark x1="19389" y1="43909" x2="19563" y2="44193"/>
                        <a14:foregroundMark x1="36419" y1="38810" x2="38428" y2="39093"/>
                        <a14:foregroundMark x1="36332" y1="34986" x2="36157" y2="35411"/>
                        <a14:foregroundMark x1="35808" y1="34986" x2="35721" y2="34986"/>
                        <a14:foregroundMark x1="35546" y1="34136" x2="35546" y2="34136"/>
                        <a14:foregroundMark x1="36157" y1="33144" x2="36245" y2="33144"/>
                        <a14:foregroundMark x1="38690" y1="86686" x2="43144" y2="88385"/>
                        <a14:foregroundMark x1="43144" y1="88385" x2="51528" y2="85836"/>
                        <a14:foregroundMark x1="39563" y1="88244" x2="39563" y2="88244"/>
                        <a14:foregroundMark x1="41048" y1="88527" x2="41223" y2="88527"/>
                        <a14:foregroundMark x1="53188" y1="85269" x2="56681" y2="80737"/>
                        <a14:foregroundMark x1="58341" y1="82153" x2="58341" y2="82153"/>
                        <a14:foregroundMark x1="59738" y1="80878" x2="59825" y2="80312"/>
                        <a14:foregroundMark x1="60175" y1="77195" x2="60087" y2="76771"/>
                        <a14:foregroundMark x1="59389" y1="74363" x2="55109" y2="73938"/>
                        <a14:foregroundMark x1="36856" y1="70113" x2="38515" y2="63314"/>
                        <a14:foregroundMark x1="38515" y1="63314" x2="46900" y2="61473"/>
                        <a14:foregroundMark x1="54986" y1="64873" x2="54148" y2="63314"/>
                        <a14:foregroundMark x1="57118" y1="68839" x2="54986" y2="64873"/>
                        <a14:foregroundMark x1="54148" y1="63314" x2="54148" y2="60907"/>
                        <a14:foregroundMark x1="51703" y1="57224" x2="51703" y2="57224"/>
                        <a14:foregroundMark x1="53886" y1="64731" x2="53886" y2="64731"/>
                        <a14:foregroundMark x1="54410" y1="66431" x2="54410" y2="66431"/>
                        <a14:foregroundMark x1="64279" y1="68980" x2="63930" y2="67422"/>
                        <a14:foregroundMark x1="63493" y1="63881" x2="63493" y2="63881"/>
                        <a14:foregroundMark x1="63057" y1="58499" x2="63057" y2="57790"/>
                        <a14:foregroundMark x1="60524" y1="49717" x2="61572" y2="45751"/>
                        <a14:foregroundMark x1="63930" y1="43484" x2="64192" y2="43484"/>
                        <a14:foregroundMark x1="41485" y1="33144" x2="39651" y2="32436"/>
                        <a14:foregroundMark x1="37904" y1="18130" x2="38603" y2="15297"/>
                        <a14:foregroundMark x1="53886" y1="14164" x2="50830" y2="9207"/>
                        <a14:foregroundMark x1="49258" y1="8074" x2="44803" y2="8074"/>
                        <a14:foregroundMark x1="44803" y1="8074" x2="42707" y2="9348"/>
                        <a14:foregroundMark x1="59563" y1="16714" x2="56594" y2="15297"/>
                        <a14:foregroundMark x1="66201" y1="29603" x2="66201" y2="30878"/>
                        <a14:foregroundMark x1="66114" y1="29037" x2="66114" y2="29037"/>
                        <a14:foregroundMark x1="65240" y1="41076" x2="66987" y2="37394"/>
                        <a14:foregroundMark x1="69432" y1="35977" x2="72576" y2="35694"/>
                        <a14:foregroundMark x1="75459" y1="37535" x2="73886" y2="36402"/>
                        <a14:foregroundMark x1="81310" y1="67564" x2="83231" y2="60907"/>
                        <a14:foregroundMark x1="83231" y1="60907" x2="82795" y2="56091"/>
                        <a14:foregroundMark x1="67074" y1="87819" x2="66376" y2="80312"/>
                        <a14:foregroundMark x1="66376" y1="80312" x2="67598" y2="74646"/>
                        <a14:foregroundMark x1="67424" y1="88102" x2="69869" y2="87819"/>
                        <a14:foregroundMark x1="71179" y1="86827" x2="72664" y2="76204"/>
                        <a14:foregroundMark x1="75721" y1="79887" x2="76332" y2="87110"/>
                        <a14:foregroundMark x1="76332" y1="87110" x2="78341" y2="87677"/>
                        <a14:foregroundMark x1="80786" y1="86827" x2="80087" y2="79603"/>
                        <a14:foregroundMark x1="80087" y1="79603" x2="80961" y2="70963"/>
                        <a14:backgroundMark x1="53712" y1="64873" x2="53712" y2="64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9" t="5694" r="16253" b="10226"/>
          <a:stretch/>
        </p:blipFill>
        <p:spPr bwMode="auto">
          <a:xfrm>
            <a:off x="8047357" y="3611880"/>
            <a:ext cx="3816983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A94608-1405-4ADD-8748-7CAD1E20CF18}"/>
              </a:ext>
            </a:extLst>
          </p:cNvPr>
          <p:cNvSpPr txBox="1"/>
          <p:nvPr/>
        </p:nvSpPr>
        <p:spPr>
          <a:xfrm>
            <a:off x="630472" y="3573840"/>
            <a:ext cx="702916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rgbClr val="84BFD0"/>
                </a:solidFill>
                <a:latin typeface="Arial Nova Cond" panose="020B0506020202020204" pitchFamily="34" charset="0"/>
              </a:rPr>
              <a:t>Vote:</a:t>
            </a:r>
          </a:p>
          <a:p>
            <a:pPr marL="457200" indent="-457200">
              <a:buFontTx/>
              <a:buChar char="-"/>
            </a:pPr>
            <a:r>
              <a:rPr lang="en-US" altLang="ko-KR" sz="3600" dirty="0">
                <a:latin typeface="Arial Nova Cond" panose="020B0506020202020204" pitchFamily="34" charset="0"/>
              </a:rPr>
              <a:t>You can </a:t>
            </a:r>
            <a:r>
              <a:rPr lang="en-US" altLang="ko-KR" sz="3600" dirty="0">
                <a:solidFill>
                  <a:srgbClr val="FF9933"/>
                </a:solidFill>
                <a:latin typeface="Arial Nova Cond" panose="020B0506020202020204" pitchFamily="34" charset="0"/>
              </a:rPr>
              <a:t>kick out </a:t>
            </a:r>
            <a:r>
              <a:rPr lang="en-US" altLang="ko-KR" sz="3600" dirty="0">
                <a:latin typeface="Arial Nova Cond" panose="020B0506020202020204" pitchFamily="34" charset="0"/>
              </a:rPr>
              <a:t>a member</a:t>
            </a:r>
          </a:p>
          <a:p>
            <a:pPr marL="457200" indent="-457200">
              <a:buFontTx/>
              <a:buChar char="-"/>
            </a:pPr>
            <a:r>
              <a:rPr lang="en-US" altLang="ko-KR" sz="3600" dirty="0">
                <a:solidFill>
                  <a:srgbClr val="FF9933"/>
                </a:solidFill>
                <a:latin typeface="Arial Nova Cond" panose="020B0506020202020204" pitchFamily="34" charset="0"/>
              </a:rPr>
              <a:t>4 votes</a:t>
            </a:r>
          </a:p>
          <a:p>
            <a:pPr marL="457200" indent="-457200">
              <a:buFontTx/>
              <a:buChar char="-"/>
            </a:pPr>
            <a:r>
              <a:rPr lang="en-US" altLang="ko-KR" sz="3600" dirty="0">
                <a:latin typeface="Arial Nova Cond" panose="020B0506020202020204" pitchFamily="34" charset="0"/>
              </a:rPr>
              <a:t>“Kicked out” follow rules for dying.</a:t>
            </a:r>
          </a:p>
        </p:txBody>
      </p:sp>
      <p:pic>
        <p:nvPicPr>
          <p:cNvPr id="4" name="Picture 2" descr="Among Us discuss PNG 4k - The source of your creativity">
            <a:extLst>
              <a:ext uri="{FF2B5EF4-FFF2-40B4-BE49-F238E27FC236}">
                <a16:creationId xmlns:a16="http://schemas.microsoft.com/office/drawing/2014/main" id="{4D2B1D93-F5A9-4329-A30A-5BA8C5BA7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3452" r="49992" b="6756"/>
          <a:stretch/>
        </p:blipFill>
        <p:spPr bwMode="auto">
          <a:xfrm>
            <a:off x="7277101" y="1953052"/>
            <a:ext cx="4000499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AA616-DEE5-483F-99CF-ABADCF40D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5" t="63333" r="51250" b="16667"/>
          <a:stretch/>
        </p:blipFill>
        <p:spPr>
          <a:xfrm>
            <a:off x="990599" y="2646786"/>
            <a:ext cx="3714751" cy="2305708"/>
          </a:xfrm>
          <a:prstGeom prst="roundRect">
            <a:avLst>
              <a:gd name="adj" fmla="val 2121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B14689-3E12-4D5E-8842-C1B7C85C68DC}"/>
              </a:ext>
            </a:extLst>
          </p:cNvPr>
          <p:cNvSpPr txBox="1"/>
          <p:nvPr/>
        </p:nvSpPr>
        <p:spPr>
          <a:xfrm>
            <a:off x="5371323" y="2276146"/>
            <a:ext cx="65539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84BFD0"/>
                </a:solidFill>
                <a:latin typeface="Arial Nova Cond" panose="020B0506020202020204" pitchFamily="34" charset="0"/>
              </a:rPr>
              <a:t>Ask </a:t>
            </a:r>
            <a:r>
              <a:rPr lang="en-US" altLang="ko-KR" sz="4400" b="1" dirty="0">
                <a:solidFill>
                  <a:srgbClr val="84BFD0"/>
                </a:solidFill>
                <a:latin typeface="Arial Nova Cond" panose="020B0506020202020204" pitchFamily="34" charset="0"/>
              </a:rPr>
              <a:t>many</a:t>
            </a:r>
            <a:r>
              <a:rPr lang="en-US" altLang="ko-KR" sz="3200" dirty="0">
                <a:solidFill>
                  <a:srgbClr val="84BFD0"/>
                </a:solidFill>
                <a:latin typeface="Arial Nova Cond" panose="020B0506020202020204" pitchFamily="34" charset="0"/>
              </a:rPr>
              <a:t> questions: </a:t>
            </a:r>
          </a:p>
          <a:p>
            <a:pPr marL="285750" indent="-285750">
              <a:buFontTx/>
              <a:buChar char="-"/>
            </a:pPr>
            <a:r>
              <a:rPr lang="en-US" altLang="ko-KR" sz="3200" i="1" dirty="0">
                <a:solidFill>
                  <a:srgbClr val="FF9933"/>
                </a:solidFill>
                <a:latin typeface="Arial Nova Cond" panose="020B0506020202020204" pitchFamily="34" charset="0"/>
              </a:rPr>
              <a:t>Mix in </a:t>
            </a:r>
            <a:r>
              <a:rPr lang="en-US" altLang="ko-KR" sz="3200" dirty="0">
                <a:latin typeface="Arial Nova Cond" panose="020B0506020202020204" pitchFamily="34" charset="0"/>
              </a:rPr>
              <a:t>the real question so imposters can’t guess</a:t>
            </a:r>
          </a:p>
          <a:p>
            <a:pPr marL="285750" indent="-285750">
              <a:buFontTx/>
              <a:buChar char="-"/>
            </a:pPr>
            <a:r>
              <a:rPr lang="en-US" altLang="ko-KR" sz="2400" i="1" dirty="0">
                <a:solidFill>
                  <a:schemeClr val="tx2">
                    <a:lumMod val="90000"/>
                  </a:schemeClr>
                </a:solidFill>
                <a:latin typeface="Arial Nova Cond Light" panose="020B0306020202020204" pitchFamily="34" charset="0"/>
              </a:rPr>
              <a:t>“How are you? Did you have a good night last night?  How old are you? Where did you go last night?”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1E9DF-A73A-4409-93D1-A9EBC7D87AFC}"/>
              </a:ext>
            </a:extLst>
          </p:cNvPr>
          <p:cNvSpPr txBox="1"/>
          <p:nvPr/>
        </p:nvSpPr>
        <p:spPr>
          <a:xfrm>
            <a:off x="1674415" y="1723456"/>
            <a:ext cx="234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solidFill>
                  <a:srgbClr val="5C8692"/>
                </a:solidFill>
                <a:latin typeface="Arial Rounded MT Bold" panose="020F0704030504030204" pitchFamily="34" charset="0"/>
              </a:rPr>
              <a:t>HINTS</a:t>
            </a:r>
            <a:endParaRPr lang="ko-KR" altLang="en-US" sz="5400" dirty="0">
              <a:solidFill>
                <a:srgbClr val="5C869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B14689-3E12-4D5E-8842-C1B7C85C68DC}"/>
              </a:ext>
            </a:extLst>
          </p:cNvPr>
          <p:cNvSpPr txBox="1"/>
          <p:nvPr/>
        </p:nvSpPr>
        <p:spPr>
          <a:xfrm>
            <a:off x="5361798" y="3014810"/>
            <a:ext cx="50826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84BFD0"/>
                </a:solidFill>
                <a:latin typeface="Arial Nova Cond" panose="020B0506020202020204" pitchFamily="34" charset="0"/>
              </a:rPr>
              <a:t>Don’t get </a:t>
            </a:r>
            <a:r>
              <a:rPr lang="en-US" altLang="ko-KR" sz="4400" b="1" dirty="0">
                <a:solidFill>
                  <a:srgbClr val="84BFD0"/>
                </a:solidFill>
                <a:latin typeface="Arial Nova Cond" panose="020B0506020202020204" pitchFamily="34" charset="0"/>
              </a:rPr>
              <a:t>exposed</a:t>
            </a:r>
            <a:endParaRPr lang="en-US" altLang="ko-KR" sz="3200" b="1" dirty="0">
              <a:solidFill>
                <a:srgbClr val="84BFD0"/>
              </a:solidFill>
              <a:latin typeface="Arial Nova Cond" panose="020B0506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3200" dirty="0">
                <a:latin typeface="Arial Nova Cond" panose="020B0506020202020204" pitchFamily="34" charset="0"/>
              </a:rPr>
              <a:t>Don’t </a:t>
            </a:r>
            <a:r>
              <a:rPr lang="en-US" altLang="ko-KR" sz="3200" i="1" dirty="0">
                <a:solidFill>
                  <a:srgbClr val="FF9933"/>
                </a:solidFill>
                <a:latin typeface="Arial Nova Cond" panose="020B0506020202020204" pitchFamily="34" charset="0"/>
              </a:rPr>
              <a:t>repeat</a:t>
            </a:r>
            <a:r>
              <a:rPr lang="en-US" altLang="ko-KR" sz="3200" dirty="0">
                <a:latin typeface="Arial Nova Cond" panose="020B0506020202020204" pitchFamily="34" charset="0"/>
              </a:rPr>
              <a:t> each question. </a:t>
            </a:r>
          </a:p>
          <a:p>
            <a:pPr marL="285750" indent="-285750">
              <a:buFontTx/>
              <a:buChar char="-"/>
            </a:pPr>
            <a:r>
              <a:rPr lang="en-US" altLang="ko-KR" sz="3200" dirty="0">
                <a:latin typeface="Arial Nova Cond" panose="020B0506020202020204" pitchFamily="34" charset="0"/>
              </a:rPr>
              <a:t>Do it </a:t>
            </a:r>
            <a:r>
              <a:rPr lang="en-US" altLang="ko-KR" sz="3200" i="1" dirty="0">
                <a:solidFill>
                  <a:srgbClr val="FF9933"/>
                </a:solidFill>
                <a:latin typeface="Arial Nova Cond" panose="020B0506020202020204" pitchFamily="34" charset="0"/>
              </a:rPr>
              <a:t>secretly</a:t>
            </a:r>
            <a:r>
              <a:rPr lang="en-US" altLang="ko-KR" sz="3200" dirty="0">
                <a:latin typeface="Arial Nova Cond" panose="020B0506020202020204" pitchFamily="34" charset="0"/>
              </a:rPr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1E9DF-A73A-4409-93D1-A9EBC7D87AFC}"/>
              </a:ext>
            </a:extLst>
          </p:cNvPr>
          <p:cNvSpPr txBox="1"/>
          <p:nvPr/>
        </p:nvSpPr>
        <p:spPr>
          <a:xfrm>
            <a:off x="1674415" y="1723456"/>
            <a:ext cx="234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solidFill>
                  <a:srgbClr val="960E00"/>
                </a:solidFill>
                <a:latin typeface="Arial Rounded MT Bold" panose="020F0704030504030204" pitchFamily="34" charset="0"/>
              </a:rPr>
              <a:t>HINTS</a:t>
            </a:r>
            <a:endParaRPr lang="ko-KR" altLang="en-US" sz="5400" dirty="0">
              <a:solidFill>
                <a:srgbClr val="960E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7CBF9-29BC-436C-BB15-398823368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67" t="1805" r="33292" b="79723"/>
          <a:stretch/>
        </p:blipFill>
        <p:spPr>
          <a:xfrm>
            <a:off x="990599" y="2646786"/>
            <a:ext cx="3714752" cy="2305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5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415</Words>
  <Application>Microsoft Office PowerPoint</Application>
  <PresentationFormat>Widescreen</PresentationFormat>
  <Paragraphs>68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맑은 고딕</vt:lpstr>
      <vt:lpstr>Arial</vt:lpstr>
      <vt:lpstr>Arial Black</vt:lpstr>
      <vt:lpstr>Arial Nova Cond</vt:lpstr>
      <vt:lpstr>Arial Nova Cond Light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tim schilstra</cp:lastModifiedBy>
  <cp:revision>19</cp:revision>
  <dcterms:created xsi:type="dcterms:W3CDTF">2020-12-17T05:20:23Z</dcterms:created>
  <dcterms:modified xsi:type="dcterms:W3CDTF">2020-12-24T07:03:45Z</dcterms:modified>
</cp:coreProperties>
</file>