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63" r:id="rId3"/>
    <p:sldId id="257" r:id="rId4"/>
    <p:sldId id="278" r:id="rId5"/>
    <p:sldId id="279" r:id="rId6"/>
    <p:sldId id="280" r:id="rId7"/>
    <p:sldId id="281" r:id="rId8"/>
    <p:sldId id="282" r:id="rId9"/>
    <p:sldId id="295" r:id="rId10"/>
    <p:sldId id="264" r:id="rId11"/>
    <p:sldId id="284" r:id="rId12"/>
    <p:sldId id="285" r:id="rId13"/>
    <p:sldId id="286" r:id="rId14"/>
    <p:sldId id="287" r:id="rId15"/>
    <p:sldId id="288" r:id="rId16"/>
    <p:sldId id="296" r:id="rId17"/>
    <p:sldId id="270" r:id="rId18"/>
    <p:sldId id="289" r:id="rId19"/>
    <p:sldId id="291" r:id="rId20"/>
    <p:sldId id="293" r:id="rId21"/>
    <p:sldId id="294" r:id="rId22"/>
    <p:sldId id="290" r:id="rId23"/>
    <p:sldId id="277" r:id="rId2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Brush StrokeFast" pitchFamily="50" charset="0"/>
      <p:regular r:id="rId31"/>
    </p:embeddedFont>
    <p:embeddedFont>
      <p:font typeface="Gill Sans Nova" panose="020B0602020104020203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Montserrat" panose="00000500000000000000" pitchFamily="50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FC"/>
    <a:srgbClr val="A59C95"/>
    <a:srgbClr val="E98A8E"/>
    <a:srgbClr val="993E56"/>
    <a:srgbClr val="B78092"/>
    <a:srgbClr val="755441"/>
    <a:srgbClr val="939499"/>
    <a:srgbClr val="FF3399"/>
    <a:srgbClr val="D62828"/>
    <a:srgbClr val="FCB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310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2164b0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2164b0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94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52164b0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52164b0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02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52164b0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52164b0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35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52164b0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52164b0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8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52164b0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52164b0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83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52164b0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52164b0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86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52164b0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52164b0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567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2164b0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2164b0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2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2164b0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2164b0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928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2164b0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2164b0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924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2164b0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2164b0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72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52164b09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52164b09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241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2164b0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2164b0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686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2164b0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2164b0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79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2164b0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2164b0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97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2164b0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2164b0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75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2164b0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2164b0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01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2164b0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2164b0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31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2164b0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2164b0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2164b0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2164b0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59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2164b0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2164b0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22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52164b09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52164b09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89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7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9.svg"/><Relationship Id="rId9" Type="http://schemas.openxmlformats.org/officeDocument/2006/relationships/image" Target="../media/image24.png"/><Relationship Id="rId1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0" y="1202159"/>
            <a:ext cx="9144000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dirty="0">
                <a:solidFill>
                  <a:srgbClr val="EAE2B7"/>
                </a:solidFill>
                <a:latin typeface="Brush StrokeFast" pitchFamily="50" charset="0"/>
                <a:ea typeface="Impact"/>
                <a:cs typeface="Impact"/>
                <a:sym typeface="Impact"/>
              </a:rPr>
              <a:t>FEELINGS</a:t>
            </a:r>
            <a:endParaRPr sz="16600" dirty="0">
              <a:solidFill>
                <a:srgbClr val="EAE2B7"/>
              </a:solidFill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35" y="54259"/>
            <a:ext cx="8465127" cy="5034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ed student doing homework - New Hampshire Women's Foundation">
            <a:extLst>
              <a:ext uri="{FF2B5EF4-FFF2-40B4-BE49-F238E27FC236}">
                <a16:creationId xmlns:a16="http://schemas.microsoft.com/office/drawing/2014/main" id="{10FAB931-1D0D-45A3-B4A9-B7BAC4A1C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1130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DA911-4E60-4EE5-9115-09944A868914}"/>
              </a:ext>
            </a:extLst>
          </p:cNvPr>
          <p:cNvSpPr/>
          <p:nvPr/>
        </p:nvSpPr>
        <p:spPr>
          <a:xfrm>
            <a:off x="298474" y="3625297"/>
            <a:ext cx="4582445" cy="1369575"/>
          </a:xfrm>
          <a:prstGeom prst="roundRect">
            <a:avLst>
              <a:gd name="adj" fmla="val 27381"/>
            </a:avLst>
          </a:prstGeom>
          <a:solidFill>
            <a:srgbClr val="EAE2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564694" y="3888501"/>
            <a:ext cx="55287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She is _______. </a:t>
            </a:r>
            <a:endParaRPr sz="4800" dirty="0">
              <a:solidFill>
                <a:srgbClr val="00304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E347DB84-26E6-4927-BF95-EF33E1D20894}"/>
              </a:ext>
            </a:extLst>
          </p:cNvPr>
          <p:cNvSpPr txBox="1"/>
          <p:nvPr/>
        </p:nvSpPr>
        <p:spPr>
          <a:xfrm>
            <a:off x="370529" y="73480"/>
            <a:ext cx="523444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How does </a:t>
            </a:r>
            <a:b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she </a:t>
            </a:r>
            <a:r>
              <a:rPr lang="en" sz="66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feel?</a:t>
            </a:r>
            <a:endParaRPr sz="66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1CBE-D312-42A3-8088-AD2F3E48CD17}"/>
              </a:ext>
            </a:extLst>
          </p:cNvPr>
          <p:cNvSpPr/>
          <p:nvPr/>
        </p:nvSpPr>
        <p:spPr>
          <a:xfrm>
            <a:off x="6156251" y="-183846"/>
            <a:ext cx="3286222" cy="1291812"/>
          </a:xfrm>
          <a:prstGeom prst="roundRect">
            <a:avLst>
              <a:gd name="adj" fmla="val 21714"/>
            </a:avLst>
          </a:prstGeom>
          <a:solidFill>
            <a:srgbClr val="F77F00">
              <a:alpha val="7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Google Shape;129;p21">
            <a:extLst>
              <a:ext uri="{FF2B5EF4-FFF2-40B4-BE49-F238E27FC236}">
                <a16:creationId xmlns:a16="http://schemas.microsoft.com/office/drawing/2014/main" id="{017A351C-004D-4F4F-BD0E-668E808E7597}"/>
              </a:ext>
            </a:extLst>
          </p:cNvPr>
          <p:cNvSpPr txBox="1"/>
          <p:nvPr/>
        </p:nvSpPr>
        <p:spPr>
          <a:xfrm>
            <a:off x="6321669" y="0"/>
            <a:ext cx="31208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Excited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Jealous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Surprised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Bored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Confused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4D344-9834-452C-A8F7-A0E1F271F618}"/>
              </a:ext>
            </a:extLst>
          </p:cNvPr>
          <p:cNvSpPr/>
          <p:nvPr/>
        </p:nvSpPr>
        <p:spPr>
          <a:xfrm>
            <a:off x="7778096" y="73480"/>
            <a:ext cx="1046926" cy="357187"/>
          </a:xfrm>
          <a:prstGeom prst="roundRect">
            <a:avLst>
              <a:gd name="adj" fmla="val 50000"/>
            </a:avLst>
          </a:prstGeom>
          <a:solidFill>
            <a:srgbClr val="003049">
              <a:alpha val="14000"/>
            </a:srgbClr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Google Shape;131;p21"/>
          <p:cNvSpPr txBox="1"/>
          <p:nvPr/>
        </p:nvSpPr>
        <p:spPr>
          <a:xfrm>
            <a:off x="2323451" y="3625297"/>
            <a:ext cx="279440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2828"/>
                </a:solidFill>
                <a:latin typeface="Arial Narrow" panose="020B0606020202030204" pitchFamily="34" charset="0"/>
                <a:ea typeface="Impact"/>
                <a:cs typeface="Impact"/>
                <a:sym typeface="Impact"/>
              </a:rPr>
              <a:t>bored</a:t>
            </a:r>
            <a:endParaRPr sz="7200" b="1" dirty="0">
              <a:solidFill>
                <a:srgbClr val="D62828"/>
              </a:solidFill>
              <a:latin typeface="Arial Narrow" panose="020B060602020203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00" b="74667" l="14167" r="86167">
                        <a14:foregroundMark x1="14333" y1="31333" x2="14333" y2="31333"/>
                        <a14:foregroundMark x1="86167" y1="39333" x2="86167" y2="39333"/>
                        <a14:foregroundMark x1="79667" y1="66667" x2="79667" y2="66667"/>
                        <a14:foregroundMark x1="80500" y1="52000" x2="82333" y2="48167"/>
                        <a14:foregroundMark x1="77500" y1="57500" x2="77500" y2="57500"/>
                        <a14:foregroundMark x1="76833" y1="57167" x2="77667" y2="53833"/>
                      </a14:backgroundRemoval>
                    </a14:imgEffect>
                  </a14:imgLayer>
                </a14:imgProps>
              </a:ext>
            </a:extLst>
          </a:blip>
          <a:srcRect l="7139" t="20656" r="8064" b="19312"/>
          <a:stretch/>
        </p:blipFill>
        <p:spPr>
          <a:xfrm rot="-1230126">
            <a:off x="148620" y="2616682"/>
            <a:ext cx="2488587" cy="1298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fused Directions – High Technology Business Development – Ira Feldman">
            <a:extLst>
              <a:ext uri="{FF2B5EF4-FFF2-40B4-BE49-F238E27FC236}">
                <a16:creationId xmlns:a16="http://schemas.microsoft.com/office/drawing/2014/main" id="{0DF26F93-74F0-4343-8C84-D8C1DB98E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b="1446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DA911-4E60-4EE5-9115-09944A868914}"/>
              </a:ext>
            </a:extLst>
          </p:cNvPr>
          <p:cNvSpPr/>
          <p:nvPr/>
        </p:nvSpPr>
        <p:spPr>
          <a:xfrm>
            <a:off x="3322619" y="3544026"/>
            <a:ext cx="5537176" cy="1369575"/>
          </a:xfrm>
          <a:prstGeom prst="roundRect">
            <a:avLst>
              <a:gd name="adj" fmla="val 27381"/>
            </a:avLst>
          </a:prstGeom>
          <a:solidFill>
            <a:srgbClr val="EAE2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3413345" y="3814753"/>
            <a:ext cx="64524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He is ___________. </a:t>
            </a:r>
            <a:endParaRPr sz="4800" dirty="0">
              <a:solidFill>
                <a:srgbClr val="00304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E347DB84-26E6-4927-BF95-EF33E1D20894}"/>
              </a:ext>
            </a:extLst>
          </p:cNvPr>
          <p:cNvSpPr txBox="1"/>
          <p:nvPr/>
        </p:nvSpPr>
        <p:spPr>
          <a:xfrm>
            <a:off x="4212327" y="134035"/>
            <a:ext cx="4465603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How does </a:t>
            </a:r>
            <a:b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he </a:t>
            </a:r>
            <a:r>
              <a:rPr lang="en" sz="66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feel?</a:t>
            </a:r>
            <a:endParaRPr sz="66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1CBE-D312-42A3-8088-AD2F3E48CD17}"/>
              </a:ext>
            </a:extLst>
          </p:cNvPr>
          <p:cNvSpPr/>
          <p:nvPr/>
        </p:nvSpPr>
        <p:spPr>
          <a:xfrm>
            <a:off x="-237883" y="-172100"/>
            <a:ext cx="3174625" cy="1448007"/>
          </a:xfrm>
          <a:prstGeom prst="roundRect">
            <a:avLst>
              <a:gd name="adj" fmla="val 21714"/>
            </a:avLst>
          </a:prstGeom>
          <a:solidFill>
            <a:srgbClr val="F77F00">
              <a:alpha val="7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Google Shape;131;p21"/>
          <p:cNvSpPr txBox="1"/>
          <p:nvPr/>
        </p:nvSpPr>
        <p:spPr>
          <a:xfrm>
            <a:off x="4922574" y="3544026"/>
            <a:ext cx="364166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2828"/>
                </a:solidFill>
                <a:latin typeface="Arial Narrow" panose="020B0606020202030204" pitchFamily="34" charset="0"/>
                <a:ea typeface="Impact"/>
                <a:cs typeface="Impact"/>
                <a:sym typeface="Impact"/>
              </a:rPr>
              <a:t>confused</a:t>
            </a:r>
            <a:endParaRPr sz="7200" b="1" dirty="0">
              <a:solidFill>
                <a:srgbClr val="D62828"/>
              </a:solidFill>
              <a:latin typeface="Arial Narrow" panose="020B060602020203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00" b="74667" l="14167" r="86167">
                        <a14:foregroundMark x1="14333" y1="31333" x2="14333" y2="31333"/>
                        <a14:foregroundMark x1="86167" y1="39333" x2="86167" y2="39333"/>
                        <a14:foregroundMark x1="79667" y1="66667" x2="79667" y2="66667"/>
                        <a14:foregroundMark x1="80500" y1="52000" x2="82333" y2="48167"/>
                        <a14:foregroundMark x1="77500" y1="57500" x2="77500" y2="57500"/>
                        <a14:foregroundMark x1="76833" y1="57167" x2="77667" y2="53833"/>
                      </a14:backgroundRemoval>
                    </a14:imgEffect>
                  </a14:imgLayer>
                </a14:imgProps>
              </a:ext>
            </a:extLst>
          </a:blip>
          <a:srcRect l="7139" t="20656" r="8064" b="19312"/>
          <a:stretch/>
        </p:blipFill>
        <p:spPr>
          <a:xfrm rot="-1230126">
            <a:off x="5002145" y="2681410"/>
            <a:ext cx="2488587" cy="1298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129;p21">
            <a:extLst>
              <a:ext uri="{FF2B5EF4-FFF2-40B4-BE49-F238E27FC236}">
                <a16:creationId xmlns:a16="http://schemas.microsoft.com/office/drawing/2014/main" id="{8913BF7F-D67E-4D52-A583-925C1BBE7008}"/>
              </a:ext>
            </a:extLst>
          </p:cNvPr>
          <p:cNvSpPr txBox="1"/>
          <p:nvPr/>
        </p:nvSpPr>
        <p:spPr>
          <a:xfrm>
            <a:off x="0" y="90343"/>
            <a:ext cx="31208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Excited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Jealous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Surprised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Bored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Confused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4D344-9834-452C-A8F7-A0E1F271F618}"/>
              </a:ext>
            </a:extLst>
          </p:cNvPr>
          <p:cNvSpPr/>
          <p:nvPr/>
        </p:nvSpPr>
        <p:spPr>
          <a:xfrm>
            <a:off x="1436934" y="465731"/>
            <a:ext cx="1363173" cy="357187"/>
          </a:xfrm>
          <a:prstGeom prst="roundRect">
            <a:avLst>
              <a:gd name="adj" fmla="val 50000"/>
            </a:avLst>
          </a:prstGeom>
          <a:solidFill>
            <a:srgbClr val="003049">
              <a:alpha val="14000"/>
            </a:srgbClr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71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211;p25">
            <a:extLst>
              <a:ext uri="{FF2B5EF4-FFF2-40B4-BE49-F238E27FC236}">
                <a16:creationId xmlns:a16="http://schemas.microsoft.com/office/drawing/2014/main" id="{258A9F4C-8FF8-48E2-909D-FAF3899AD265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t="2178" b="13448"/>
          <a:stretch/>
        </p:blipFill>
        <p:spPr>
          <a:xfrm>
            <a:off x="-9514" y="647"/>
            <a:ext cx="9153514" cy="5148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DA911-4E60-4EE5-9115-09944A868914}"/>
              </a:ext>
            </a:extLst>
          </p:cNvPr>
          <p:cNvSpPr/>
          <p:nvPr/>
        </p:nvSpPr>
        <p:spPr>
          <a:xfrm>
            <a:off x="87731" y="3528057"/>
            <a:ext cx="5234440" cy="1369575"/>
          </a:xfrm>
          <a:prstGeom prst="roundRect">
            <a:avLst>
              <a:gd name="adj" fmla="val 27381"/>
            </a:avLst>
          </a:prstGeom>
          <a:solidFill>
            <a:srgbClr val="EAE2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300735" y="3901330"/>
            <a:ext cx="58335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She is _________. </a:t>
            </a:r>
            <a:endParaRPr sz="4800" dirty="0">
              <a:solidFill>
                <a:srgbClr val="00304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E347DB84-26E6-4927-BF95-EF33E1D20894}"/>
              </a:ext>
            </a:extLst>
          </p:cNvPr>
          <p:cNvSpPr txBox="1"/>
          <p:nvPr/>
        </p:nvSpPr>
        <p:spPr>
          <a:xfrm>
            <a:off x="5638190" y="1481238"/>
            <a:ext cx="523444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How does </a:t>
            </a:r>
            <a:b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she </a:t>
            </a:r>
            <a:r>
              <a:rPr lang="en" sz="66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feel?</a:t>
            </a:r>
            <a:endParaRPr sz="66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1CBE-D312-42A3-8088-AD2F3E48CD17}"/>
              </a:ext>
            </a:extLst>
          </p:cNvPr>
          <p:cNvSpPr/>
          <p:nvPr/>
        </p:nvSpPr>
        <p:spPr>
          <a:xfrm>
            <a:off x="6134262" y="-138150"/>
            <a:ext cx="3174625" cy="1853850"/>
          </a:xfrm>
          <a:prstGeom prst="roundRect">
            <a:avLst>
              <a:gd name="adj" fmla="val 21714"/>
            </a:avLst>
          </a:prstGeom>
          <a:solidFill>
            <a:srgbClr val="F77F00">
              <a:alpha val="7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Google Shape;131;p21"/>
          <p:cNvSpPr txBox="1"/>
          <p:nvPr/>
        </p:nvSpPr>
        <p:spPr>
          <a:xfrm>
            <a:off x="2051145" y="3599611"/>
            <a:ext cx="33437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2828"/>
                </a:solidFill>
                <a:latin typeface="Arial Narrow" panose="020B0606020202030204" pitchFamily="34" charset="0"/>
                <a:ea typeface="Impact"/>
                <a:cs typeface="Impact"/>
                <a:sym typeface="Impact"/>
              </a:rPr>
              <a:t>worried</a:t>
            </a:r>
            <a:endParaRPr sz="7200" b="1" dirty="0">
              <a:solidFill>
                <a:srgbClr val="D62828"/>
              </a:solidFill>
              <a:latin typeface="Arial Narrow" panose="020B060602020203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00" b="74667" l="14167" r="86167">
                        <a14:foregroundMark x1="14333" y1="31333" x2="14333" y2="31333"/>
                        <a14:foregroundMark x1="86167" y1="39333" x2="86167" y2="39333"/>
                        <a14:foregroundMark x1="79667" y1="66667" x2="79667" y2="66667"/>
                        <a14:foregroundMark x1="80500" y1="52000" x2="82333" y2="48167"/>
                        <a14:foregroundMark x1="77500" y1="57500" x2="77500" y2="57500"/>
                        <a14:foregroundMark x1="76833" y1="57167" x2="77667" y2="53833"/>
                      </a14:backgroundRemoval>
                    </a14:imgEffect>
                  </a14:imgLayer>
                </a14:imgProps>
              </a:ext>
            </a:extLst>
          </a:blip>
          <a:srcRect l="7139" t="20656" r="8064" b="19312"/>
          <a:stretch/>
        </p:blipFill>
        <p:spPr>
          <a:xfrm rot="1255825">
            <a:off x="3882792" y="3095057"/>
            <a:ext cx="2488587" cy="1298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129;p21">
            <a:extLst>
              <a:ext uri="{FF2B5EF4-FFF2-40B4-BE49-F238E27FC236}">
                <a16:creationId xmlns:a16="http://schemas.microsoft.com/office/drawing/2014/main" id="{58ECAFA3-80E3-4811-87D4-83B4FD36F37C}"/>
              </a:ext>
            </a:extLst>
          </p:cNvPr>
          <p:cNvSpPr txBox="1"/>
          <p:nvPr/>
        </p:nvSpPr>
        <p:spPr>
          <a:xfrm>
            <a:off x="6321669" y="0"/>
            <a:ext cx="31208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Excited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Jealous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Surprised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Bored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Confused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4D344-9834-452C-A8F7-A0E1F271F618}"/>
              </a:ext>
            </a:extLst>
          </p:cNvPr>
          <p:cNvSpPr/>
          <p:nvPr/>
        </p:nvSpPr>
        <p:spPr>
          <a:xfrm>
            <a:off x="7770529" y="652713"/>
            <a:ext cx="1277778" cy="357187"/>
          </a:xfrm>
          <a:prstGeom prst="roundRect">
            <a:avLst>
              <a:gd name="adj" fmla="val 50000"/>
            </a:avLst>
          </a:prstGeom>
          <a:solidFill>
            <a:srgbClr val="003049">
              <a:alpha val="14000"/>
            </a:srgbClr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45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228;p26">
            <a:extLst>
              <a:ext uri="{FF2B5EF4-FFF2-40B4-BE49-F238E27FC236}">
                <a16:creationId xmlns:a16="http://schemas.microsoft.com/office/drawing/2014/main" id="{BA595A7F-7689-4E6A-B57A-556A9D969B4C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t="1447" b="1402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DA911-4E60-4EE5-9115-09944A868914}"/>
              </a:ext>
            </a:extLst>
          </p:cNvPr>
          <p:cNvSpPr/>
          <p:nvPr/>
        </p:nvSpPr>
        <p:spPr>
          <a:xfrm>
            <a:off x="3033527" y="3648705"/>
            <a:ext cx="6013687" cy="1369575"/>
          </a:xfrm>
          <a:prstGeom prst="roundRect">
            <a:avLst>
              <a:gd name="adj" fmla="val 27381"/>
            </a:avLst>
          </a:prstGeom>
          <a:solidFill>
            <a:srgbClr val="EAE2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3400098" y="3880550"/>
            <a:ext cx="55287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They are ________. </a:t>
            </a:r>
            <a:endParaRPr sz="4800" dirty="0">
              <a:solidFill>
                <a:srgbClr val="00304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E347DB84-26E6-4927-BF95-EF33E1D20894}"/>
              </a:ext>
            </a:extLst>
          </p:cNvPr>
          <p:cNvSpPr txBox="1"/>
          <p:nvPr/>
        </p:nvSpPr>
        <p:spPr>
          <a:xfrm>
            <a:off x="41411" y="1058766"/>
            <a:ext cx="523444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How do </a:t>
            </a:r>
            <a:b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they </a:t>
            </a:r>
            <a:r>
              <a:rPr lang="en" sz="66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feel?</a:t>
            </a:r>
            <a:endParaRPr sz="66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1CBE-D312-42A3-8088-AD2F3E48CD17}"/>
              </a:ext>
            </a:extLst>
          </p:cNvPr>
          <p:cNvSpPr/>
          <p:nvPr/>
        </p:nvSpPr>
        <p:spPr>
          <a:xfrm>
            <a:off x="-237883" y="3518724"/>
            <a:ext cx="3174625" cy="1853850"/>
          </a:xfrm>
          <a:prstGeom prst="roundRect">
            <a:avLst>
              <a:gd name="adj" fmla="val 21714"/>
            </a:avLst>
          </a:prstGeom>
          <a:solidFill>
            <a:srgbClr val="F77F00">
              <a:alpha val="7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Google Shape;131;p21"/>
          <p:cNvSpPr txBox="1"/>
          <p:nvPr/>
        </p:nvSpPr>
        <p:spPr>
          <a:xfrm>
            <a:off x="5675756" y="3592159"/>
            <a:ext cx="312225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2828"/>
                </a:solidFill>
                <a:latin typeface="Arial Narrow" panose="020B0606020202030204" pitchFamily="34" charset="0"/>
                <a:ea typeface="Impact"/>
                <a:cs typeface="Impact"/>
                <a:sym typeface="Impact"/>
              </a:rPr>
              <a:t>excited</a:t>
            </a:r>
            <a:endParaRPr sz="7200" b="1" dirty="0">
              <a:solidFill>
                <a:srgbClr val="D62828"/>
              </a:solidFill>
              <a:latin typeface="Arial Narrow" panose="020B060602020203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00" b="74667" l="14167" r="86167">
                        <a14:foregroundMark x1="14333" y1="31333" x2="14333" y2="31333"/>
                        <a14:foregroundMark x1="86167" y1="39333" x2="86167" y2="39333"/>
                        <a14:foregroundMark x1="79667" y1="66667" x2="79667" y2="66667"/>
                        <a14:foregroundMark x1="80500" y1="52000" x2="82333" y2="48167"/>
                        <a14:foregroundMark x1="77500" y1="57500" x2="77500" y2="57500"/>
                        <a14:foregroundMark x1="76833" y1="57167" x2="77667" y2="53833"/>
                      </a14:backgroundRemoval>
                    </a14:imgEffect>
                  </a14:imgLayer>
                </a14:imgProps>
              </a:ext>
            </a:extLst>
          </a:blip>
          <a:srcRect l="7139" t="20656" r="8064" b="19312"/>
          <a:stretch/>
        </p:blipFill>
        <p:spPr>
          <a:xfrm rot="-1230126">
            <a:off x="2200946" y="2663274"/>
            <a:ext cx="2488587" cy="1298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129;p21">
            <a:extLst>
              <a:ext uri="{FF2B5EF4-FFF2-40B4-BE49-F238E27FC236}">
                <a16:creationId xmlns:a16="http://schemas.microsoft.com/office/drawing/2014/main" id="{0936F3F0-4DD7-4A3F-9ED8-E7EE837D69AF}"/>
              </a:ext>
            </a:extLst>
          </p:cNvPr>
          <p:cNvSpPr txBox="1"/>
          <p:nvPr/>
        </p:nvSpPr>
        <p:spPr>
          <a:xfrm>
            <a:off x="41411" y="4006717"/>
            <a:ext cx="31208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Excited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Jealous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Surprised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Bored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Confused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4D344-9834-452C-A8F7-A0E1F271F618}"/>
              </a:ext>
            </a:extLst>
          </p:cNvPr>
          <p:cNvSpPr/>
          <p:nvPr/>
        </p:nvSpPr>
        <p:spPr>
          <a:xfrm>
            <a:off x="42288" y="4059882"/>
            <a:ext cx="1127294" cy="357187"/>
          </a:xfrm>
          <a:prstGeom prst="roundRect">
            <a:avLst>
              <a:gd name="adj" fmla="val 50000"/>
            </a:avLst>
          </a:prstGeom>
          <a:solidFill>
            <a:srgbClr val="003049">
              <a:alpha val="14000"/>
            </a:srgbClr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279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 Loans in Surprise | Buyers: Don't Be Surprised by Closing Costs!">
            <a:extLst>
              <a:ext uri="{FF2B5EF4-FFF2-40B4-BE49-F238E27FC236}">
                <a16:creationId xmlns:a16="http://schemas.microsoft.com/office/drawing/2014/main" id="{3CD84FBC-B8CE-4DFC-8F0A-024A49304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/>
        </p:blipFill>
        <p:spPr bwMode="auto">
          <a:xfrm>
            <a:off x="11229" y="-26842"/>
            <a:ext cx="9191717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DA911-4E60-4EE5-9115-09944A868914}"/>
              </a:ext>
            </a:extLst>
          </p:cNvPr>
          <p:cNvSpPr/>
          <p:nvPr/>
        </p:nvSpPr>
        <p:spPr>
          <a:xfrm>
            <a:off x="584087" y="3773925"/>
            <a:ext cx="6511240" cy="1369575"/>
          </a:xfrm>
          <a:prstGeom prst="roundRect">
            <a:avLst>
              <a:gd name="adj" fmla="val 27381"/>
            </a:avLst>
          </a:prstGeom>
          <a:solidFill>
            <a:srgbClr val="EAE2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770208" y="4044652"/>
            <a:ext cx="651124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They are ___________. </a:t>
            </a:r>
            <a:endParaRPr sz="4800" dirty="0">
              <a:solidFill>
                <a:srgbClr val="00304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E347DB84-26E6-4927-BF95-EF33E1D20894}"/>
              </a:ext>
            </a:extLst>
          </p:cNvPr>
          <p:cNvSpPr txBox="1"/>
          <p:nvPr/>
        </p:nvSpPr>
        <p:spPr>
          <a:xfrm>
            <a:off x="179837" y="29341"/>
            <a:ext cx="523444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How do they </a:t>
            </a:r>
            <a:r>
              <a:rPr lang="en" sz="66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feel?</a:t>
            </a:r>
            <a:endParaRPr sz="66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1CBE-D312-42A3-8088-AD2F3E48CD17}"/>
              </a:ext>
            </a:extLst>
          </p:cNvPr>
          <p:cNvSpPr/>
          <p:nvPr/>
        </p:nvSpPr>
        <p:spPr>
          <a:xfrm>
            <a:off x="6177907" y="-176352"/>
            <a:ext cx="3174625" cy="1369575"/>
          </a:xfrm>
          <a:prstGeom prst="roundRect">
            <a:avLst>
              <a:gd name="adj" fmla="val 21714"/>
            </a:avLst>
          </a:prstGeom>
          <a:solidFill>
            <a:srgbClr val="F77F00">
              <a:alpha val="7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Google Shape;131;p21"/>
          <p:cNvSpPr txBox="1"/>
          <p:nvPr/>
        </p:nvSpPr>
        <p:spPr>
          <a:xfrm>
            <a:off x="3190420" y="3812396"/>
            <a:ext cx="383155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2828"/>
                </a:solidFill>
                <a:latin typeface="Arial Narrow" panose="020B0606020202030204" pitchFamily="34" charset="0"/>
                <a:ea typeface="Impact"/>
                <a:cs typeface="Impact"/>
                <a:sym typeface="Impact"/>
              </a:rPr>
              <a:t>surprised</a:t>
            </a:r>
            <a:endParaRPr sz="7200" b="1" dirty="0">
              <a:solidFill>
                <a:srgbClr val="D62828"/>
              </a:solidFill>
              <a:latin typeface="Arial Narrow" panose="020B060602020203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00" b="74667" l="14167" r="86167">
                        <a14:foregroundMark x1="14333" y1="31333" x2="14333" y2="31333"/>
                        <a14:foregroundMark x1="86167" y1="39333" x2="86167" y2="39333"/>
                        <a14:foregroundMark x1="79667" y1="66667" x2="79667" y2="66667"/>
                        <a14:foregroundMark x1="80500" y1="52000" x2="82333" y2="48167"/>
                        <a14:foregroundMark x1="77500" y1="57500" x2="77500" y2="57500"/>
                        <a14:foregroundMark x1="76833" y1="57167" x2="77667" y2="53833"/>
                      </a14:backgroundRemoval>
                    </a14:imgEffect>
                  </a14:imgLayer>
                </a14:imgProps>
              </a:ext>
            </a:extLst>
          </a:blip>
          <a:srcRect l="7139" t="20656" r="8064" b="19312"/>
          <a:stretch/>
        </p:blipFill>
        <p:spPr>
          <a:xfrm rot="-1230126">
            <a:off x="148621" y="2819441"/>
            <a:ext cx="2488587" cy="1298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129;p21">
            <a:extLst>
              <a:ext uri="{FF2B5EF4-FFF2-40B4-BE49-F238E27FC236}">
                <a16:creationId xmlns:a16="http://schemas.microsoft.com/office/drawing/2014/main" id="{9DC03C33-FD4B-4FB5-B6C2-D6F825956FD9}"/>
              </a:ext>
            </a:extLst>
          </p:cNvPr>
          <p:cNvSpPr txBox="1"/>
          <p:nvPr/>
        </p:nvSpPr>
        <p:spPr>
          <a:xfrm>
            <a:off x="6321669" y="0"/>
            <a:ext cx="31208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Excited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Jealous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Surprised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Bored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Confused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4D344-9834-452C-A8F7-A0E1F271F618}"/>
              </a:ext>
            </a:extLst>
          </p:cNvPr>
          <p:cNvSpPr/>
          <p:nvPr/>
        </p:nvSpPr>
        <p:spPr>
          <a:xfrm>
            <a:off x="6321668" y="652390"/>
            <a:ext cx="1333773" cy="357187"/>
          </a:xfrm>
          <a:prstGeom prst="roundRect">
            <a:avLst>
              <a:gd name="adj" fmla="val 50000"/>
            </a:avLst>
          </a:prstGeom>
          <a:solidFill>
            <a:srgbClr val="003049">
              <a:alpha val="14000"/>
            </a:srgbClr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489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Deal with Jealous People : Complete guide">
            <a:extLst>
              <a:ext uri="{FF2B5EF4-FFF2-40B4-BE49-F238E27FC236}">
                <a16:creationId xmlns:a16="http://schemas.microsoft.com/office/drawing/2014/main" id="{FA418D7F-31BB-4FBB-B338-40CE22749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311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DA911-4E60-4EE5-9115-09944A868914}"/>
              </a:ext>
            </a:extLst>
          </p:cNvPr>
          <p:cNvSpPr/>
          <p:nvPr/>
        </p:nvSpPr>
        <p:spPr>
          <a:xfrm>
            <a:off x="3793660" y="3564224"/>
            <a:ext cx="4957763" cy="1369575"/>
          </a:xfrm>
          <a:prstGeom prst="roundRect">
            <a:avLst>
              <a:gd name="adj" fmla="val 27381"/>
            </a:avLst>
          </a:prstGeom>
          <a:solidFill>
            <a:srgbClr val="EAE2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Google Shape;128;p21"/>
          <p:cNvSpPr txBox="1"/>
          <p:nvPr/>
        </p:nvSpPr>
        <p:spPr>
          <a:xfrm>
            <a:off x="3979781" y="3834951"/>
            <a:ext cx="55287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She is ________. </a:t>
            </a:r>
            <a:endParaRPr sz="4800" dirty="0">
              <a:solidFill>
                <a:srgbClr val="00304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E347DB84-26E6-4927-BF95-EF33E1D20894}"/>
              </a:ext>
            </a:extLst>
          </p:cNvPr>
          <p:cNvSpPr txBox="1"/>
          <p:nvPr/>
        </p:nvSpPr>
        <p:spPr>
          <a:xfrm>
            <a:off x="1112116" y="323316"/>
            <a:ext cx="523444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How does </a:t>
            </a:r>
            <a:b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66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she </a:t>
            </a:r>
            <a:r>
              <a:rPr lang="en" sz="66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feel?</a:t>
            </a:r>
            <a:endParaRPr sz="66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1CBE-D312-42A3-8088-AD2F3E48CD17}"/>
              </a:ext>
            </a:extLst>
          </p:cNvPr>
          <p:cNvSpPr/>
          <p:nvPr/>
        </p:nvSpPr>
        <p:spPr>
          <a:xfrm>
            <a:off x="-237883" y="3929448"/>
            <a:ext cx="3265288" cy="1443125"/>
          </a:xfrm>
          <a:prstGeom prst="roundRect">
            <a:avLst>
              <a:gd name="adj" fmla="val 21714"/>
            </a:avLst>
          </a:prstGeom>
          <a:solidFill>
            <a:srgbClr val="F77F00">
              <a:alpha val="7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Google Shape;131;p21"/>
          <p:cNvSpPr txBox="1"/>
          <p:nvPr/>
        </p:nvSpPr>
        <p:spPr>
          <a:xfrm>
            <a:off x="5630378" y="3582649"/>
            <a:ext cx="314910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2828"/>
                </a:solidFill>
                <a:latin typeface="Arial Narrow" panose="020B0606020202030204" pitchFamily="34" charset="0"/>
                <a:ea typeface="Impact"/>
                <a:cs typeface="Impact"/>
                <a:sym typeface="Impact"/>
              </a:rPr>
              <a:t>jealous</a:t>
            </a:r>
            <a:endParaRPr sz="7200" b="1" dirty="0">
              <a:solidFill>
                <a:srgbClr val="D62828"/>
              </a:solidFill>
              <a:latin typeface="Arial Narrow" panose="020B060602020203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00" b="74667" l="14167" r="86167">
                        <a14:foregroundMark x1="14333" y1="31333" x2="14333" y2="31333"/>
                        <a14:foregroundMark x1="86167" y1="39333" x2="86167" y2="39333"/>
                        <a14:foregroundMark x1="79667" y1="66667" x2="79667" y2="66667"/>
                        <a14:foregroundMark x1="80500" y1="52000" x2="82333" y2="48167"/>
                        <a14:foregroundMark x1="77500" y1="57500" x2="77500" y2="57500"/>
                        <a14:foregroundMark x1="76833" y1="57167" x2="77667" y2="53833"/>
                      </a14:backgroundRemoval>
                    </a14:imgEffect>
                  </a14:imgLayer>
                </a14:imgProps>
              </a:ext>
            </a:extLst>
          </a:blip>
          <a:srcRect l="7139" t="20656" r="8064" b="19312"/>
          <a:stretch/>
        </p:blipFill>
        <p:spPr>
          <a:xfrm rot="-1230126">
            <a:off x="2993414" y="2685784"/>
            <a:ext cx="2488587" cy="12987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129;p21">
            <a:extLst>
              <a:ext uri="{FF2B5EF4-FFF2-40B4-BE49-F238E27FC236}">
                <a16:creationId xmlns:a16="http://schemas.microsoft.com/office/drawing/2014/main" id="{1DFB8F8C-0BE3-4605-96D0-57FE2B10938A}"/>
              </a:ext>
            </a:extLst>
          </p:cNvPr>
          <p:cNvSpPr txBox="1"/>
          <p:nvPr/>
        </p:nvSpPr>
        <p:spPr>
          <a:xfrm>
            <a:off x="88507" y="4035535"/>
            <a:ext cx="31208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Excited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Jealous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Surprised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Bored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Confused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62828">
                    <a:alpha val="54000"/>
                  </a:srgbClr>
                </a:solidFill>
                <a:latin typeface="Gill Sans Nova" panose="020B0602020104020203" pitchFamily="34" charset="0"/>
                <a:ea typeface="Impact"/>
                <a:cs typeface="Impact"/>
                <a:sym typeface="Impact"/>
              </a:rPr>
              <a:t>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4D344-9834-452C-A8F7-A0E1F271F618}"/>
              </a:ext>
            </a:extLst>
          </p:cNvPr>
          <p:cNvSpPr/>
          <p:nvPr/>
        </p:nvSpPr>
        <p:spPr>
          <a:xfrm>
            <a:off x="77874" y="4410923"/>
            <a:ext cx="1038544" cy="357187"/>
          </a:xfrm>
          <a:prstGeom prst="roundRect">
            <a:avLst>
              <a:gd name="adj" fmla="val 50000"/>
            </a:avLst>
          </a:prstGeom>
          <a:solidFill>
            <a:srgbClr val="003049">
              <a:alpha val="14000"/>
            </a:srgbClr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94836BF-AED2-4445-9045-BABDBFCEC5AE}"/>
              </a:ext>
            </a:extLst>
          </p:cNvPr>
          <p:cNvSpPr/>
          <p:nvPr/>
        </p:nvSpPr>
        <p:spPr>
          <a:xfrm rot="16200000">
            <a:off x="6102274" y="816118"/>
            <a:ext cx="667265" cy="326731"/>
          </a:xfrm>
          <a:prstGeom prst="downArrow">
            <a:avLst/>
          </a:prstGeom>
          <a:solidFill>
            <a:srgbClr val="EAE2B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4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Images | Free Vectors, Stock Photos &amp; PSD">
            <a:extLst>
              <a:ext uri="{FF2B5EF4-FFF2-40B4-BE49-F238E27FC236}">
                <a16:creationId xmlns:a16="http://schemas.microsoft.com/office/drawing/2014/main" id="{D669B6D8-0DC5-49E9-BB7F-53D40CE5B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55;p13"/>
          <p:cNvSpPr txBox="1"/>
          <p:nvPr/>
        </p:nvSpPr>
        <p:spPr>
          <a:xfrm>
            <a:off x="0" y="1202159"/>
            <a:ext cx="91440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>
                <a:solidFill>
                  <a:srgbClr val="EAE2B7"/>
                </a:solidFill>
                <a:latin typeface="Brush StrokeFast" pitchFamily="50" charset="0"/>
                <a:ea typeface="Impact"/>
                <a:cs typeface="Impact"/>
                <a:sym typeface="Impact"/>
              </a:rPr>
              <a:t>Questions</a:t>
            </a:r>
            <a:endParaRPr sz="13800" dirty="0">
              <a:solidFill>
                <a:srgbClr val="EAE2B7"/>
              </a:solidFill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183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ckground Images | Free Vectors, Stock Photos &amp; PSD">
            <a:extLst>
              <a:ext uri="{FF2B5EF4-FFF2-40B4-BE49-F238E27FC236}">
                <a16:creationId xmlns:a16="http://schemas.microsoft.com/office/drawing/2014/main" id="{303467E2-F568-48DC-810A-7CB39D367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75544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ᐈ Confused pic stock pictures, Royalty Free confused person images |  download on Depositphotos®">
            <a:extLst>
              <a:ext uri="{FF2B5EF4-FFF2-40B4-BE49-F238E27FC236}">
                <a16:creationId xmlns:a16="http://schemas.microsoft.com/office/drawing/2014/main" id="{7A72902B-69C1-4FB3-AF94-009FED4E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50" b="99000" l="7167" r="90000">
                        <a14:foregroundMark x1="34000" y1="96500" x2="34833" y2="96000"/>
                        <a14:foregroundMark x1="35500" y1="95000" x2="35500" y2="95000"/>
                        <a14:foregroundMark x1="75000" y1="88000" x2="72167" y2="99000"/>
                        <a14:foregroundMark x1="8333" y1="70750" x2="8333" y2="70750"/>
                        <a14:foregroundMark x1="49667" y1="5750" x2="50000" y2="11500"/>
                        <a14:foregroundMark x1="40333" y1="11750" x2="40333" y2="11750"/>
                        <a14:foregroundMark x1="7167" y1="69250" x2="7167" y2="6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2" y="1274585"/>
            <a:ext cx="5803372" cy="38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7"/>
          <p:cNvSpPr txBox="1"/>
          <p:nvPr/>
        </p:nvSpPr>
        <p:spPr>
          <a:xfrm>
            <a:off x="-121785" y="336106"/>
            <a:ext cx="6962423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What subject makes you </a:t>
            </a:r>
            <a:r>
              <a:rPr lang="en" sz="6000" b="1" dirty="0">
                <a:solidFill>
                  <a:srgbClr val="D62828"/>
                </a:solidFill>
                <a:latin typeface="Montserrat"/>
                <a:ea typeface="Montserrat"/>
                <a:cs typeface="Montserrat"/>
                <a:sym typeface="Montserrat"/>
              </a:rPr>
              <a:t>confused</a:t>
            </a: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800" b="1" dirty="0">
              <a:solidFill>
                <a:srgbClr val="EAE2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1149016" y="2595159"/>
            <a:ext cx="3089400" cy="1900734"/>
          </a:xfrm>
          <a:prstGeom prst="wedgeEllipseCallout">
            <a:avLst>
              <a:gd name="adj1" fmla="val 91758"/>
              <a:gd name="adj2" fmla="val -34293"/>
            </a:avLst>
          </a:prstGeom>
          <a:solidFill>
            <a:srgbClr val="EAE2B7"/>
          </a:solidFill>
          <a:ln w="28575" cap="flat" cmpd="sng">
            <a:solidFill>
              <a:srgbClr val="EDF1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99" name="Google Shape;199;p27"/>
          <p:cNvSpPr txBox="1"/>
          <p:nvPr/>
        </p:nvSpPr>
        <p:spPr>
          <a:xfrm>
            <a:off x="1482600" y="2960765"/>
            <a:ext cx="3089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I am </a:t>
            </a:r>
            <a:r>
              <a:rPr lang="en" sz="32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confused</a:t>
            </a:r>
            <a:endParaRPr sz="32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by..</a:t>
            </a:r>
            <a:r>
              <a:rPr lang="en" sz="2400" dirty="0">
                <a:solidFill>
                  <a:srgbClr val="003049"/>
                </a:solidFill>
              </a:rPr>
              <a:t>.</a:t>
            </a:r>
            <a:endParaRPr sz="2400" dirty="0">
              <a:solidFill>
                <a:srgbClr val="00304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 Images | Free Vectors, Stock Photos &amp; PSD">
            <a:extLst>
              <a:ext uri="{FF2B5EF4-FFF2-40B4-BE49-F238E27FC236}">
                <a16:creationId xmlns:a16="http://schemas.microsoft.com/office/drawing/2014/main" id="{5809E3DE-36A4-464D-9DF0-0CE508B93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9394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ree Photo | Excited boy clenching his fist standing against white backdrop">
            <a:extLst>
              <a:ext uri="{FF2B5EF4-FFF2-40B4-BE49-F238E27FC236}">
                <a16:creationId xmlns:a16="http://schemas.microsoft.com/office/drawing/2014/main" id="{9D3987A3-E281-4182-AC98-701D3EAE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99585" l="9904" r="89936">
                        <a14:foregroundMark x1="43450" y1="91286" x2="41054" y2="9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291" y="552450"/>
            <a:ext cx="59626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7"/>
          <p:cNvSpPr txBox="1"/>
          <p:nvPr/>
        </p:nvSpPr>
        <p:spPr>
          <a:xfrm>
            <a:off x="2569578" y="280307"/>
            <a:ext cx="6439853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What makes you </a:t>
            </a:r>
            <a:r>
              <a:rPr lang="en" sz="6000" b="1" dirty="0">
                <a:solidFill>
                  <a:srgbClr val="D62828"/>
                </a:solidFill>
                <a:latin typeface="Montserrat"/>
                <a:ea typeface="Montserrat"/>
                <a:cs typeface="Montserrat"/>
                <a:sym typeface="Montserrat"/>
              </a:rPr>
              <a:t>excited</a:t>
            </a: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800" b="1" dirty="0">
              <a:solidFill>
                <a:srgbClr val="EAE2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3670588" y="2223193"/>
            <a:ext cx="2671774" cy="1900734"/>
          </a:xfrm>
          <a:prstGeom prst="wedgeEllipseCallout">
            <a:avLst>
              <a:gd name="adj1" fmla="val -79361"/>
              <a:gd name="adj2" fmla="val -44171"/>
            </a:avLst>
          </a:prstGeom>
          <a:solidFill>
            <a:srgbClr val="EAE2B7"/>
          </a:solidFill>
          <a:ln w="28575" cap="flat" cmpd="sng">
            <a:solidFill>
              <a:srgbClr val="A59C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99" name="Google Shape;199;p27"/>
          <p:cNvSpPr txBox="1"/>
          <p:nvPr/>
        </p:nvSpPr>
        <p:spPr>
          <a:xfrm>
            <a:off x="3830552" y="2588799"/>
            <a:ext cx="3089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I feel </a:t>
            </a:r>
            <a:r>
              <a:rPr lang="en" sz="32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excited</a:t>
            </a:r>
            <a:endParaRPr sz="32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when..</a:t>
            </a:r>
            <a:r>
              <a:rPr lang="en" sz="2400" dirty="0">
                <a:solidFill>
                  <a:srgbClr val="003049"/>
                </a:solidFill>
              </a:rPr>
              <a:t>.</a:t>
            </a:r>
            <a:endParaRPr sz="2400" dirty="0">
              <a:solidFill>
                <a:srgbClr val="003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34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 Images | Free Vectors, Stock Photos &amp; PSD">
            <a:extLst>
              <a:ext uri="{FF2B5EF4-FFF2-40B4-BE49-F238E27FC236}">
                <a16:creationId xmlns:a16="http://schemas.microsoft.com/office/drawing/2014/main" id="{969EF2D4-0C68-4045-9A63-B1FDB2362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E98A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6,000+ Worried Pictures">
            <a:extLst>
              <a:ext uri="{FF2B5EF4-FFF2-40B4-BE49-F238E27FC236}">
                <a16:creationId xmlns:a16="http://schemas.microsoft.com/office/drawing/2014/main" id="{6D73988C-3FFE-4A5F-8825-1433F17F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95" b="99281" l="9585" r="93930">
                        <a14:foregroundMark x1="81629" y1="92086" x2="80990" y2="98561"/>
                        <a14:foregroundMark x1="92332" y1="91127" x2="93930" y2="99520"/>
                        <a14:foregroundMark x1="59904" y1="8153" x2="56070" y2="5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89" y="11715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7"/>
          <p:cNvSpPr txBox="1"/>
          <p:nvPr/>
        </p:nvSpPr>
        <p:spPr>
          <a:xfrm>
            <a:off x="-273782" y="248260"/>
            <a:ext cx="718234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Are you </a:t>
            </a:r>
            <a:r>
              <a:rPr lang="en" sz="6000" b="1" dirty="0">
                <a:solidFill>
                  <a:srgbClr val="D62828"/>
                </a:solidFill>
                <a:latin typeface="Montserrat"/>
                <a:ea typeface="Montserrat"/>
                <a:cs typeface="Montserrat"/>
                <a:sym typeface="Montserrat"/>
              </a:rPr>
              <a:t>worried</a:t>
            </a: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 about anything?</a:t>
            </a:r>
            <a:endParaRPr sz="4800" b="1" dirty="0">
              <a:solidFill>
                <a:srgbClr val="EAE2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2134951" y="2303221"/>
            <a:ext cx="2671774" cy="1900734"/>
          </a:xfrm>
          <a:prstGeom prst="wedgeEllipseCallout">
            <a:avLst>
              <a:gd name="adj1" fmla="val 92532"/>
              <a:gd name="adj2" fmla="val -29421"/>
            </a:avLst>
          </a:prstGeom>
          <a:solidFill>
            <a:srgbClr val="EAE2B7"/>
          </a:solidFill>
          <a:ln w="28575" cap="flat" cmpd="sng">
            <a:solidFill>
              <a:srgbClr val="E98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99" name="Google Shape;199;p27"/>
          <p:cNvSpPr txBox="1"/>
          <p:nvPr/>
        </p:nvSpPr>
        <p:spPr>
          <a:xfrm>
            <a:off x="2341213" y="2668827"/>
            <a:ext cx="3089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I am </a:t>
            </a:r>
            <a:r>
              <a:rPr lang="en" sz="32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worried</a:t>
            </a:r>
            <a:endParaRPr sz="32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about..</a:t>
            </a:r>
            <a:r>
              <a:rPr lang="en" sz="2400" dirty="0">
                <a:solidFill>
                  <a:srgbClr val="003049"/>
                </a:solidFill>
              </a:rPr>
              <a:t>.</a:t>
            </a:r>
            <a:endParaRPr sz="2400" dirty="0">
              <a:solidFill>
                <a:srgbClr val="003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20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6547795" y="673575"/>
            <a:ext cx="26037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scared </a:t>
            </a: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angry</a:t>
            </a: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sad </a:t>
            </a: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sick</a:t>
            </a: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tired </a:t>
            </a: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happy </a:t>
            </a:r>
            <a:endParaRPr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17" name="Google Shape;117;p20"/>
          <p:cNvCxnSpPr>
            <a:cxnSpLocks/>
          </p:cNvCxnSpPr>
          <p:nvPr/>
        </p:nvCxnSpPr>
        <p:spPr>
          <a:xfrm>
            <a:off x="1926369" y="959250"/>
            <a:ext cx="4703100" cy="1470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20"/>
          <p:cNvCxnSpPr>
            <a:cxnSpLocks/>
          </p:cNvCxnSpPr>
          <p:nvPr/>
        </p:nvCxnSpPr>
        <p:spPr>
          <a:xfrm>
            <a:off x="1926369" y="1747825"/>
            <a:ext cx="4660500" cy="2891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30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>
            <a:cxnSpLocks/>
          </p:cNvCxnSpPr>
          <p:nvPr/>
        </p:nvCxnSpPr>
        <p:spPr>
          <a:xfrm>
            <a:off x="1926369" y="2454430"/>
            <a:ext cx="4717200" cy="1463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CBF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0"/>
          <p:cNvCxnSpPr>
            <a:cxnSpLocks/>
          </p:cNvCxnSpPr>
          <p:nvPr/>
        </p:nvCxnSpPr>
        <p:spPr>
          <a:xfrm rot="10800000" flipH="1">
            <a:off x="1926369" y="959125"/>
            <a:ext cx="4674600" cy="225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CBF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0"/>
          <p:cNvCxnSpPr>
            <a:cxnSpLocks/>
          </p:cNvCxnSpPr>
          <p:nvPr/>
        </p:nvCxnSpPr>
        <p:spPr>
          <a:xfrm rot="10800000" flipH="1">
            <a:off x="1926370" y="1662475"/>
            <a:ext cx="4738500" cy="2301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30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0"/>
          <p:cNvCxnSpPr>
            <a:cxnSpLocks/>
          </p:cNvCxnSpPr>
          <p:nvPr/>
        </p:nvCxnSpPr>
        <p:spPr>
          <a:xfrm rot="10800000" flipH="1">
            <a:off x="1926370" y="3147400"/>
            <a:ext cx="4724400" cy="153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60;p14">
            <a:extLst>
              <a:ext uri="{FF2B5EF4-FFF2-40B4-BE49-F238E27FC236}">
                <a16:creationId xmlns:a16="http://schemas.microsoft.com/office/drawing/2014/main" id="{75D4A919-986A-4856-9359-3BBEAA16F865}"/>
              </a:ext>
            </a:extLst>
          </p:cNvPr>
          <p:cNvSpPr txBox="1"/>
          <p:nvPr/>
        </p:nvSpPr>
        <p:spPr>
          <a:xfrm>
            <a:off x="7495" y="185375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CBF49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Matching</a:t>
            </a:r>
            <a:endParaRPr sz="4800" dirty="0">
              <a:solidFill>
                <a:srgbClr val="FCBF49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3" name="scared" descr="Surprised face with solid fill with solid fill">
            <a:extLst>
              <a:ext uri="{FF2B5EF4-FFF2-40B4-BE49-F238E27FC236}">
                <a16:creationId xmlns:a16="http://schemas.microsoft.com/office/drawing/2014/main" id="{2AE3095B-EBFD-427F-8109-4760B037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481" y="2692160"/>
            <a:ext cx="914400" cy="914400"/>
          </a:xfrm>
          <a:prstGeom prst="rect">
            <a:avLst/>
          </a:prstGeom>
        </p:spPr>
      </p:pic>
      <p:pic>
        <p:nvPicPr>
          <p:cNvPr id="5" name="angry" descr="Angry face with solid fill with solid fill">
            <a:extLst>
              <a:ext uri="{FF2B5EF4-FFF2-40B4-BE49-F238E27FC236}">
                <a16:creationId xmlns:a16="http://schemas.microsoft.com/office/drawing/2014/main" id="{DB4AC970-77D4-45E1-B172-6AD8C01F2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481" y="3460630"/>
            <a:ext cx="914400" cy="914400"/>
          </a:xfrm>
          <a:prstGeom prst="rect">
            <a:avLst/>
          </a:prstGeom>
        </p:spPr>
      </p:pic>
      <p:pic>
        <p:nvPicPr>
          <p:cNvPr id="7" name="sad" descr="Crying face with solid fill with solid fill">
            <a:extLst>
              <a:ext uri="{FF2B5EF4-FFF2-40B4-BE49-F238E27FC236}">
                <a16:creationId xmlns:a16="http://schemas.microsoft.com/office/drawing/2014/main" id="{7876A9E1-CF1A-4B32-A397-2E7057E11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481" y="386750"/>
            <a:ext cx="914400" cy="914400"/>
          </a:xfrm>
          <a:prstGeom prst="rect">
            <a:avLst/>
          </a:prstGeom>
        </p:spPr>
      </p:pic>
      <p:pic>
        <p:nvPicPr>
          <p:cNvPr id="9" name="tired" descr="Tired face with solid fill with solid fill">
            <a:extLst>
              <a:ext uri="{FF2B5EF4-FFF2-40B4-BE49-F238E27FC236}">
                <a16:creationId xmlns:a16="http://schemas.microsoft.com/office/drawing/2014/main" id="{6BA151A4-235C-42C8-B935-736F66A08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481" y="1923690"/>
            <a:ext cx="914400" cy="914400"/>
          </a:xfrm>
          <a:prstGeom prst="rect">
            <a:avLst/>
          </a:prstGeom>
        </p:spPr>
      </p:pic>
      <p:pic>
        <p:nvPicPr>
          <p:cNvPr id="16" name="happy" descr="Smiling face with solid fill with solid fill">
            <a:extLst>
              <a:ext uri="{FF2B5EF4-FFF2-40B4-BE49-F238E27FC236}">
                <a16:creationId xmlns:a16="http://schemas.microsoft.com/office/drawing/2014/main" id="{B08633B0-7D59-465F-B7AC-63593C22C0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6481" y="1155220"/>
            <a:ext cx="914400" cy="914400"/>
          </a:xfrm>
          <a:prstGeom prst="rect">
            <a:avLst/>
          </a:prstGeom>
        </p:spPr>
      </p:pic>
      <p:pic>
        <p:nvPicPr>
          <p:cNvPr id="22" name="sick" descr="Dizzy face with solid fill with solid fill">
            <a:extLst>
              <a:ext uri="{FF2B5EF4-FFF2-40B4-BE49-F238E27FC236}">
                <a16:creationId xmlns:a16="http://schemas.microsoft.com/office/drawing/2014/main" id="{8C3B2470-01AC-4B33-9615-E192B4FA17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6481" y="4229100"/>
            <a:ext cx="914400" cy="914400"/>
          </a:xfrm>
          <a:prstGeom prst="rect">
            <a:avLst/>
          </a:prstGeom>
        </p:spPr>
      </p:pic>
      <p:sp>
        <p:nvSpPr>
          <p:cNvPr id="17" name="Google Shape;116;p20"/>
          <p:cNvSpPr txBox="1"/>
          <p:nvPr/>
        </p:nvSpPr>
        <p:spPr>
          <a:xfrm>
            <a:off x="0" y="647024"/>
            <a:ext cx="1191469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 Images | Free Vectors, Stock Photos &amp; PSD">
            <a:extLst>
              <a:ext uri="{FF2B5EF4-FFF2-40B4-BE49-F238E27FC236}">
                <a16:creationId xmlns:a16="http://schemas.microsoft.com/office/drawing/2014/main" id="{8564F0FF-2036-477F-AACF-B27FCF29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A59C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oredom is OK! Here are 13 Ways to Help Your Kids Embrace It - Detroit and  Ann Arbor Metro Parent">
            <a:extLst>
              <a:ext uri="{FF2B5EF4-FFF2-40B4-BE49-F238E27FC236}">
                <a16:creationId xmlns:a16="http://schemas.microsoft.com/office/drawing/2014/main" id="{273D3E95-6CDD-4D50-8D19-B2725B617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9" b="90251" l="57667" r="95250">
                        <a14:foregroundMark x1="84083" y1="90251" x2="83417" y2="90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74" b="9902"/>
          <a:stretch/>
        </p:blipFill>
        <p:spPr bwMode="auto">
          <a:xfrm>
            <a:off x="-342765" y="509286"/>
            <a:ext cx="4042527" cy="46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7"/>
          <p:cNvSpPr txBox="1"/>
          <p:nvPr/>
        </p:nvSpPr>
        <p:spPr>
          <a:xfrm>
            <a:off x="2766349" y="585401"/>
            <a:ext cx="6117471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When do you feel </a:t>
            </a:r>
            <a:r>
              <a:rPr lang="en" sz="6000" b="1" dirty="0">
                <a:solidFill>
                  <a:srgbClr val="D62828"/>
                </a:solidFill>
                <a:latin typeface="Montserrat"/>
                <a:ea typeface="Montserrat"/>
                <a:cs typeface="Montserrat"/>
                <a:sym typeface="Montserrat"/>
              </a:rPr>
              <a:t>bored</a:t>
            </a: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800" b="1" dirty="0">
              <a:solidFill>
                <a:srgbClr val="EAE2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3699762" y="2571750"/>
            <a:ext cx="2671774" cy="1900734"/>
          </a:xfrm>
          <a:prstGeom prst="wedgeEllipseCallout">
            <a:avLst>
              <a:gd name="adj1" fmla="val -78391"/>
              <a:gd name="adj2" fmla="val -33214"/>
            </a:avLst>
          </a:prstGeom>
          <a:solidFill>
            <a:srgbClr val="EAE2B7"/>
          </a:solidFill>
          <a:ln w="28575" cap="flat" cmpd="sng">
            <a:solidFill>
              <a:srgbClr val="EDF1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99" name="Google Shape;199;p27"/>
          <p:cNvSpPr txBox="1"/>
          <p:nvPr/>
        </p:nvSpPr>
        <p:spPr>
          <a:xfrm>
            <a:off x="3954598" y="2937356"/>
            <a:ext cx="3089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I feel </a:t>
            </a:r>
            <a:r>
              <a:rPr lang="en" sz="32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bored</a:t>
            </a:r>
            <a:endParaRPr sz="32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when..</a:t>
            </a:r>
            <a:r>
              <a:rPr lang="en" sz="2400" dirty="0">
                <a:solidFill>
                  <a:srgbClr val="003049"/>
                </a:solidFill>
              </a:rPr>
              <a:t>.</a:t>
            </a:r>
            <a:endParaRPr sz="2400" dirty="0">
              <a:solidFill>
                <a:srgbClr val="003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18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 Images | Free Vectors, Stock Photos &amp; PSD">
            <a:extLst>
              <a:ext uri="{FF2B5EF4-FFF2-40B4-BE49-F238E27FC236}">
                <a16:creationId xmlns:a16="http://schemas.microsoft.com/office/drawing/2014/main" id="{3FCFDB3E-BDB6-4670-96AD-3494375A7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B780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difference between words: surprised and shocked | English Help Online's  Blog">
            <a:extLst>
              <a:ext uri="{FF2B5EF4-FFF2-40B4-BE49-F238E27FC236}">
                <a16:creationId xmlns:a16="http://schemas.microsoft.com/office/drawing/2014/main" id="{FC2E5717-4954-49E4-9F37-14FF068B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9" b="99488" l="5250" r="90000">
                        <a14:foregroundMark x1="26750" y1="90026" x2="21750" y2="99488"/>
                        <a14:foregroundMark x1="72500" y1="91816" x2="68750" y2="99233"/>
                        <a14:foregroundMark x1="17250" y1="89514" x2="12000" y2="98977"/>
                        <a14:foregroundMark x1="6500" y1="97954" x2="5250" y2="99488"/>
                        <a14:foregroundMark x1="28500" y1="68798" x2="42250" y2="64706"/>
                        <a14:foregroundMark x1="40000" y1="59847" x2="27750" y2="64706"/>
                        <a14:foregroundMark x1="27750" y1="64706" x2="26000" y2="66240"/>
                        <a14:foregroundMark x1="30250" y1="63171" x2="39250" y2="59079"/>
                        <a14:foregroundMark x1="44750" y1="12788" x2="51750" y2="10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73" y="1419225"/>
            <a:ext cx="3810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7"/>
          <p:cNvSpPr txBox="1"/>
          <p:nvPr/>
        </p:nvSpPr>
        <p:spPr>
          <a:xfrm>
            <a:off x="0" y="269167"/>
            <a:ext cx="7101319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Do you like feeling </a:t>
            </a:r>
            <a:r>
              <a:rPr lang="en" sz="6000" b="1" dirty="0">
                <a:solidFill>
                  <a:srgbClr val="D62828"/>
                </a:solidFill>
                <a:latin typeface="Montserrat"/>
                <a:ea typeface="Montserrat"/>
                <a:cs typeface="Montserrat"/>
                <a:sym typeface="Montserrat"/>
              </a:rPr>
              <a:t>surprised</a:t>
            </a: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800" b="1" dirty="0">
              <a:solidFill>
                <a:srgbClr val="EAE2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1967696" y="2115796"/>
            <a:ext cx="3508273" cy="2331132"/>
          </a:xfrm>
          <a:prstGeom prst="wedgeEllipseCallout">
            <a:avLst>
              <a:gd name="adj1" fmla="val 74548"/>
              <a:gd name="adj2" fmla="val -1863"/>
            </a:avLst>
          </a:prstGeom>
          <a:solidFill>
            <a:srgbClr val="EAE2B7"/>
          </a:solidFill>
          <a:ln w="28575" cap="flat" cmpd="sng">
            <a:solidFill>
              <a:srgbClr val="993E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99" name="Google Shape;199;p27"/>
          <p:cNvSpPr txBox="1"/>
          <p:nvPr/>
        </p:nvSpPr>
        <p:spPr>
          <a:xfrm>
            <a:off x="2386569" y="2518296"/>
            <a:ext cx="30894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I like / don’t like being </a:t>
            </a:r>
            <a:r>
              <a:rPr lang="en" sz="32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surprised</a:t>
            </a:r>
            <a:endParaRPr sz="32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because..</a:t>
            </a:r>
            <a:r>
              <a:rPr lang="en" sz="2400" dirty="0">
                <a:solidFill>
                  <a:srgbClr val="003049"/>
                </a:solidFill>
              </a:rPr>
              <a:t>.</a:t>
            </a:r>
            <a:endParaRPr sz="2400" dirty="0">
              <a:solidFill>
                <a:srgbClr val="003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98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 Images | Free Vectors, Stock Photos &amp; PSD">
            <a:extLst>
              <a:ext uri="{FF2B5EF4-FFF2-40B4-BE49-F238E27FC236}">
                <a16:creationId xmlns:a16="http://schemas.microsoft.com/office/drawing/2014/main" id="{1840E0B6-995E-4ABB-9E72-30E360FD2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E98A8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7"/>
          <p:cNvSpPr txBox="1"/>
          <p:nvPr/>
        </p:nvSpPr>
        <p:spPr>
          <a:xfrm>
            <a:off x="2465483" y="351110"/>
            <a:ext cx="6727936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Are you </a:t>
            </a:r>
            <a:r>
              <a:rPr lang="en" sz="6000" b="1" dirty="0">
                <a:solidFill>
                  <a:srgbClr val="D62828"/>
                </a:solidFill>
                <a:latin typeface="Montserrat"/>
                <a:ea typeface="Montserrat"/>
                <a:cs typeface="Montserrat"/>
                <a:sym typeface="Montserrat"/>
              </a:rPr>
              <a:t>jealous</a:t>
            </a: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800" b="1" dirty="0">
                <a:solidFill>
                  <a:srgbClr val="EAE2B7"/>
                </a:solidFill>
                <a:latin typeface="Montserrat"/>
                <a:ea typeface="Montserrat"/>
                <a:cs typeface="Montserrat"/>
                <a:sym typeface="Montserrat"/>
              </a:rPr>
              <a:t>of anyone?</a:t>
            </a:r>
            <a:endParaRPr sz="4800" b="1" dirty="0">
              <a:solidFill>
                <a:srgbClr val="EAE2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042685" y="2562346"/>
            <a:ext cx="2671774" cy="1900734"/>
          </a:xfrm>
          <a:prstGeom prst="wedgeEllipseCallout">
            <a:avLst>
              <a:gd name="adj1" fmla="val -97158"/>
              <a:gd name="adj2" fmla="val -76021"/>
            </a:avLst>
          </a:prstGeom>
          <a:solidFill>
            <a:srgbClr val="EAE2B7"/>
          </a:solidFill>
          <a:ln w="28575" cap="flat" cmpd="sng">
            <a:solidFill>
              <a:srgbClr val="E98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99" name="Google Shape;199;p27"/>
          <p:cNvSpPr txBox="1"/>
          <p:nvPr/>
        </p:nvSpPr>
        <p:spPr>
          <a:xfrm>
            <a:off x="4297522" y="2927953"/>
            <a:ext cx="3089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I am </a:t>
            </a:r>
            <a:r>
              <a:rPr lang="en" sz="32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jealous</a:t>
            </a:r>
            <a:endParaRPr sz="3200" dirty="0">
              <a:solidFill>
                <a:srgbClr val="D628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3049"/>
                </a:solidFill>
                <a:latin typeface="Impact"/>
                <a:ea typeface="Impact"/>
                <a:cs typeface="Impact"/>
                <a:sym typeface="Impact"/>
              </a:rPr>
              <a:t>of..</a:t>
            </a:r>
            <a:r>
              <a:rPr lang="en" sz="2400" dirty="0">
                <a:solidFill>
                  <a:srgbClr val="003049"/>
                </a:solidFill>
              </a:rPr>
              <a:t>.</a:t>
            </a:r>
            <a:endParaRPr sz="2400" dirty="0">
              <a:solidFill>
                <a:srgbClr val="003049"/>
              </a:solidFill>
            </a:endParaRPr>
          </a:p>
        </p:txBody>
      </p:sp>
      <p:pic>
        <p:nvPicPr>
          <p:cNvPr id="8194" name="Picture 2" descr="How to Deal with Jealous People : Complete guide">
            <a:extLst>
              <a:ext uri="{FF2B5EF4-FFF2-40B4-BE49-F238E27FC236}">
                <a16:creationId xmlns:a16="http://schemas.microsoft.com/office/drawing/2014/main" id="{F7A3C7E0-9815-45A4-A796-7846F6903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6" b="99052" l="58625" r="95375">
                        <a14:foregroundMark x1="76000" y1="82701" x2="73750" y2="99289"/>
                        <a14:foregroundMark x1="77375" y1="7346" x2="75625" y2="8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01"/>
          <a:stretch/>
        </p:blipFill>
        <p:spPr bwMode="auto">
          <a:xfrm flipH="1">
            <a:off x="-312455" y="351110"/>
            <a:ext cx="4169945" cy="47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84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CFF41A4C-3C5F-4F74-8949-801A888429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435" y="54259"/>
            <a:ext cx="8465127" cy="5034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59941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149326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77F00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FEELINGS</a:t>
            </a:r>
            <a:endParaRPr sz="4800" dirty="0">
              <a:solidFill>
                <a:srgbClr val="F77F00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572000" y="751499"/>
            <a:ext cx="444038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0030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trokeFast" pitchFamily="50" charset="0"/>
                <a:ea typeface="Impact"/>
                <a:cs typeface="Impact"/>
                <a:sym typeface="Impact"/>
              </a:rPr>
              <a:t>Excited</a:t>
            </a:r>
            <a:endParaRPr sz="9600" dirty="0">
              <a:solidFill>
                <a:srgbClr val="0030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305625" y="2343462"/>
            <a:ext cx="363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She is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excited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en" sz="43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3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940391" y="3298825"/>
            <a:ext cx="4056134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Are you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excited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? </a:t>
            </a:r>
            <a:endParaRPr sz="43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" name="Picture 10" descr="Celebrate O Fox">
            <a:extLst>
              <a:ext uri="{FF2B5EF4-FFF2-40B4-BE49-F238E27FC236}">
                <a16:creationId xmlns:a16="http://schemas.microsoft.com/office/drawing/2014/main" id="{217137C6-86DE-4D3D-B2DF-254A41FD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9" y="538303"/>
            <a:ext cx="4605197" cy="4605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149326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77F00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FEELINGS</a:t>
            </a:r>
            <a:endParaRPr sz="4800" dirty="0">
              <a:solidFill>
                <a:srgbClr val="F77F00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558924" y="552751"/>
            <a:ext cx="5745340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0030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trokeFast" pitchFamily="50" charset="0"/>
                <a:ea typeface="Impact"/>
                <a:cs typeface="Impact"/>
                <a:sym typeface="Impact"/>
              </a:rPr>
              <a:t>Jealous</a:t>
            </a:r>
            <a:endParaRPr sz="11500" dirty="0">
              <a:solidFill>
                <a:srgbClr val="0030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305625" y="2343462"/>
            <a:ext cx="363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She is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jealous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en" sz="43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3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249525" y="3298825"/>
            <a:ext cx="374700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W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hen do you feel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jealous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? </a:t>
            </a:r>
            <a:endParaRPr sz="43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" name="Picture 6" descr="Embarrassed O Fox">
            <a:extLst>
              <a:ext uri="{FF2B5EF4-FFF2-40B4-BE49-F238E27FC236}">
                <a16:creationId xmlns:a16="http://schemas.microsoft.com/office/drawing/2014/main" id="{851866E4-1E49-49DF-A330-7355E04D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9" y="105956"/>
            <a:ext cx="5060885" cy="50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149326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77F00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FEELINGS</a:t>
            </a:r>
            <a:endParaRPr sz="4800" dirty="0">
              <a:solidFill>
                <a:srgbClr val="F77F00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668456" y="533015"/>
            <a:ext cx="6475544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0030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trokeFast" pitchFamily="50" charset="0"/>
                <a:ea typeface="Impact"/>
                <a:cs typeface="Impact"/>
                <a:sym typeface="Impact"/>
              </a:rPr>
              <a:t>Surprised</a:t>
            </a:r>
            <a:endParaRPr sz="11500" dirty="0">
              <a:solidFill>
                <a:srgbClr val="0030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953548" y="2343462"/>
            <a:ext cx="3986877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He is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surprised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en" sz="43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3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539027" y="3298825"/>
            <a:ext cx="3457498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When are you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surprised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? </a:t>
            </a:r>
            <a:endParaRPr sz="43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" name="Picture 5" descr="OMG O Fox">
            <a:extLst>
              <a:ext uri="{FF2B5EF4-FFF2-40B4-BE49-F238E27FC236}">
                <a16:creationId xmlns:a16="http://schemas.microsoft.com/office/drawing/2014/main" id="{55B031BD-7F9F-4E6A-BDBA-C708FBBB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830"/>
            <a:ext cx="4749973" cy="47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7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eepy O Fox">
            <a:extLst>
              <a:ext uri="{FF2B5EF4-FFF2-40B4-BE49-F238E27FC236}">
                <a16:creationId xmlns:a16="http://schemas.microsoft.com/office/drawing/2014/main" id="{8CA63319-5FCB-4423-98B9-32778620A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1" t="59042" r="8233" b="12944"/>
          <a:stretch/>
        </p:blipFill>
        <p:spPr>
          <a:xfrm>
            <a:off x="-215900" y="3064092"/>
            <a:ext cx="6527800" cy="2162175"/>
          </a:xfrm>
          <a:prstGeom prst="rect">
            <a:avLst/>
          </a:prstGeom>
        </p:spPr>
      </p:pic>
      <p:sp>
        <p:nvSpPr>
          <p:cNvPr id="60" name="Google Shape;60;p14"/>
          <p:cNvSpPr txBox="1"/>
          <p:nvPr/>
        </p:nvSpPr>
        <p:spPr>
          <a:xfrm>
            <a:off x="0" y="149326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77F00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FEELINGS</a:t>
            </a:r>
            <a:endParaRPr sz="4800" dirty="0">
              <a:solidFill>
                <a:srgbClr val="F77F00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776011" y="322506"/>
            <a:ext cx="5528252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>
                <a:solidFill>
                  <a:srgbClr val="0030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trokeFast" pitchFamily="50" charset="0"/>
                <a:ea typeface="Impact"/>
                <a:cs typeface="Impact"/>
                <a:sym typeface="Impact"/>
              </a:rPr>
              <a:t>Bored</a:t>
            </a:r>
            <a:endParaRPr sz="13800" dirty="0">
              <a:solidFill>
                <a:srgbClr val="0030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305625" y="2343462"/>
            <a:ext cx="363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She is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bored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en" sz="43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3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249524" y="3298825"/>
            <a:ext cx="3949893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Are you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bored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? </a:t>
            </a:r>
            <a:endParaRPr sz="43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50618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149326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77F00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FEELINGS</a:t>
            </a:r>
            <a:endParaRPr sz="4800" dirty="0">
              <a:solidFill>
                <a:srgbClr val="F77F00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23882" y="403424"/>
            <a:ext cx="6508767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0030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trokeFast" pitchFamily="50" charset="0"/>
                <a:ea typeface="Impact"/>
                <a:cs typeface="Impact"/>
                <a:sym typeface="Impact"/>
              </a:rPr>
              <a:t>Confused</a:t>
            </a:r>
            <a:endParaRPr sz="11500" dirty="0">
              <a:solidFill>
                <a:srgbClr val="0030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305625" y="2343462"/>
            <a:ext cx="363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He is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confused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en" sz="43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3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85447" y="3298825"/>
            <a:ext cx="4411078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Are you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confused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? </a:t>
            </a:r>
            <a:endParaRPr sz="43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" name="Picture 4" descr="Don't Know O Fox">
            <a:extLst>
              <a:ext uri="{FF2B5EF4-FFF2-40B4-BE49-F238E27FC236}">
                <a16:creationId xmlns:a16="http://schemas.microsoft.com/office/drawing/2014/main" id="{E774B0F8-E59B-4AD9-9D90-AFCC63B6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499" y="558438"/>
            <a:ext cx="4585062" cy="45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7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149326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77F00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FEELINGS</a:t>
            </a:r>
            <a:endParaRPr sz="4800" dirty="0">
              <a:solidFill>
                <a:srgbClr val="F77F00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402107" y="557098"/>
            <a:ext cx="6029082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0030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trokeFast" pitchFamily="50" charset="0"/>
                <a:ea typeface="Impact"/>
                <a:cs typeface="Impact"/>
                <a:sym typeface="Impact"/>
              </a:rPr>
              <a:t>Worried</a:t>
            </a:r>
            <a:endParaRPr sz="11500" dirty="0">
              <a:solidFill>
                <a:srgbClr val="0030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trokeFast" pitchFamily="50" charset="0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305625" y="2343462"/>
            <a:ext cx="363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He is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worried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en" sz="43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3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739614" y="3298825"/>
            <a:ext cx="4256911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Are you </a:t>
            </a:r>
            <a:r>
              <a:rPr lang="en" sz="4300" dirty="0">
                <a:solidFill>
                  <a:srgbClr val="D62828"/>
                </a:solidFill>
                <a:latin typeface="Impact"/>
                <a:ea typeface="Impact"/>
                <a:cs typeface="Impact"/>
                <a:sym typeface="Impact"/>
              </a:rPr>
              <a:t>worried</a:t>
            </a:r>
            <a:r>
              <a:rPr lang="en" sz="43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 ? </a:t>
            </a:r>
            <a:endParaRPr sz="43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" name="Picture 5" descr="Angel O Fox">
            <a:extLst>
              <a:ext uri="{FF2B5EF4-FFF2-40B4-BE49-F238E27FC236}">
                <a16:creationId xmlns:a16="http://schemas.microsoft.com/office/drawing/2014/main" id="{AD7454AA-59BF-43FA-88A5-8357902F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2" y="568304"/>
            <a:ext cx="4626602" cy="462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6547795" y="673575"/>
            <a:ext cx="26037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excited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confused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surprised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worried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jealous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bored </a:t>
            </a:r>
          </a:p>
        </p:txBody>
      </p:sp>
      <p:cxnSp>
        <p:nvCxnSpPr>
          <p:cNvPr id="117" name="Google Shape;117;p20"/>
          <p:cNvCxnSpPr>
            <a:cxnSpLocks/>
          </p:cNvCxnSpPr>
          <p:nvPr/>
        </p:nvCxnSpPr>
        <p:spPr>
          <a:xfrm>
            <a:off x="1926369" y="959250"/>
            <a:ext cx="4621426" cy="220216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20"/>
          <p:cNvCxnSpPr>
            <a:cxnSpLocks/>
          </p:cNvCxnSpPr>
          <p:nvPr/>
        </p:nvCxnSpPr>
        <p:spPr>
          <a:xfrm flipV="1">
            <a:off x="1926369" y="1656048"/>
            <a:ext cx="4628921" cy="9177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30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>
            <a:cxnSpLocks/>
          </p:cNvCxnSpPr>
          <p:nvPr/>
        </p:nvCxnSpPr>
        <p:spPr>
          <a:xfrm flipV="1">
            <a:off x="1926369" y="962556"/>
            <a:ext cx="4621426" cy="149187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CBF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0"/>
          <p:cNvCxnSpPr>
            <a:cxnSpLocks/>
          </p:cNvCxnSpPr>
          <p:nvPr/>
        </p:nvCxnSpPr>
        <p:spPr>
          <a:xfrm>
            <a:off x="1926369" y="3218427"/>
            <a:ext cx="4708607" cy="140645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0"/>
          <p:cNvCxnSpPr>
            <a:cxnSpLocks/>
          </p:cNvCxnSpPr>
          <p:nvPr/>
        </p:nvCxnSpPr>
        <p:spPr>
          <a:xfrm flipV="1">
            <a:off x="1926370" y="2370322"/>
            <a:ext cx="4628920" cy="159405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304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0"/>
          <p:cNvCxnSpPr>
            <a:cxnSpLocks/>
          </p:cNvCxnSpPr>
          <p:nvPr/>
        </p:nvCxnSpPr>
        <p:spPr>
          <a:xfrm flipV="1">
            <a:off x="1926370" y="3865886"/>
            <a:ext cx="4621425" cy="81601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CBF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60;p14">
            <a:extLst>
              <a:ext uri="{FF2B5EF4-FFF2-40B4-BE49-F238E27FC236}">
                <a16:creationId xmlns:a16="http://schemas.microsoft.com/office/drawing/2014/main" id="{75D4A919-986A-4856-9359-3BBEAA16F865}"/>
              </a:ext>
            </a:extLst>
          </p:cNvPr>
          <p:cNvSpPr txBox="1"/>
          <p:nvPr/>
        </p:nvSpPr>
        <p:spPr>
          <a:xfrm>
            <a:off x="7495" y="185375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CBF49"/>
                </a:solidFill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Matching</a:t>
            </a:r>
            <a:endParaRPr sz="4800" dirty="0">
              <a:solidFill>
                <a:srgbClr val="FCBF49"/>
              </a:solidFill>
              <a:latin typeface="Arial Black" panose="020B0A04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7" name="Google Shape;116;p20"/>
          <p:cNvSpPr txBox="1"/>
          <p:nvPr/>
        </p:nvSpPr>
        <p:spPr>
          <a:xfrm>
            <a:off x="0" y="647024"/>
            <a:ext cx="1191469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EAE2B7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EAE2B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</a:p>
        </p:txBody>
      </p:sp>
      <p:pic>
        <p:nvPicPr>
          <p:cNvPr id="21" name="bored" descr="Tired face with solid fill with solid fill">
            <a:extLst>
              <a:ext uri="{FF2B5EF4-FFF2-40B4-BE49-F238E27FC236}">
                <a16:creationId xmlns:a16="http://schemas.microsoft.com/office/drawing/2014/main" id="{79BFF892-BC51-4DAB-B1DF-C8E56E9E1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49" y="2651166"/>
            <a:ext cx="914400" cy="914400"/>
          </a:xfrm>
          <a:prstGeom prst="rect">
            <a:avLst/>
          </a:prstGeom>
        </p:spPr>
      </p:pic>
      <p:pic>
        <p:nvPicPr>
          <p:cNvPr id="24" name="surprised" descr="Surprised face with solid fill with solid fill">
            <a:extLst>
              <a:ext uri="{FF2B5EF4-FFF2-40B4-BE49-F238E27FC236}">
                <a16:creationId xmlns:a16="http://schemas.microsoft.com/office/drawing/2014/main" id="{11D98E8E-AC06-4E63-BE28-544DB9C5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849" y="3402687"/>
            <a:ext cx="914400" cy="914400"/>
          </a:xfrm>
          <a:prstGeom prst="rect">
            <a:avLst/>
          </a:prstGeom>
        </p:spPr>
      </p:pic>
      <p:pic>
        <p:nvPicPr>
          <p:cNvPr id="26" name="Confused" descr="Confused face with solid fill with solid fill">
            <a:extLst>
              <a:ext uri="{FF2B5EF4-FFF2-40B4-BE49-F238E27FC236}">
                <a16:creationId xmlns:a16="http://schemas.microsoft.com/office/drawing/2014/main" id="{254383E0-5E3B-4310-ABB7-CB88E502A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6849" y="1148124"/>
            <a:ext cx="914400" cy="914400"/>
          </a:xfrm>
          <a:prstGeom prst="rect">
            <a:avLst/>
          </a:prstGeom>
        </p:spPr>
      </p:pic>
      <p:pic>
        <p:nvPicPr>
          <p:cNvPr id="28" name="excited" descr="Star-struck face with solid fill with solid fill">
            <a:extLst>
              <a:ext uri="{FF2B5EF4-FFF2-40B4-BE49-F238E27FC236}">
                <a16:creationId xmlns:a16="http://schemas.microsoft.com/office/drawing/2014/main" id="{BA3B9E95-1557-4DB4-9BC1-A2DD901AE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6849" y="1899645"/>
            <a:ext cx="914400" cy="914400"/>
          </a:xfrm>
          <a:prstGeom prst="rect">
            <a:avLst/>
          </a:prstGeom>
        </p:spPr>
      </p:pic>
      <p:pic>
        <p:nvPicPr>
          <p:cNvPr id="30" name="worried" descr="Pleading face with solid fill with solid fill">
            <a:extLst>
              <a:ext uri="{FF2B5EF4-FFF2-40B4-BE49-F238E27FC236}">
                <a16:creationId xmlns:a16="http://schemas.microsoft.com/office/drawing/2014/main" id="{13A21AD3-EE53-4B9B-8ABF-356F43DCFF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849" y="396603"/>
            <a:ext cx="914400" cy="914400"/>
          </a:xfrm>
          <a:prstGeom prst="rect">
            <a:avLst/>
          </a:prstGeom>
        </p:spPr>
      </p:pic>
      <p:sp>
        <p:nvSpPr>
          <p:cNvPr id="16" name="q mark">
            <a:extLst>
              <a:ext uri="{FF2B5EF4-FFF2-40B4-BE49-F238E27FC236}">
                <a16:creationId xmlns:a16="http://schemas.microsoft.com/office/drawing/2014/main" id="{76BC10F5-B34D-47AD-9412-3765FE67EB3D}"/>
              </a:ext>
            </a:extLst>
          </p:cNvPr>
          <p:cNvSpPr txBox="1"/>
          <p:nvPr/>
        </p:nvSpPr>
        <p:spPr>
          <a:xfrm>
            <a:off x="1198964" y="1103296"/>
            <a:ext cx="52206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CBF49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</a:p>
        </p:txBody>
      </p:sp>
      <p:pic>
        <p:nvPicPr>
          <p:cNvPr id="3" name="jealous" descr="Angry face with solid fill with solid fill">
            <a:extLst>
              <a:ext uri="{FF2B5EF4-FFF2-40B4-BE49-F238E27FC236}">
                <a16:creationId xmlns:a16="http://schemas.microsoft.com/office/drawing/2014/main" id="{2D036081-E2E3-43F7-9D94-3E2D5A9FE9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6849" y="4154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258</Words>
  <Application>Microsoft Office PowerPoint</Application>
  <PresentationFormat>On-screen Show (16:9)</PresentationFormat>
  <Paragraphs>145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Brush StrokeFast</vt:lpstr>
      <vt:lpstr>Arial</vt:lpstr>
      <vt:lpstr>Impact</vt:lpstr>
      <vt:lpstr>Arial Narrow</vt:lpstr>
      <vt:lpstr>Gill Sans Nova</vt:lpstr>
      <vt:lpstr>Arial Black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schilstra</cp:lastModifiedBy>
  <cp:revision>35</cp:revision>
  <dcterms:modified xsi:type="dcterms:W3CDTF">2021-03-14T04:39:39Z</dcterms:modified>
</cp:coreProperties>
</file>