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78" r:id="rId4"/>
    <p:sldId id="279" r:id="rId5"/>
    <p:sldId id="280" r:id="rId6"/>
    <p:sldId id="281" r:id="rId7"/>
    <p:sldId id="282" r:id="rId8"/>
    <p:sldId id="263" r:id="rId9"/>
    <p:sldId id="264" r:id="rId10"/>
    <p:sldId id="284" r:id="rId11"/>
    <p:sldId id="285" r:id="rId12"/>
    <p:sldId id="286" r:id="rId13"/>
    <p:sldId id="287" r:id="rId14"/>
    <p:sldId id="288" r:id="rId15"/>
    <p:sldId id="289" r:id="rId16"/>
    <p:sldId id="270" r:id="rId17"/>
    <p:sldId id="290" r:id="rId18"/>
    <p:sldId id="291" r:id="rId19"/>
    <p:sldId id="293" r:id="rId20"/>
    <p:sldId id="294" r:id="rId21"/>
    <p:sldId id="277" r:id="rId22"/>
  </p:sldIdLst>
  <p:sldSz cx="9144000" cy="5143500" type="screen16x9"/>
  <p:notesSz cx="6858000" cy="9144000"/>
  <p:embeddedFontLst>
    <p:embeddedFont>
      <p:font typeface="맑은 고딕" panose="020B0503020000020004" pitchFamily="50" charset="-127"/>
      <p:regular r:id="rId24"/>
      <p:bold r:id="rId25"/>
    </p:embeddedFont>
    <p:embeddedFont>
      <p:font typeface="Montserrat" panose="020B0604020202020204" charset="0"/>
      <p:regular r:id="rId26"/>
      <p:bold r:id="rId27"/>
      <p:italic r:id="rId28"/>
      <p:boldItalic r:id="rId29"/>
    </p:embeddedFont>
    <p:embeddedFont>
      <p:font typeface="Impact" panose="020B0806030902050204" pitchFamily="34" charset="0"/>
      <p:regular r:id="rId30"/>
    </p:embeddedFont>
    <p:embeddedFont>
      <p:font typeface="Brush StrokeFast" pitchFamily="50" charset="0"/>
      <p:regular r:id="rId31"/>
    </p:embeddedFont>
    <p:embeddedFont>
      <p:font typeface="Gill Sans Nova" panose="020B0604020202020204" charset="0"/>
      <p:regular r:id="rId32"/>
      <p:bold r:id="rId33"/>
      <p:italic r:id="rId34"/>
      <p:boldItalic r:id="rId35"/>
    </p:embeddedFont>
    <p:embeddedFont>
      <p:font typeface="Arial Black" panose="020B0A04020102020204" pitchFamily="34" charset="0"/>
      <p:bold r:id="rId36"/>
    </p:embeddedFont>
    <p:embeddedFont>
      <p:font typeface="Arial Nova" panose="020B0604020202020204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7801"/>
    <a:srgbClr val="813CA7"/>
    <a:srgbClr val="ECEF63"/>
    <a:srgbClr val="155199"/>
    <a:srgbClr val="83562F"/>
    <a:srgbClr val="D62828"/>
    <a:srgbClr val="003049"/>
    <a:srgbClr val="EAE2B7"/>
    <a:srgbClr val="FCBF49"/>
    <a:srgbClr val="F77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53100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52164b09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52164b09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7942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c52164b094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c52164b094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5355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c52164b094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c52164b094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787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c52164b094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c52164b094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1833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c52164b094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c52164b094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8867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c52164b094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c52164b094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4567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c52164b094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c52164b094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9924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c52164b094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c52164b094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09287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c52164b094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c52164b094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09705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c52164b094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c52164b094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5720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c52164b094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c52164b094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3686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52164b09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c52164b09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17535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c52164b094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c52164b094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8799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52164b09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c52164b09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8016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52164b09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c52164b09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0315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52164b09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c52164b09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652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52164b09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c52164b09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8595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52164b09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c52164b09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7226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c52164b094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c52164b094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2241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c52164b094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c52164b094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2026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77F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sv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1.png"/><Relationship Id="rId1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-2" y="1202159"/>
            <a:ext cx="9144000" cy="2739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600" dirty="0">
                <a:solidFill>
                  <a:srgbClr val="EAE2B7"/>
                </a:solidFill>
                <a:latin typeface="Brush StrokeFast" pitchFamily="50" charset="0"/>
                <a:ea typeface="Impact"/>
                <a:cs typeface="Impact"/>
                <a:sym typeface="Impact"/>
              </a:rPr>
              <a:t>FEELINGS</a:t>
            </a:r>
            <a:endParaRPr sz="16600" dirty="0">
              <a:solidFill>
                <a:srgbClr val="EAE2B7"/>
              </a:solidFill>
              <a:latin typeface="Brush StrokeFast" pitchFamily="50" charset="0"/>
              <a:ea typeface="Impact"/>
              <a:cs typeface="Impact"/>
              <a:sym typeface="Impact"/>
            </a:endParaRPr>
          </a:p>
        </p:txBody>
      </p:sp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435" y="54259"/>
            <a:ext cx="8465127" cy="50349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42DA911-4E60-4EE5-9115-09944A868914}"/>
              </a:ext>
            </a:extLst>
          </p:cNvPr>
          <p:cNvSpPr/>
          <p:nvPr/>
        </p:nvSpPr>
        <p:spPr>
          <a:xfrm>
            <a:off x="4150919" y="3544026"/>
            <a:ext cx="4957763" cy="1369575"/>
          </a:xfrm>
          <a:prstGeom prst="roundRect">
            <a:avLst>
              <a:gd name="adj" fmla="val 27381"/>
            </a:avLst>
          </a:prstGeom>
          <a:solidFill>
            <a:srgbClr val="EAE2B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2" name="Google Shape;143;p22">
            <a:extLst>
              <a:ext uri="{FF2B5EF4-FFF2-40B4-BE49-F238E27FC236}">
                <a16:creationId xmlns:a16="http://schemas.microsoft.com/office/drawing/2014/main" xmlns="" id="{18C9F77A-F6C3-4D28-9AC5-B9466CEEC5CC}"/>
              </a:ext>
            </a:extLst>
          </p:cNvPr>
          <p:cNvPicPr preferRelativeResize="0"/>
          <p:nvPr/>
        </p:nvPicPr>
        <p:blipFill rotWithShape="1">
          <a:blip r:embed="rId3">
            <a:alphaModFix amt="35000"/>
          </a:blip>
          <a:srcRect l="3333" r="333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1"/>
          <p:cNvSpPr txBox="1"/>
          <p:nvPr/>
        </p:nvSpPr>
        <p:spPr>
          <a:xfrm>
            <a:off x="4150919" y="3814753"/>
            <a:ext cx="5714859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003049"/>
                </a:solidFill>
                <a:latin typeface="Impact"/>
                <a:ea typeface="Impact"/>
                <a:cs typeface="Impact"/>
                <a:sym typeface="Impact"/>
              </a:rPr>
              <a:t>She is _________. </a:t>
            </a:r>
            <a:endParaRPr sz="4800" dirty="0">
              <a:solidFill>
                <a:srgbClr val="003049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" name="Google Shape;62;p14">
            <a:extLst>
              <a:ext uri="{FF2B5EF4-FFF2-40B4-BE49-F238E27FC236}">
                <a16:creationId xmlns:a16="http://schemas.microsoft.com/office/drawing/2014/main" xmlns="" id="{E347DB84-26E6-4927-BF95-EF33E1D20894}"/>
              </a:ext>
            </a:extLst>
          </p:cNvPr>
          <p:cNvSpPr txBox="1"/>
          <p:nvPr/>
        </p:nvSpPr>
        <p:spPr>
          <a:xfrm>
            <a:off x="3234751" y="901561"/>
            <a:ext cx="5234441" cy="2215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How does </a:t>
            </a:r>
            <a:br>
              <a:rPr lang="en" sz="66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</a:br>
            <a:r>
              <a:rPr lang="en" sz="66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she </a:t>
            </a:r>
            <a:r>
              <a:rPr lang="en" sz="6600" dirty="0">
                <a:solidFill>
                  <a:srgbClr val="D62828"/>
                </a:solidFill>
                <a:latin typeface="Impact"/>
                <a:ea typeface="Impact"/>
                <a:cs typeface="Impact"/>
                <a:sym typeface="Impact"/>
              </a:rPr>
              <a:t>feel?</a:t>
            </a:r>
            <a:endParaRPr sz="6600" dirty="0">
              <a:solidFill>
                <a:srgbClr val="D62828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E8F1CBE-D312-42A3-8088-AD2F3E48CD17}"/>
              </a:ext>
            </a:extLst>
          </p:cNvPr>
          <p:cNvSpPr/>
          <p:nvPr/>
        </p:nvSpPr>
        <p:spPr>
          <a:xfrm>
            <a:off x="-237883" y="-172100"/>
            <a:ext cx="3174625" cy="1853850"/>
          </a:xfrm>
          <a:prstGeom prst="roundRect">
            <a:avLst>
              <a:gd name="adj" fmla="val 21714"/>
            </a:avLst>
          </a:prstGeom>
          <a:solidFill>
            <a:srgbClr val="F77F00">
              <a:alpha val="72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Google Shape;129;p21">
            <a:extLst>
              <a:ext uri="{FF2B5EF4-FFF2-40B4-BE49-F238E27FC236}">
                <a16:creationId xmlns:a16="http://schemas.microsoft.com/office/drawing/2014/main" xmlns="" id="{017A351C-004D-4F4F-BD0E-668E808E7597}"/>
              </a:ext>
            </a:extLst>
          </p:cNvPr>
          <p:cNvSpPr txBox="1"/>
          <p:nvPr/>
        </p:nvSpPr>
        <p:spPr>
          <a:xfrm>
            <a:off x="207941" y="0"/>
            <a:ext cx="3120804" cy="136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happy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sad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angry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b="1" dirty="0">
              <a:solidFill>
                <a:srgbClr val="D62828">
                  <a:alpha val="54000"/>
                </a:srgbClr>
              </a:solidFill>
              <a:latin typeface="Gill Sans Nova" panose="020B0602020104020203" pitchFamily="34" charset="0"/>
              <a:ea typeface="Impact"/>
              <a:cs typeface="Impact"/>
              <a:sym typeface="Impact"/>
            </a:endParaRPr>
          </a:p>
        </p:txBody>
      </p:sp>
      <p:sp>
        <p:nvSpPr>
          <p:cNvPr id="11" name="Google Shape;129;p21">
            <a:extLst>
              <a:ext uri="{FF2B5EF4-FFF2-40B4-BE49-F238E27FC236}">
                <a16:creationId xmlns:a16="http://schemas.microsoft.com/office/drawing/2014/main" xmlns="" id="{9A823308-525F-40FD-87C1-7E9A32D8CC26}"/>
              </a:ext>
            </a:extLst>
          </p:cNvPr>
          <p:cNvSpPr txBox="1"/>
          <p:nvPr/>
        </p:nvSpPr>
        <p:spPr>
          <a:xfrm>
            <a:off x="1350241" y="0"/>
            <a:ext cx="2164625" cy="136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tired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scared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sick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b="1" dirty="0">
              <a:solidFill>
                <a:srgbClr val="D62828">
                  <a:alpha val="54000"/>
                </a:srgbClr>
              </a:solidFill>
              <a:latin typeface="Gill Sans Nova" panose="020B0602020104020203" pitchFamily="34" charset="0"/>
              <a:ea typeface="Impact"/>
              <a:cs typeface="Impact"/>
              <a:sym typeface="Impac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954D344-9834-452C-A8F7-A0E1F271F618}"/>
              </a:ext>
            </a:extLst>
          </p:cNvPr>
          <p:cNvSpPr/>
          <p:nvPr/>
        </p:nvSpPr>
        <p:spPr>
          <a:xfrm>
            <a:off x="1314923" y="465733"/>
            <a:ext cx="1200431" cy="357187"/>
          </a:xfrm>
          <a:prstGeom prst="roundRect">
            <a:avLst>
              <a:gd name="adj" fmla="val 50000"/>
            </a:avLst>
          </a:prstGeom>
          <a:solidFill>
            <a:srgbClr val="003049">
              <a:alpha val="14000"/>
            </a:srgbClr>
          </a:solidFill>
          <a:ln>
            <a:solidFill>
              <a:srgbClr val="003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1" name="Google Shape;131;p21"/>
          <p:cNvSpPr txBox="1"/>
          <p:nvPr/>
        </p:nvSpPr>
        <p:spPr>
          <a:xfrm>
            <a:off x="5782665" y="3553169"/>
            <a:ext cx="3139457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solidFill>
                  <a:srgbClr val="D62828"/>
                </a:solidFill>
                <a:latin typeface="Arial Nova" panose="020B0504020202020204" pitchFamily="34" charset="0"/>
                <a:ea typeface="Impact"/>
                <a:cs typeface="Impact"/>
                <a:sym typeface="Impact"/>
              </a:rPr>
              <a:t>scared</a:t>
            </a:r>
            <a:endParaRPr sz="7200" b="1" dirty="0">
              <a:solidFill>
                <a:srgbClr val="D62828"/>
              </a:solidFill>
              <a:latin typeface="Arial Nova" panose="020B0504020202020204" pitchFamily="34" charset="0"/>
              <a:ea typeface="Impact"/>
              <a:cs typeface="Impact"/>
              <a:sym typeface="Impact"/>
            </a:endParaRPr>
          </a:p>
        </p:txBody>
      </p:sp>
      <p:pic>
        <p:nvPicPr>
          <p:cNvPr id="133" name="Google Shape;133;p21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500" b="74667" l="14167" r="86167">
                        <a14:foregroundMark x1="14333" y1="31333" x2="14333" y2="31333"/>
                        <a14:foregroundMark x1="86167" y1="39333" x2="86167" y2="39333"/>
                        <a14:foregroundMark x1="79667" y1="66667" x2="79667" y2="66667"/>
                        <a14:foregroundMark x1="80500" y1="52000" x2="82333" y2="48167"/>
                        <a14:foregroundMark x1="77500" y1="57500" x2="77500" y2="57500"/>
                        <a14:foregroundMark x1="76833" y1="57167" x2="77667" y2="53833"/>
                      </a14:backgroundRemoval>
                    </a14:imgEffect>
                  </a14:imgLayer>
                </a14:imgProps>
              </a:ext>
            </a:extLst>
          </a:blip>
          <a:srcRect l="7139" t="20656" r="8064" b="19312"/>
          <a:stretch/>
        </p:blipFill>
        <p:spPr>
          <a:xfrm rot="-1230126">
            <a:off x="5002145" y="2681410"/>
            <a:ext cx="2488587" cy="12987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17163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42DA911-4E60-4EE5-9115-09944A868914}"/>
              </a:ext>
            </a:extLst>
          </p:cNvPr>
          <p:cNvSpPr/>
          <p:nvPr/>
        </p:nvSpPr>
        <p:spPr>
          <a:xfrm>
            <a:off x="1546426" y="3568670"/>
            <a:ext cx="4957763" cy="1369575"/>
          </a:xfrm>
          <a:prstGeom prst="roundRect">
            <a:avLst>
              <a:gd name="adj" fmla="val 27381"/>
            </a:avLst>
          </a:prstGeom>
          <a:solidFill>
            <a:srgbClr val="EAE2B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3" name="Google Shape;155;p23">
            <a:extLst>
              <a:ext uri="{FF2B5EF4-FFF2-40B4-BE49-F238E27FC236}">
                <a16:creationId xmlns:a16="http://schemas.microsoft.com/office/drawing/2014/main" xmlns="" id="{911B9D65-7645-45FE-90FB-FD2417741314}"/>
              </a:ext>
            </a:extLst>
          </p:cNvPr>
          <p:cNvPicPr preferRelativeResize="0"/>
          <p:nvPr/>
        </p:nvPicPr>
        <p:blipFill rotWithShape="1">
          <a:blip r:embed="rId3">
            <a:alphaModFix amt="35000"/>
          </a:blip>
          <a:srcRect t="2598" b="259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1"/>
          <p:cNvSpPr txBox="1"/>
          <p:nvPr/>
        </p:nvSpPr>
        <p:spPr>
          <a:xfrm>
            <a:off x="1787543" y="3941943"/>
            <a:ext cx="5528738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003049"/>
                </a:solidFill>
                <a:latin typeface="Impact"/>
                <a:ea typeface="Impact"/>
                <a:cs typeface="Impact"/>
                <a:sym typeface="Impact"/>
              </a:rPr>
              <a:t>He is ________. </a:t>
            </a:r>
            <a:endParaRPr sz="4800" dirty="0">
              <a:solidFill>
                <a:srgbClr val="003049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" name="Google Shape;62;p14">
            <a:extLst>
              <a:ext uri="{FF2B5EF4-FFF2-40B4-BE49-F238E27FC236}">
                <a16:creationId xmlns:a16="http://schemas.microsoft.com/office/drawing/2014/main" xmlns="" id="{E347DB84-26E6-4927-BF95-EF33E1D20894}"/>
              </a:ext>
            </a:extLst>
          </p:cNvPr>
          <p:cNvSpPr txBox="1"/>
          <p:nvPr/>
        </p:nvSpPr>
        <p:spPr>
          <a:xfrm>
            <a:off x="538840" y="781644"/>
            <a:ext cx="5234441" cy="2215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How does </a:t>
            </a:r>
            <a:br>
              <a:rPr lang="en" sz="66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</a:br>
            <a:r>
              <a:rPr lang="en" sz="66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he </a:t>
            </a:r>
            <a:r>
              <a:rPr lang="en" sz="6600" dirty="0">
                <a:solidFill>
                  <a:srgbClr val="D62828"/>
                </a:solidFill>
                <a:latin typeface="Impact"/>
                <a:ea typeface="Impact"/>
                <a:cs typeface="Impact"/>
                <a:sym typeface="Impact"/>
              </a:rPr>
              <a:t>feel?</a:t>
            </a:r>
            <a:endParaRPr sz="6600" dirty="0">
              <a:solidFill>
                <a:srgbClr val="D62828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E8F1CBE-D312-42A3-8088-AD2F3E48CD17}"/>
              </a:ext>
            </a:extLst>
          </p:cNvPr>
          <p:cNvSpPr/>
          <p:nvPr/>
        </p:nvSpPr>
        <p:spPr>
          <a:xfrm>
            <a:off x="6134262" y="-138150"/>
            <a:ext cx="3174625" cy="1853850"/>
          </a:xfrm>
          <a:prstGeom prst="roundRect">
            <a:avLst>
              <a:gd name="adj" fmla="val 21714"/>
            </a:avLst>
          </a:prstGeom>
          <a:solidFill>
            <a:srgbClr val="F77F00">
              <a:alpha val="72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Google Shape;129;p21">
            <a:extLst>
              <a:ext uri="{FF2B5EF4-FFF2-40B4-BE49-F238E27FC236}">
                <a16:creationId xmlns:a16="http://schemas.microsoft.com/office/drawing/2014/main" xmlns="" id="{017A351C-004D-4F4F-BD0E-668E808E7597}"/>
              </a:ext>
            </a:extLst>
          </p:cNvPr>
          <p:cNvSpPr txBox="1"/>
          <p:nvPr/>
        </p:nvSpPr>
        <p:spPr>
          <a:xfrm>
            <a:off x="6580086" y="33950"/>
            <a:ext cx="3120804" cy="136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happy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sad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angry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b="1" dirty="0">
              <a:solidFill>
                <a:srgbClr val="D62828">
                  <a:alpha val="54000"/>
                </a:srgbClr>
              </a:solidFill>
              <a:latin typeface="Gill Sans Nova" panose="020B0602020104020203" pitchFamily="34" charset="0"/>
              <a:ea typeface="Impact"/>
              <a:cs typeface="Impact"/>
              <a:sym typeface="Impact"/>
            </a:endParaRPr>
          </a:p>
        </p:txBody>
      </p:sp>
      <p:sp>
        <p:nvSpPr>
          <p:cNvPr id="11" name="Google Shape;129;p21">
            <a:extLst>
              <a:ext uri="{FF2B5EF4-FFF2-40B4-BE49-F238E27FC236}">
                <a16:creationId xmlns:a16="http://schemas.microsoft.com/office/drawing/2014/main" xmlns="" id="{9A823308-525F-40FD-87C1-7E9A32D8CC26}"/>
              </a:ext>
            </a:extLst>
          </p:cNvPr>
          <p:cNvSpPr txBox="1"/>
          <p:nvPr/>
        </p:nvSpPr>
        <p:spPr>
          <a:xfrm>
            <a:off x="7747871" y="33949"/>
            <a:ext cx="2164625" cy="136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tired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scared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sick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b="1" dirty="0">
              <a:solidFill>
                <a:srgbClr val="D62828">
                  <a:alpha val="54000"/>
                </a:srgbClr>
              </a:solidFill>
              <a:latin typeface="Gill Sans Nova" panose="020B0602020104020203" pitchFamily="34" charset="0"/>
              <a:ea typeface="Impact"/>
              <a:cs typeface="Impact"/>
              <a:sym typeface="Impac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954D344-9834-452C-A8F7-A0E1F271F618}"/>
              </a:ext>
            </a:extLst>
          </p:cNvPr>
          <p:cNvSpPr/>
          <p:nvPr/>
        </p:nvSpPr>
        <p:spPr>
          <a:xfrm>
            <a:off x="7717856" y="867744"/>
            <a:ext cx="845264" cy="357187"/>
          </a:xfrm>
          <a:prstGeom prst="roundRect">
            <a:avLst>
              <a:gd name="adj" fmla="val 50000"/>
            </a:avLst>
          </a:prstGeom>
          <a:solidFill>
            <a:srgbClr val="003049">
              <a:alpha val="14000"/>
            </a:srgbClr>
          </a:solidFill>
          <a:ln>
            <a:solidFill>
              <a:srgbClr val="003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1" name="Google Shape;131;p21"/>
          <p:cNvSpPr txBox="1"/>
          <p:nvPr/>
        </p:nvSpPr>
        <p:spPr>
          <a:xfrm>
            <a:off x="3310490" y="3640224"/>
            <a:ext cx="2719482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solidFill>
                  <a:srgbClr val="D62828"/>
                </a:solidFill>
                <a:latin typeface="Arial Nova" panose="020B0504020202020204" pitchFamily="34" charset="0"/>
                <a:ea typeface="Impact"/>
                <a:cs typeface="Impact"/>
                <a:sym typeface="Impact"/>
              </a:rPr>
              <a:t>sick</a:t>
            </a:r>
            <a:endParaRPr sz="7200" b="1" dirty="0">
              <a:solidFill>
                <a:srgbClr val="D62828"/>
              </a:solidFill>
              <a:latin typeface="Arial Nova" panose="020B0504020202020204" pitchFamily="34" charset="0"/>
              <a:ea typeface="Impact"/>
              <a:cs typeface="Impact"/>
              <a:sym typeface="Impact"/>
            </a:endParaRPr>
          </a:p>
        </p:txBody>
      </p:sp>
      <p:pic>
        <p:nvPicPr>
          <p:cNvPr id="133" name="Google Shape;133;p21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500" b="74667" l="14167" r="86167">
                        <a14:foregroundMark x1="14333" y1="31333" x2="14333" y2="31333"/>
                        <a14:foregroundMark x1="86167" y1="39333" x2="86167" y2="39333"/>
                        <a14:foregroundMark x1="79667" y1="66667" x2="79667" y2="66667"/>
                        <a14:foregroundMark x1="80500" y1="52000" x2="82333" y2="48167"/>
                        <a14:foregroundMark x1="77500" y1="57500" x2="77500" y2="57500"/>
                        <a14:foregroundMark x1="76833" y1="57167" x2="77667" y2="53833"/>
                      </a14:backgroundRemoval>
                    </a14:imgEffect>
                  </a14:imgLayer>
                </a14:imgProps>
              </a:ext>
            </a:extLst>
          </a:blip>
          <a:srcRect l="7139" t="20656" r="8064" b="19312"/>
          <a:stretch/>
        </p:blipFill>
        <p:spPr>
          <a:xfrm rot="1255825">
            <a:off x="5022788" y="3292578"/>
            <a:ext cx="2488587" cy="12987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94534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42DA911-4E60-4EE5-9115-09944A868914}"/>
              </a:ext>
            </a:extLst>
          </p:cNvPr>
          <p:cNvSpPr/>
          <p:nvPr/>
        </p:nvSpPr>
        <p:spPr>
          <a:xfrm>
            <a:off x="4218139" y="1202175"/>
            <a:ext cx="4957763" cy="1369575"/>
          </a:xfrm>
          <a:prstGeom prst="roundRect">
            <a:avLst>
              <a:gd name="adj" fmla="val 27381"/>
            </a:avLst>
          </a:prstGeom>
          <a:solidFill>
            <a:srgbClr val="EAE2B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2" name="Google Shape;160;p24">
            <a:extLst>
              <a:ext uri="{FF2B5EF4-FFF2-40B4-BE49-F238E27FC236}">
                <a16:creationId xmlns:a16="http://schemas.microsoft.com/office/drawing/2014/main" xmlns="" id="{2993E2F0-D1DD-4246-B4B4-BB8942848915}"/>
              </a:ext>
            </a:extLst>
          </p:cNvPr>
          <p:cNvPicPr preferRelativeResize="0"/>
          <p:nvPr/>
        </p:nvPicPr>
        <p:blipFill rotWithShape="1">
          <a:blip r:embed="rId3">
            <a:alphaModFix amt="35000"/>
          </a:blip>
          <a:srcRect t="7829" b="7829"/>
          <a:stretch/>
        </p:blipFill>
        <p:spPr>
          <a:xfrm>
            <a:off x="0" y="937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1"/>
          <p:cNvSpPr txBox="1"/>
          <p:nvPr/>
        </p:nvSpPr>
        <p:spPr>
          <a:xfrm>
            <a:off x="4404260" y="1472902"/>
            <a:ext cx="5528738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003049"/>
                </a:solidFill>
                <a:latin typeface="Impact"/>
                <a:ea typeface="Impact"/>
                <a:cs typeface="Impact"/>
                <a:sym typeface="Impact"/>
              </a:rPr>
              <a:t>She is ________. </a:t>
            </a:r>
            <a:endParaRPr sz="4800" dirty="0">
              <a:solidFill>
                <a:srgbClr val="003049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" name="Google Shape;62;p14">
            <a:extLst>
              <a:ext uri="{FF2B5EF4-FFF2-40B4-BE49-F238E27FC236}">
                <a16:creationId xmlns:a16="http://schemas.microsoft.com/office/drawing/2014/main" xmlns="" id="{E347DB84-26E6-4927-BF95-EF33E1D20894}"/>
              </a:ext>
            </a:extLst>
          </p:cNvPr>
          <p:cNvSpPr txBox="1"/>
          <p:nvPr/>
        </p:nvSpPr>
        <p:spPr>
          <a:xfrm>
            <a:off x="3387688" y="2814663"/>
            <a:ext cx="5234441" cy="2215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How does </a:t>
            </a:r>
            <a:br>
              <a:rPr lang="en" sz="66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</a:br>
            <a:r>
              <a:rPr lang="en" sz="66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she </a:t>
            </a:r>
            <a:r>
              <a:rPr lang="en" sz="6600" dirty="0">
                <a:solidFill>
                  <a:srgbClr val="D62828"/>
                </a:solidFill>
                <a:latin typeface="Impact"/>
                <a:ea typeface="Impact"/>
                <a:cs typeface="Impact"/>
                <a:sym typeface="Impact"/>
              </a:rPr>
              <a:t>feel?</a:t>
            </a:r>
            <a:endParaRPr sz="6600" dirty="0">
              <a:solidFill>
                <a:srgbClr val="D62828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E8F1CBE-D312-42A3-8088-AD2F3E48CD17}"/>
              </a:ext>
            </a:extLst>
          </p:cNvPr>
          <p:cNvSpPr/>
          <p:nvPr/>
        </p:nvSpPr>
        <p:spPr>
          <a:xfrm>
            <a:off x="-237883" y="3518724"/>
            <a:ext cx="3174625" cy="1853850"/>
          </a:xfrm>
          <a:prstGeom prst="roundRect">
            <a:avLst>
              <a:gd name="adj" fmla="val 21714"/>
            </a:avLst>
          </a:prstGeom>
          <a:solidFill>
            <a:srgbClr val="F77F00">
              <a:alpha val="72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Google Shape;129;p21">
            <a:extLst>
              <a:ext uri="{FF2B5EF4-FFF2-40B4-BE49-F238E27FC236}">
                <a16:creationId xmlns:a16="http://schemas.microsoft.com/office/drawing/2014/main" xmlns="" id="{017A351C-004D-4F4F-BD0E-668E808E7597}"/>
              </a:ext>
            </a:extLst>
          </p:cNvPr>
          <p:cNvSpPr txBox="1"/>
          <p:nvPr/>
        </p:nvSpPr>
        <p:spPr>
          <a:xfrm>
            <a:off x="207941" y="3690824"/>
            <a:ext cx="3120804" cy="136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happy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sad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angry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b="1" dirty="0">
              <a:solidFill>
                <a:srgbClr val="D62828">
                  <a:alpha val="54000"/>
                </a:srgbClr>
              </a:solidFill>
              <a:latin typeface="Gill Sans Nova" panose="020B0602020104020203" pitchFamily="34" charset="0"/>
              <a:ea typeface="Impact"/>
              <a:cs typeface="Impact"/>
              <a:sym typeface="Impact"/>
            </a:endParaRPr>
          </a:p>
        </p:txBody>
      </p:sp>
      <p:sp>
        <p:nvSpPr>
          <p:cNvPr id="11" name="Google Shape;129;p21">
            <a:extLst>
              <a:ext uri="{FF2B5EF4-FFF2-40B4-BE49-F238E27FC236}">
                <a16:creationId xmlns:a16="http://schemas.microsoft.com/office/drawing/2014/main" xmlns="" id="{9A823308-525F-40FD-87C1-7E9A32D8CC26}"/>
              </a:ext>
            </a:extLst>
          </p:cNvPr>
          <p:cNvSpPr txBox="1"/>
          <p:nvPr/>
        </p:nvSpPr>
        <p:spPr>
          <a:xfrm>
            <a:off x="1350241" y="3690824"/>
            <a:ext cx="2164625" cy="136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tired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scared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sick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b="1" dirty="0">
              <a:solidFill>
                <a:srgbClr val="D62828">
                  <a:alpha val="54000"/>
                </a:srgbClr>
              </a:solidFill>
              <a:latin typeface="Gill Sans Nova" panose="020B0602020104020203" pitchFamily="34" charset="0"/>
              <a:ea typeface="Impact"/>
              <a:cs typeface="Impact"/>
              <a:sym typeface="Impac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954D344-9834-452C-A8F7-A0E1F271F618}"/>
              </a:ext>
            </a:extLst>
          </p:cNvPr>
          <p:cNvSpPr/>
          <p:nvPr/>
        </p:nvSpPr>
        <p:spPr>
          <a:xfrm>
            <a:off x="148998" y="3806859"/>
            <a:ext cx="1200431" cy="357187"/>
          </a:xfrm>
          <a:prstGeom prst="roundRect">
            <a:avLst>
              <a:gd name="adj" fmla="val 50000"/>
            </a:avLst>
          </a:prstGeom>
          <a:solidFill>
            <a:srgbClr val="003049">
              <a:alpha val="14000"/>
            </a:srgbClr>
          </a:solidFill>
          <a:ln>
            <a:solidFill>
              <a:srgbClr val="003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1" name="Google Shape;131;p21"/>
          <p:cNvSpPr txBox="1"/>
          <p:nvPr/>
        </p:nvSpPr>
        <p:spPr>
          <a:xfrm>
            <a:off x="6074953" y="1202175"/>
            <a:ext cx="3255168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solidFill>
                  <a:srgbClr val="D62828"/>
                </a:solidFill>
                <a:latin typeface="Arial Nova" panose="020B0504020202020204" pitchFamily="34" charset="0"/>
                <a:ea typeface="Impact"/>
                <a:cs typeface="Impact"/>
                <a:sym typeface="Impact"/>
              </a:rPr>
              <a:t>happy</a:t>
            </a:r>
            <a:endParaRPr sz="7200" b="1" dirty="0">
              <a:solidFill>
                <a:srgbClr val="D62828"/>
              </a:solidFill>
              <a:latin typeface="Arial Nova" panose="020B0504020202020204" pitchFamily="34" charset="0"/>
              <a:ea typeface="Impact"/>
              <a:cs typeface="Impact"/>
              <a:sym typeface="Impact"/>
            </a:endParaRPr>
          </a:p>
        </p:txBody>
      </p:sp>
      <p:pic>
        <p:nvPicPr>
          <p:cNvPr id="133" name="Google Shape;133;p21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500" b="74667" l="14167" r="86167">
                        <a14:foregroundMark x1="14333" y1="31333" x2="14333" y2="31333"/>
                        <a14:foregroundMark x1="86167" y1="39333" x2="86167" y2="39333"/>
                        <a14:foregroundMark x1="79667" y1="66667" x2="79667" y2="66667"/>
                        <a14:foregroundMark x1="80500" y1="52000" x2="82333" y2="48167"/>
                        <a14:foregroundMark x1="77500" y1="57500" x2="77500" y2="57500"/>
                        <a14:foregroundMark x1="76833" y1="57167" x2="77667" y2="53833"/>
                      </a14:backgroundRemoval>
                    </a14:imgEffect>
                  </a14:imgLayer>
                </a14:imgProps>
              </a:ext>
            </a:extLst>
          </a:blip>
          <a:srcRect l="7139" t="20656" r="8064" b="19312"/>
          <a:stretch/>
        </p:blipFill>
        <p:spPr>
          <a:xfrm rot="-1230126">
            <a:off x="3635364" y="263354"/>
            <a:ext cx="2488587" cy="12987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72797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42DA911-4E60-4EE5-9115-09944A868914}"/>
              </a:ext>
            </a:extLst>
          </p:cNvPr>
          <p:cNvSpPr/>
          <p:nvPr/>
        </p:nvSpPr>
        <p:spPr>
          <a:xfrm>
            <a:off x="415820" y="3026654"/>
            <a:ext cx="4957763" cy="1369575"/>
          </a:xfrm>
          <a:prstGeom prst="roundRect">
            <a:avLst>
              <a:gd name="adj" fmla="val 27381"/>
            </a:avLst>
          </a:prstGeom>
          <a:solidFill>
            <a:srgbClr val="EAE2B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3" name="Google Shape;177;p25">
            <a:extLst>
              <a:ext uri="{FF2B5EF4-FFF2-40B4-BE49-F238E27FC236}">
                <a16:creationId xmlns:a16="http://schemas.microsoft.com/office/drawing/2014/main" xmlns="" id="{0EA4158F-26C5-45EB-8DE5-356E9FF2CE11}"/>
              </a:ext>
            </a:extLst>
          </p:cNvPr>
          <p:cNvPicPr preferRelativeResize="0"/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493" b="88514" l="7187" r="95125">
                        <a14:foregroundMark x1="75750" y1="88514" x2="17375" y2="87863"/>
                        <a14:foregroundMark x1="90875" y1="88514" x2="78938" y2="88514"/>
                        <a14:foregroundMark x1="78688" y1="79751" x2="77313" y2="82297"/>
                        <a14:foregroundMark x1="71500" y1="79929" x2="71500" y2="82534"/>
                        <a14:foregroundMark x1="26375" y1="27886" x2="20313" y2="62226"/>
                        <a14:foregroundMark x1="27750" y1="15927" x2="25750" y2="22972"/>
                        <a14:foregroundMark x1="32938" y1="16163" x2="29313" y2="34695"/>
                        <a14:foregroundMark x1="31563" y1="30432" x2="38125" y2="35583"/>
                        <a14:foregroundMark x1="40375" y1="35110" x2="43313" y2="31498"/>
                        <a14:foregroundMark x1="16938" y1="36175" x2="19438" y2="31083"/>
                        <a14:foregroundMark x1="22813" y1="27886" x2="20750" y2="29366"/>
                        <a14:foregroundMark x1="29563" y1="14446" x2="26625" y2="16341"/>
                        <a14:foregroundMark x1="23250" y1="22735" x2="24625" y2="25755"/>
                        <a14:foregroundMark x1="34313" y1="16578" x2="35875" y2="20012"/>
                        <a14:foregroundMark x1="36563" y1="19361" x2="36563" y2="19361"/>
                        <a14:foregroundMark x1="30688" y1="12493" x2="35875" y2="18058"/>
                        <a14:foregroundMark x1="32500" y1="12729" x2="36125" y2="18295"/>
                        <a14:foregroundMark x1="16938" y1="37063" x2="16063" y2="40261"/>
                        <a14:foregroundMark x1="7250" y1="87448" x2="7250" y2="87448"/>
                        <a14:foregroundMark x1="7500" y1="88040" x2="17625" y2="88040"/>
                        <a14:foregroundMark x1="32500" y1="85494" x2="35188" y2="87448"/>
                        <a14:foregroundMark x1="17375" y1="84014" x2="17375" y2="86382"/>
                        <a14:foregroundMark x1="80063" y1="79929" x2="76000" y2="83185"/>
                        <a14:foregroundMark x1="76000" y1="78863" x2="76000" y2="78863"/>
                        <a14:foregroundMark x1="82063" y1="81883" x2="82063" y2="81883"/>
                        <a14:foregroundMark x1="93563" y1="88040" x2="95125" y2="88040"/>
                        <a14:foregroundMark x1="25938" y1="54115" x2="25750" y2="40261"/>
                        <a14:foregroundMark x1="27563" y1="41326" x2="29125" y2="35346"/>
                        <a14:foregroundMark x1="35875" y1="16992" x2="34313" y2="14210"/>
                        <a14:foregroundMark x1="36125" y1="20604" x2="34938" y2="25104"/>
                      </a14:backgroundRemoval>
                    </a14:imgEffect>
                  </a14:imgLayer>
                </a14:imgProps>
              </a:ext>
            </a:extLst>
          </a:blip>
          <a:srcRect l="3106" t="10361" r="3049" b="8245"/>
          <a:stretch/>
        </p:blipFill>
        <p:spPr>
          <a:xfrm>
            <a:off x="3915724" y="143062"/>
            <a:ext cx="5541850" cy="507465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1"/>
          <p:cNvSpPr txBox="1"/>
          <p:nvPr/>
        </p:nvSpPr>
        <p:spPr>
          <a:xfrm>
            <a:off x="601941" y="3297381"/>
            <a:ext cx="5528738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003049"/>
                </a:solidFill>
                <a:latin typeface="Impact"/>
                <a:ea typeface="Impact"/>
                <a:cs typeface="Impact"/>
                <a:sym typeface="Impact"/>
              </a:rPr>
              <a:t>She is ________. </a:t>
            </a:r>
            <a:endParaRPr sz="4800" dirty="0">
              <a:solidFill>
                <a:srgbClr val="003049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" name="Google Shape;62;p14">
            <a:extLst>
              <a:ext uri="{FF2B5EF4-FFF2-40B4-BE49-F238E27FC236}">
                <a16:creationId xmlns:a16="http://schemas.microsoft.com/office/drawing/2014/main" xmlns="" id="{E347DB84-26E6-4927-BF95-EF33E1D20894}"/>
              </a:ext>
            </a:extLst>
          </p:cNvPr>
          <p:cNvSpPr txBox="1"/>
          <p:nvPr/>
        </p:nvSpPr>
        <p:spPr>
          <a:xfrm>
            <a:off x="610503" y="652390"/>
            <a:ext cx="5234441" cy="2215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How does </a:t>
            </a:r>
            <a:br>
              <a:rPr lang="en" sz="66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</a:br>
            <a:r>
              <a:rPr lang="en" sz="66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she </a:t>
            </a:r>
            <a:r>
              <a:rPr lang="en" sz="6600" dirty="0">
                <a:solidFill>
                  <a:srgbClr val="D62828"/>
                </a:solidFill>
                <a:latin typeface="Impact"/>
                <a:ea typeface="Impact"/>
                <a:cs typeface="Impact"/>
                <a:sym typeface="Impact"/>
              </a:rPr>
              <a:t>feel?</a:t>
            </a:r>
            <a:endParaRPr sz="6600" dirty="0">
              <a:solidFill>
                <a:srgbClr val="D62828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E8F1CBE-D312-42A3-8088-AD2F3E48CD17}"/>
              </a:ext>
            </a:extLst>
          </p:cNvPr>
          <p:cNvSpPr/>
          <p:nvPr/>
        </p:nvSpPr>
        <p:spPr>
          <a:xfrm>
            <a:off x="6177907" y="-176352"/>
            <a:ext cx="3174625" cy="1853850"/>
          </a:xfrm>
          <a:prstGeom prst="roundRect">
            <a:avLst>
              <a:gd name="adj" fmla="val 21714"/>
            </a:avLst>
          </a:prstGeom>
          <a:solidFill>
            <a:srgbClr val="F77F00">
              <a:alpha val="72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Google Shape;129;p21">
            <a:extLst>
              <a:ext uri="{FF2B5EF4-FFF2-40B4-BE49-F238E27FC236}">
                <a16:creationId xmlns:a16="http://schemas.microsoft.com/office/drawing/2014/main" xmlns="" id="{017A351C-004D-4F4F-BD0E-668E808E7597}"/>
              </a:ext>
            </a:extLst>
          </p:cNvPr>
          <p:cNvSpPr txBox="1"/>
          <p:nvPr/>
        </p:nvSpPr>
        <p:spPr>
          <a:xfrm>
            <a:off x="6623731" y="-4252"/>
            <a:ext cx="3120804" cy="136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happy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sad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angry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b="1" dirty="0">
              <a:solidFill>
                <a:srgbClr val="D62828">
                  <a:alpha val="54000"/>
                </a:srgbClr>
              </a:solidFill>
              <a:latin typeface="Gill Sans Nova" panose="020B0602020104020203" pitchFamily="34" charset="0"/>
              <a:ea typeface="Impact"/>
              <a:cs typeface="Impact"/>
              <a:sym typeface="Impact"/>
            </a:endParaRPr>
          </a:p>
        </p:txBody>
      </p:sp>
      <p:sp>
        <p:nvSpPr>
          <p:cNvPr id="11" name="Google Shape;129;p21">
            <a:extLst>
              <a:ext uri="{FF2B5EF4-FFF2-40B4-BE49-F238E27FC236}">
                <a16:creationId xmlns:a16="http://schemas.microsoft.com/office/drawing/2014/main" xmlns="" id="{9A823308-525F-40FD-87C1-7E9A32D8CC26}"/>
              </a:ext>
            </a:extLst>
          </p:cNvPr>
          <p:cNvSpPr txBox="1"/>
          <p:nvPr/>
        </p:nvSpPr>
        <p:spPr>
          <a:xfrm>
            <a:off x="7766031" y="-4252"/>
            <a:ext cx="2164625" cy="136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tired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scared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sick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b="1" dirty="0">
              <a:solidFill>
                <a:srgbClr val="D62828">
                  <a:alpha val="54000"/>
                </a:srgbClr>
              </a:solidFill>
              <a:latin typeface="Gill Sans Nova" panose="020B0602020104020203" pitchFamily="34" charset="0"/>
              <a:ea typeface="Impact"/>
              <a:cs typeface="Impact"/>
              <a:sym typeface="Impac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954D344-9834-452C-A8F7-A0E1F271F618}"/>
              </a:ext>
            </a:extLst>
          </p:cNvPr>
          <p:cNvSpPr/>
          <p:nvPr/>
        </p:nvSpPr>
        <p:spPr>
          <a:xfrm>
            <a:off x="6600603" y="837779"/>
            <a:ext cx="1021896" cy="357187"/>
          </a:xfrm>
          <a:prstGeom prst="roundRect">
            <a:avLst>
              <a:gd name="adj" fmla="val 50000"/>
            </a:avLst>
          </a:prstGeom>
          <a:solidFill>
            <a:srgbClr val="003049">
              <a:alpha val="14000"/>
            </a:srgbClr>
          </a:solidFill>
          <a:ln>
            <a:solidFill>
              <a:srgbClr val="003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1" name="Google Shape;131;p21"/>
          <p:cNvSpPr txBox="1"/>
          <p:nvPr/>
        </p:nvSpPr>
        <p:spPr>
          <a:xfrm>
            <a:off x="2350773" y="3026654"/>
            <a:ext cx="2719482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solidFill>
                  <a:srgbClr val="D62828"/>
                </a:solidFill>
                <a:latin typeface="Arial Nova" panose="020B0504020202020204" pitchFamily="34" charset="0"/>
                <a:ea typeface="Impact"/>
                <a:cs typeface="Impact"/>
                <a:sym typeface="Impact"/>
              </a:rPr>
              <a:t>angry</a:t>
            </a:r>
            <a:endParaRPr sz="7200" b="1" dirty="0">
              <a:solidFill>
                <a:srgbClr val="D62828"/>
              </a:solidFill>
              <a:latin typeface="Arial Nova" panose="020B0504020202020204" pitchFamily="34" charset="0"/>
              <a:ea typeface="Impact"/>
              <a:cs typeface="Impact"/>
              <a:sym typeface="Impact"/>
            </a:endParaRPr>
          </a:p>
        </p:txBody>
      </p:sp>
      <p:pic>
        <p:nvPicPr>
          <p:cNvPr id="133" name="Google Shape;133;p21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500" b="74667" l="14167" r="86167">
                        <a14:foregroundMark x1="14333" y1="31333" x2="14333" y2="31333"/>
                        <a14:foregroundMark x1="86167" y1="39333" x2="86167" y2="39333"/>
                        <a14:foregroundMark x1="79667" y1="66667" x2="79667" y2="66667"/>
                        <a14:foregroundMark x1="80500" y1="52000" x2="82333" y2="48167"/>
                        <a14:foregroundMark x1="77500" y1="57500" x2="77500" y2="57500"/>
                        <a14:foregroundMark x1="76833" y1="57167" x2="77667" y2="53833"/>
                      </a14:backgroundRemoval>
                    </a14:imgEffect>
                  </a14:imgLayer>
                </a14:imgProps>
              </a:ext>
            </a:extLst>
          </a:blip>
          <a:srcRect l="7139" t="20656" r="8064" b="19312"/>
          <a:stretch/>
        </p:blipFill>
        <p:spPr>
          <a:xfrm rot="-1230126">
            <a:off x="-19646" y="2072170"/>
            <a:ext cx="2488587" cy="12987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54890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42DA911-4E60-4EE5-9115-09944A868914}"/>
              </a:ext>
            </a:extLst>
          </p:cNvPr>
          <p:cNvSpPr/>
          <p:nvPr/>
        </p:nvSpPr>
        <p:spPr>
          <a:xfrm>
            <a:off x="4158178" y="1377720"/>
            <a:ext cx="4957763" cy="1369575"/>
          </a:xfrm>
          <a:prstGeom prst="roundRect">
            <a:avLst>
              <a:gd name="adj" fmla="val 27381"/>
            </a:avLst>
          </a:prstGeom>
          <a:solidFill>
            <a:srgbClr val="EAE2B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26" name="Picture 2" descr="Can You Trade in a Cracked or Broken iPhone? – GadgetGone">
            <a:extLst>
              <a:ext uri="{FF2B5EF4-FFF2-40B4-BE49-F238E27FC236}">
                <a16:creationId xmlns:a16="http://schemas.microsoft.com/office/drawing/2014/main" xmlns="" id="{D6A9D820-65F7-48F4-8630-4B2D7393C9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2" b="6240"/>
          <a:stretch/>
        </p:blipFill>
        <p:spPr bwMode="auto">
          <a:xfrm>
            <a:off x="-1" y="-3300"/>
            <a:ext cx="9149867" cy="514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Google Shape;128;p21"/>
          <p:cNvSpPr txBox="1"/>
          <p:nvPr/>
        </p:nvSpPr>
        <p:spPr>
          <a:xfrm>
            <a:off x="4344299" y="1648447"/>
            <a:ext cx="5528738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003049"/>
                </a:solidFill>
                <a:latin typeface="Impact"/>
                <a:ea typeface="Impact"/>
                <a:cs typeface="Impact"/>
                <a:sym typeface="Impact"/>
              </a:rPr>
              <a:t>She is ________. </a:t>
            </a:r>
            <a:endParaRPr sz="4800" dirty="0">
              <a:solidFill>
                <a:srgbClr val="003049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" name="Google Shape;62;p14">
            <a:extLst>
              <a:ext uri="{FF2B5EF4-FFF2-40B4-BE49-F238E27FC236}">
                <a16:creationId xmlns:a16="http://schemas.microsoft.com/office/drawing/2014/main" xmlns="" id="{E347DB84-26E6-4927-BF95-EF33E1D20894}"/>
              </a:ext>
            </a:extLst>
          </p:cNvPr>
          <p:cNvSpPr txBox="1"/>
          <p:nvPr/>
        </p:nvSpPr>
        <p:spPr>
          <a:xfrm>
            <a:off x="3360444" y="2765720"/>
            <a:ext cx="5234441" cy="2215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How does </a:t>
            </a:r>
            <a:br>
              <a:rPr lang="en" sz="66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</a:br>
            <a:r>
              <a:rPr lang="en" sz="66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she </a:t>
            </a:r>
            <a:r>
              <a:rPr lang="en" sz="6600" dirty="0">
                <a:solidFill>
                  <a:srgbClr val="D62828"/>
                </a:solidFill>
                <a:latin typeface="Impact"/>
                <a:ea typeface="Impact"/>
                <a:cs typeface="Impact"/>
                <a:sym typeface="Impact"/>
              </a:rPr>
              <a:t>feel?</a:t>
            </a:r>
            <a:endParaRPr sz="6600" dirty="0">
              <a:solidFill>
                <a:srgbClr val="D62828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E8F1CBE-D312-42A3-8088-AD2F3E48CD17}"/>
              </a:ext>
            </a:extLst>
          </p:cNvPr>
          <p:cNvSpPr/>
          <p:nvPr/>
        </p:nvSpPr>
        <p:spPr>
          <a:xfrm>
            <a:off x="-237883" y="3518724"/>
            <a:ext cx="3174625" cy="1853850"/>
          </a:xfrm>
          <a:prstGeom prst="roundRect">
            <a:avLst>
              <a:gd name="adj" fmla="val 21714"/>
            </a:avLst>
          </a:prstGeom>
          <a:solidFill>
            <a:srgbClr val="F77F00">
              <a:alpha val="72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Google Shape;129;p21">
            <a:extLst>
              <a:ext uri="{FF2B5EF4-FFF2-40B4-BE49-F238E27FC236}">
                <a16:creationId xmlns:a16="http://schemas.microsoft.com/office/drawing/2014/main" xmlns="" id="{017A351C-004D-4F4F-BD0E-668E808E7597}"/>
              </a:ext>
            </a:extLst>
          </p:cNvPr>
          <p:cNvSpPr txBox="1"/>
          <p:nvPr/>
        </p:nvSpPr>
        <p:spPr>
          <a:xfrm>
            <a:off x="207941" y="3690824"/>
            <a:ext cx="3120804" cy="136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happy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sad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angry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b="1" dirty="0">
              <a:solidFill>
                <a:srgbClr val="D62828">
                  <a:alpha val="54000"/>
                </a:srgbClr>
              </a:solidFill>
              <a:latin typeface="Gill Sans Nova" panose="020B0602020104020203" pitchFamily="34" charset="0"/>
              <a:ea typeface="Impact"/>
              <a:cs typeface="Impact"/>
              <a:sym typeface="Impact"/>
            </a:endParaRPr>
          </a:p>
        </p:txBody>
      </p:sp>
      <p:sp>
        <p:nvSpPr>
          <p:cNvPr id="11" name="Google Shape;129;p21">
            <a:extLst>
              <a:ext uri="{FF2B5EF4-FFF2-40B4-BE49-F238E27FC236}">
                <a16:creationId xmlns:a16="http://schemas.microsoft.com/office/drawing/2014/main" xmlns="" id="{9A823308-525F-40FD-87C1-7E9A32D8CC26}"/>
              </a:ext>
            </a:extLst>
          </p:cNvPr>
          <p:cNvSpPr txBox="1"/>
          <p:nvPr/>
        </p:nvSpPr>
        <p:spPr>
          <a:xfrm>
            <a:off x="1350241" y="3690824"/>
            <a:ext cx="2164625" cy="136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tired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scared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sick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b="1" dirty="0">
              <a:solidFill>
                <a:srgbClr val="D62828">
                  <a:alpha val="54000"/>
                </a:srgbClr>
              </a:solidFill>
              <a:latin typeface="Gill Sans Nova" panose="020B0602020104020203" pitchFamily="34" charset="0"/>
              <a:ea typeface="Impact"/>
              <a:cs typeface="Impact"/>
              <a:sym typeface="Impac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954D344-9834-452C-A8F7-A0E1F271F618}"/>
              </a:ext>
            </a:extLst>
          </p:cNvPr>
          <p:cNvSpPr/>
          <p:nvPr/>
        </p:nvSpPr>
        <p:spPr>
          <a:xfrm>
            <a:off x="188726" y="4137505"/>
            <a:ext cx="737813" cy="357187"/>
          </a:xfrm>
          <a:prstGeom prst="roundRect">
            <a:avLst>
              <a:gd name="adj" fmla="val 50000"/>
            </a:avLst>
          </a:prstGeom>
          <a:solidFill>
            <a:srgbClr val="003049">
              <a:alpha val="14000"/>
            </a:srgbClr>
          </a:solidFill>
          <a:ln>
            <a:solidFill>
              <a:srgbClr val="003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1" name="Google Shape;131;p21"/>
          <p:cNvSpPr txBox="1"/>
          <p:nvPr/>
        </p:nvSpPr>
        <p:spPr>
          <a:xfrm>
            <a:off x="6209707" y="1396145"/>
            <a:ext cx="2719482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solidFill>
                  <a:srgbClr val="D62828"/>
                </a:solidFill>
                <a:latin typeface="Arial Nova" panose="020B0504020202020204" pitchFamily="34" charset="0"/>
                <a:ea typeface="Impact"/>
                <a:cs typeface="Impact"/>
                <a:sym typeface="Impact"/>
              </a:rPr>
              <a:t>sad</a:t>
            </a:r>
            <a:endParaRPr sz="7200" b="1" dirty="0">
              <a:solidFill>
                <a:srgbClr val="D62828"/>
              </a:solidFill>
              <a:latin typeface="Arial Nova" panose="020B0504020202020204" pitchFamily="34" charset="0"/>
              <a:ea typeface="Impact"/>
              <a:cs typeface="Impact"/>
              <a:sym typeface="Impact"/>
            </a:endParaRPr>
          </a:p>
        </p:txBody>
      </p:sp>
      <p:pic>
        <p:nvPicPr>
          <p:cNvPr id="133" name="Google Shape;133;p21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500" b="74667" l="14167" r="86167">
                        <a14:foregroundMark x1="14333" y1="31333" x2="14333" y2="31333"/>
                        <a14:foregroundMark x1="86167" y1="39333" x2="86167" y2="39333"/>
                        <a14:foregroundMark x1="79667" y1="66667" x2="79667" y2="66667"/>
                        <a14:foregroundMark x1="80500" y1="52000" x2="82333" y2="48167"/>
                        <a14:foregroundMark x1="77500" y1="57500" x2="77500" y2="57500"/>
                        <a14:foregroundMark x1="76833" y1="57167" x2="77667" y2="53833"/>
                      </a14:backgroundRemoval>
                    </a14:imgEffect>
                  </a14:imgLayer>
                </a14:imgProps>
              </a:ext>
            </a:extLst>
          </a:blip>
          <a:srcRect l="7139" t="20656" r="8064" b="19312"/>
          <a:stretch/>
        </p:blipFill>
        <p:spPr>
          <a:xfrm rot="-1230126">
            <a:off x="3357932" y="499280"/>
            <a:ext cx="2488587" cy="12987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87448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D wallpaper: Movie, Inside Out, Joy (Inside Out) | Wallpaper Flare">
            <a:extLst>
              <a:ext uri="{FF2B5EF4-FFF2-40B4-BE49-F238E27FC236}">
                <a16:creationId xmlns:a16="http://schemas.microsoft.com/office/drawing/2014/main" xmlns="" id="{161530E7-665B-42BA-9558-AFCCCA3DE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" name="Google Shape;195;p27"/>
          <p:cNvSpPr txBox="1"/>
          <p:nvPr/>
        </p:nvSpPr>
        <p:spPr>
          <a:xfrm>
            <a:off x="433800" y="881186"/>
            <a:ext cx="82764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EAE2B7"/>
                </a:solidFill>
                <a:latin typeface="Montserrat"/>
                <a:ea typeface="Montserrat"/>
                <a:cs typeface="Montserrat"/>
                <a:sym typeface="Montserrat"/>
              </a:rPr>
              <a:t>When do you feel happy? </a:t>
            </a:r>
            <a:endParaRPr sz="4000" b="1" dirty="0">
              <a:solidFill>
                <a:srgbClr val="EAE2B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8" name="Google Shape;198;p27"/>
          <p:cNvSpPr/>
          <p:nvPr/>
        </p:nvSpPr>
        <p:spPr>
          <a:xfrm>
            <a:off x="1563996" y="2061147"/>
            <a:ext cx="2671774" cy="1900734"/>
          </a:xfrm>
          <a:prstGeom prst="wedgeEllipseCallout">
            <a:avLst>
              <a:gd name="adj1" fmla="val 73133"/>
              <a:gd name="adj2" fmla="val -23466"/>
            </a:avLst>
          </a:prstGeom>
          <a:solidFill>
            <a:srgbClr val="EAE2B7"/>
          </a:solidFill>
          <a:ln w="28575" cap="flat" cmpd="sng">
            <a:solidFill>
              <a:srgbClr val="ECEF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/>
          </a:p>
        </p:txBody>
      </p:sp>
      <p:sp>
        <p:nvSpPr>
          <p:cNvPr id="199" name="Google Shape;199;p27"/>
          <p:cNvSpPr txBox="1"/>
          <p:nvPr/>
        </p:nvSpPr>
        <p:spPr>
          <a:xfrm>
            <a:off x="1932304" y="2426753"/>
            <a:ext cx="3089400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003049"/>
                </a:solidFill>
                <a:latin typeface="Impact"/>
                <a:ea typeface="Impact"/>
                <a:cs typeface="Impact"/>
                <a:sym typeface="Impact"/>
              </a:rPr>
              <a:t>I feel </a:t>
            </a:r>
            <a:r>
              <a:rPr lang="en" sz="3200" dirty="0">
                <a:solidFill>
                  <a:srgbClr val="D62828"/>
                </a:solidFill>
                <a:latin typeface="Impact"/>
                <a:ea typeface="Impact"/>
                <a:cs typeface="Impact"/>
                <a:sym typeface="Impact"/>
              </a:rPr>
              <a:t>happy</a:t>
            </a:r>
            <a:endParaRPr sz="3200" dirty="0">
              <a:solidFill>
                <a:srgbClr val="D62828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003049"/>
                </a:solidFill>
                <a:latin typeface="Impact"/>
                <a:ea typeface="Impact"/>
                <a:cs typeface="Impact"/>
                <a:sym typeface="Impact"/>
              </a:rPr>
              <a:t>when..</a:t>
            </a:r>
            <a:r>
              <a:rPr lang="en" sz="2400" dirty="0">
                <a:solidFill>
                  <a:srgbClr val="003049"/>
                </a:solidFill>
              </a:rPr>
              <a:t>.</a:t>
            </a:r>
            <a:endParaRPr sz="2400" dirty="0">
              <a:solidFill>
                <a:srgbClr val="003049"/>
              </a:solidFill>
            </a:endParaRPr>
          </a:p>
        </p:txBody>
      </p:sp>
      <p:sp>
        <p:nvSpPr>
          <p:cNvPr id="9" name="Google Shape;60;p14">
            <a:extLst>
              <a:ext uri="{FF2B5EF4-FFF2-40B4-BE49-F238E27FC236}">
                <a16:creationId xmlns:a16="http://schemas.microsoft.com/office/drawing/2014/main" xmlns="" id="{AD549551-6F60-4596-9D13-F17B95837565}"/>
              </a:ext>
            </a:extLst>
          </p:cNvPr>
          <p:cNvSpPr txBox="1"/>
          <p:nvPr/>
        </p:nvSpPr>
        <p:spPr>
          <a:xfrm>
            <a:off x="0" y="149326"/>
            <a:ext cx="91440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CBF49"/>
                </a:solidFill>
                <a:latin typeface="Arial Black" panose="020B0A04020102020204" pitchFamily="34" charset="0"/>
                <a:ea typeface="Impact"/>
                <a:cs typeface="Impact"/>
                <a:sym typeface="Impact"/>
              </a:rPr>
              <a:t>Questions</a:t>
            </a:r>
            <a:endParaRPr sz="4800" dirty="0">
              <a:solidFill>
                <a:srgbClr val="FCBF49"/>
              </a:solidFill>
              <a:latin typeface="Arial Black" panose="020B0A04020102020204" pitchFamily="34" charset="0"/>
              <a:ea typeface="Impact"/>
              <a:cs typeface="Impact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8525344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w to be angry - Bishop Steven's Blog">
            <a:extLst>
              <a:ext uri="{FF2B5EF4-FFF2-40B4-BE49-F238E27FC236}">
                <a16:creationId xmlns:a16="http://schemas.microsoft.com/office/drawing/2014/main" xmlns="" id="{2A7319A5-E5FB-4D4E-8109-2A860F970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" name="Google Shape;195;p27"/>
          <p:cNvSpPr txBox="1"/>
          <p:nvPr/>
        </p:nvSpPr>
        <p:spPr>
          <a:xfrm>
            <a:off x="433800" y="881186"/>
            <a:ext cx="82764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EAE2B7"/>
                </a:solidFill>
                <a:latin typeface="Montserrat"/>
                <a:ea typeface="Montserrat"/>
                <a:cs typeface="Montserrat"/>
                <a:sym typeface="Montserrat"/>
              </a:rPr>
              <a:t>When do you feel angry? </a:t>
            </a:r>
            <a:endParaRPr sz="4000" b="1" dirty="0">
              <a:solidFill>
                <a:srgbClr val="EAE2B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8" name="Google Shape;198;p27"/>
          <p:cNvSpPr/>
          <p:nvPr/>
        </p:nvSpPr>
        <p:spPr>
          <a:xfrm>
            <a:off x="1563996" y="2061147"/>
            <a:ext cx="2671774" cy="1900734"/>
          </a:xfrm>
          <a:prstGeom prst="wedgeEllipseCallout">
            <a:avLst>
              <a:gd name="adj1" fmla="val 81268"/>
              <a:gd name="adj2" fmla="val 13206"/>
            </a:avLst>
          </a:prstGeom>
          <a:solidFill>
            <a:srgbClr val="EAE2B7"/>
          </a:solidFill>
          <a:ln w="28575" cap="flat" cmpd="sng">
            <a:solidFill>
              <a:srgbClr val="D628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/>
          </a:p>
        </p:txBody>
      </p:sp>
      <p:sp>
        <p:nvSpPr>
          <p:cNvPr id="199" name="Google Shape;199;p27"/>
          <p:cNvSpPr txBox="1"/>
          <p:nvPr/>
        </p:nvSpPr>
        <p:spPr>
          <a:xfrm>
            <a:off x="1932304" y="2426753"/>
            <a:ext cx="3089400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003049"/>
                </a:solidFill>
                <a:latin typeface="Impact"/>
                <a:ea typeface="Impact"/>
                <a:cs typeface="Impact"/>
                <a:sym typeface="Impact"/>
              </a:rPr>
              <a:t>I feel </a:t>
            </a:r>
            <a:r>
              <a:rPr lang="en" sz="3200" dirty="0">
                <a:solidFill>
                  <a:srgbClr val="D62828"/>
                </a:solidFill>
                <a:latin typeface="Impact"/>
                <a:ea typeface="Impact"/>
                <a:cs typeface="Impact"/>
                <a:sym typeface="Impact"/>
              </a:rPr>
              <a:t>angry</a:t>
            </a:r>
            <a:endParaRPr sz="3200" dirty="0">
              <a:solidFill>
                <a:srgbClr val="D62828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003049"/>
                </a:solidFill>
                <a:latin typeface="Impact"/>
                <a:ea typeface="Impact"/>
                <a:cs typeface="Impact"/>
                <a:sym typeface="Impact"/>
              </a:rPr>
              <a:t>when..</a:t>
            </a:r>
            <a:r>
              <a:rPr lang="en" sz="2400" dirty="0">
                <a:solidFill>
                  <a:srgbClr val="003049"/>
                </a:solidFill>
              </a:rPr>
              <a:t>.</a:t>
            </a:r>
            <a:endParaRPr sz="2400" dirty="0">
              <a:solidFill>
                <a:srgbClr val="003049"/>
              </a:solidFill>
            </a:endParaRPr>
          </a:p>
        </p:txBody>
      </p:sp>
      <p:sp>
        <p:nvSpPr>
          <p:cNvPr id="9" name="Google Shape;60;p14">
            <a:extLst>
              <a:ext uri="{FF2B5EF4-FFF2-40B4-BE49-F238E27FC236}">
                <a16:creationId xmlns:a16="http://schemas.microsoft.com/office/drawing/2014/main" xmlns="" id="{AD549551-6F60-4596-9D13-F17B95837565}"/>
              </a:ext>
            </a:extLst>
          </p:cNvPr>
          <p:cNvSpPr txBox="1"/>
          <p:nvPr/>
        </p:nvSpPr>
        <p:spPr>
          <a:xfrm>
            <a:off x="0" y="149326"/>
            <a:ext cx="91440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CBF49"/>
                </a:solidFill>
                <a:latin typeface="Arial Black" panose="020B0A04020102020204" pitchFamily="34" charset="0"/>
                <a:ea typeface="Impact"/>
                <a:cs typeface="Impact"/>
                <a:sym typeface="Impact"/>
              </a:rPr>
              <a:t>Questions</a:t>
            </a:r>
            <a:endParaRPr sz="4800" dirty="0">
              <a:solidFill>
                <a:srgbClr val="FCBF49"/>
              </a:solidFill>
              <a:latin typeface="Arial Black" panose="020B0A04020102020204" pitchFamily="34" charset="0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n em Educação">
            <a:extLst>
              <a:ext uri="{FF2B5EF4-FFF2-40B4-BE49-F238E27FC236}">
                <a16:creationId xmlns:a16="http://schemas.microsoft.com/office/drawing/2014/main" xmlns="" id="{B05BB9B9-E8F6-4A3C-BDF1-07ED1BEC1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" name="Google Shape;195;p27"/>
          <p:cNvSpPr txBox="1"/>
          <p:nvPr/>
        </p:nvSpPr>
        <p:spPr>
          <a:xfrm>
            <a:off x="433800" y="881186"/>
            <a:ext cx="82764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EAE2B7"/>
                </a:solidFill>
                <a:latin typeface="Montserrat"/>
                <a:ea typeface="Montserrat"/>
                <a:cs typeface="Montserrat"/>
                <a:sym typeface="Montserrat"/>
              </a:rPr>
              <a:t>When do you feel scared? </a:t>
            </a:r>
            <a:endParaRPr sz="4000" b="1" dirty="0">
              <a:solidFill>
                <a:srgbClr val="EAE2B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8" name="Google Shape;198;p27"/>
          <p:cNvSpPr/>
          <p:nvPr/>
        </p:nvSpPr>
        <p:spPr>
          <a:xfrm>
            <a:off x="3857491" y="2206144"/>
            <a:ext cx="2671774" cy="1900734"/>
          </a:xfrm>
          <a:prstGeom prst="wedgeEllipseCallout">
            <a:avLst>
              <a:gd name="adj1" fmla="val -77230"/>
              <a:gd name="adj2" fmla="val -30958"/>
            </a:avLst>
          </a:prstGeom>
          <a:solidFill>
            <a:srgbClr val="EAE2B7"/>
          </a:solidFill>
          <a:ln w="28575" cap="flat" cmpd="sng">
            <a:solidFill>
              <a:srgbClr val="813C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/>
          </a:p>
        </p:txBody>
      </p:sp>
      <p:sp>
        <p:nvSpPr>
          <p:cNvPr id="199" name="Google Shape;199;p27"/>
          <p:cNvSpPr txBox="1"/>
          <p:nvPr/>
        </p:nvSpPr>
        <p:spPr>
          <a:xfrm>
            <a:off x="4112327" y="2571750"/>
            <a:ext cx="3089400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003049"/>
                </a:solidFill>
                <a:latin typeface="Impact"/>
                <a:ea typeface="Impact"/>
                <a:cs typeface="Impact"/>
                <a:sym typeface="Impact"/>
              </a:rPr>
              <a:t>I feel </a:t>
            </a:r>
            <a:r>
              <a:rPr lang="en" sz="3200" dirty="0">
                <a:solidFill>
                  <a:srgbClr val="D62828"/>
                </a:solidFill>
                <a:latin typeface="Impact"/>
                <a:ea typeface="Impact"/>
                <a:cs typeface="Impact"/>
                <a:sym typeface="Impact"/>
              </a:rPr>
              <a:t>scared</a:t>
            </a:r>
            <a:endParaRPr sz="3200" dirty="0">
              <a:solidFill>
                <a:srgbClr val="D62828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003049"/>
                </a:solidFill>
                <a:latin typeface="Impact"/>
                <a:ea typeface="Impact"/>
                <a:cs typeface="Impact"/>
                <a:sym typeface="Impact"/>
              </a:rPr>
              <a:t>when..</a:t>
            </a:r>
            <a:r>
              <a:rPr lang="en" sz="2400" dirty="0">
                <a:solidFill>
                  <a:srgbClr val="003049"/>
                </a:solidFill>
              </a:rPr>
              <a:t>.</a:t>
            </a:r>
            <a:endParaRPr sz="2400" dirty="0">
              <a:solidFill>
                <a:srgbClr val="003049"/>
              </a:solidFill>
            </a:endParaRPr>
          </a:p>
        </p:txBody>
      </p:sp>
      <p:sp>
        <p:nvSpPr>
          <p:cNvPr id="9" name="Google Shape;60;p14">
            <a:extLst>
              <a:ext uri="{FF2B5EF4-FFF2-40B4-BE49-F238E27FC236}">
                <a16:creationId xmlns:a16="http://schemas.microsoft.com/office/drawing/2014/main" xmlns="" id="{AD549551-6F60-4596-9D13-F17B95837565}"/>
              </a:ext>
            </a:extLst>
          </p:cNvPr>
          <p:cNvSpPr txBox="1"/>
          <p:nvPr/>
        </p:nvSpPr>
        <p:spPr>
          <a:xfrm>
            <a:off x="0" y="149326"/>
            <a:ext cx="91440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CBF49"/>
                </a:solidFill>
                <a:latin typeface="Arial Black" panose="020B0A04020102020204" pitchFamily="34" charset="0"/>
                <a:ea typeface="Impact"/>
                <a:cs typeface="Impact"/>
                <a:sym typeface="Impact"/>
              </a:rPr>
              <a:t>Questions</a:t>
            </a:r>
            <a:endParaRPr sz="4800" dirty="0">
              <a:solidFill>
                <a:srgbClr val="FCBF49"/>
              </a:solidFill>
              <a:latin typeface="Arial Black" panose="020B0A04020102020204" pitchFamily="34" charset="0"/>
              <a:ea typeface="Impact"/>
              <a:cs typeface="Impact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1654840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1 Sadness Inside Out ideas">
            <a:extLst>
              <a:ext uri="{FF2B5EF4-FFF2-40B4-BE49-F238E27FC236}">
                <a16:creationId xmlns:a16="http://schemas.microsoft.com/office/drawing/2014/main" xmlns="" id="{C02D0562-93BE-4AFD-9C44-58A84D839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" name="Google Shape;195;p27"/>
          <p:cNvSpPr txBox="1"/>
          <p:nvPr/>
        </p:nvSpPr>
        <p:spPr>
          <a:xfrm>
            <a:off x="433800" y="881186"/>
            <a:ext cx="82764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EAE2B7"/>
                </a:solidFill>
                <a:latin typeface="Montserrat"/>
                <a:ea typeface="Montserrat"/>
                <a:cs typeface="Montserrat"/>
                <a:sym typeface="Montserrat"/>
              </a:rPr>
              <a:t>When do you feel sad? </a:t>
            </a:r>
            <a:endParaRPr sz="4000" b="1" dirty="0">
              <a:solidFill>
                <a:srgbClr val="EAE2B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8" name="Google Shape;198;p27"/>
          <p:cNvSpPr/>
          <p:nvPr/>
        </p:nvSpPr>
        <p:spPr>
          <a:xfrm>
            <a:off x="3003052" y="2788170"/>
            <a:ext cx="2671774" cy="1900734"/>
          </a:xfrm>
          <a:prstGeom prst="wedgeEllipseCallout">
            <a:avLst>
              <a:gd name="adj1" fmla="val 81268"/>
              <a:gd name="adj2" fmla="val 13206"/>
            </a:avLst>
          </a:prstGeom>
          <a:solidFill>
            <a:srgbClr val="EAE2B7"/>
          </a:solidFill>
          <a:ln w="28575" cap="flat" cmpd="sng">
            <a:solidFill>
              <a:srgbClr val="1551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/>
          </a:p>
        </p:txBody>
      </p:sp>
      <p:sp>
        <p:nvSpPr>
          <p:cNvPr id="199" name="Google Shape;199;p27"/>
          <p:cNvSpPr txBox="1"/>
          <p:nvPr/>
        </p:nvSpPr>
        <p:spPr>
          <a:xfrm>
            <a:off x="3371360" y="3153776"/>
            <a:ext cx="3089400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003049"/>
                </a:solidFill>
                <a:latin typeface="Impact"/>
                <a:ea typeface="Impact"/>
                <a:cs typeface="Impact"/>
                <a:sym typeface="Impact"/>
              </a:rPr>
              <a:t>I feel </a:t>
            </a:r>
            <a:r>
              <a:rPr lang="en" sz="3200" dirty="0">
                <a:solidFill>
                  <a:srgbClr val="D62828"/>
                </a:solidFill>
                <a:latin typeface="Impact"/>
                <a:ea typeface="Impact"/>
                <a:cs typeface="Impact"/>
                <a:sym typeface="Impact"/>
              </a:rPr>
              <a:t>sad</a:t>
            </a:r>
            <a:endParaRPr sz="3200" dirty="0">
              <a:solidFill>
                <a:srgbClr val="D62828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003049"/>
                </a:solidFill>
                <a:latin typeface="Impact"/>
                <a:ea typeface="Impact"/>
                <a:cs typeface="Impact"/>
                <a:sym typeface="Impact"/>
              </a:rPr>
              <a:t>when..</a:t>
            </a:r>
            <a:r>
              <a:rPr lang="en" sz="2400" dirty="0">
                <a:solidFill>
                  <a:srgbClr val="003049"/>
                </a:solidFill>
              </a:rPr>
              <a:t>.</a:t>
            </a:r>
            <a:endParaRPr sz="2400" dirty="0">
              <a:solidFill>
                <a:srgbClr val="003049"/>
              </a:solidFill>
            </a:endParaRPr>
          </a:p>
        </p:txBody>
      </p:sp>
      <p:sp>
        <p:nvSpPr>
          <p:cNvPr id="9" name="Google Shape;60;p14">
            <a:extLst>
              <a:ext uri="{FF2B5EF4-FFF2-40B4-BE49-F238E27FC236}">
                <a16:creationId xmlns:a16="http://schemas.microsoft.com/office/drawing/2014/main" xmlns="" id="{AD549551-6F60-4596-9D13-F17B95837565}"/>
              </a:ext>
            </a:extLst>
          </p:cNvPr>
          <p:cNvSpPr txBox="1"/>
          <p:nvPr/>
        </p:nvSpPr>
        <p:spPr>
          <a:xfrm>
            <a:off x="0" y="149326"/>
            <a:ext cx="91440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CBF49"/>
                </a:solidFill>
                <a:latin typeface="Arial Black" panose="020B0A04020102020204" pitchFamily="34" charset="0"/>
                <a:ea typeface="Impact"/>
                <a:cs typeface="Impact"/>
                <a:sym typeface="Impact"/>
              </a:rPr>
              <a:t>Questions</a:t>
            </a:r>
            <a:endParaRPr sz="4800" dirty="0">
              <a:solidFill>
                <a:srgbClr val="FCBF49"/>
              </a:solidFill>
              <a:latin typeface="Arial Black" panose="020B0A04020102020204" pitchFamily="34" charset="0"/>
              <a:ea typeface="Impact"/>
              <a:cs typeface="Impact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9470203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nside Out HD Wallpaper | Background Image | 1920x1080 | ID:780509 -  Wallpaper Abyss">
            <a:extLst>
              <a:ext uri="{FF2B5EF4-FFF2-40B4-BE49-F238E27FC236}">
                <a16:creationId xmlns:a16="http://schemas.microsoft.com/office/drawing/2014/main" xmlns="" id="{0E56BA37-01E7-4E3D-8401-7CB54E762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" name="Google Shape;195;p27"/>
          <p:cNvSpPr txBox="1"/>
          <p:nvPr/>
        </p:nvSpPr>
        <p:spPr>
          <a:xfrm>
            <a:off x="433800" y="881186"/>
            <a:ext cx="82764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EAE2B7"/>
                </a:solidFill>
                <a:latin typeface="Montserrat"/>
                <a:ea typeface="Montserrat"/>
                <a:cs typeface="Montserrat"/>
                <a:sym typeface="Montserrat"/>
              </a:rPr>
              <a:t>When do you feel sick? </a:t>
            </a:r>
            <a:endParaRPr sz="4000" b="1" dirty="0">
              <a:solidFill>
                <a:srgbClr val="EAE2B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8" name="Google Shape;198;p27"/>
          <p:cNvSpPr/>
          <p:nvPr/>
        </p:nvSpPr>
        <p:spPr>
          <a:xfrm>
            <a:off x="1900226" y="2596774"/>
            <a:ext cx="2671774" cy="1900734"/>
          </a:xfrm>
          <a:prstGeom prst="wedgeEllipseCallout">
            <a:avLst>
              <a:gd name="adj1" fmla="val 74536"/>
              <a:gd name="adj2" fmla="val -30169"/>
            </a:avLst>
          </a:prstGeom>
          <a:solidFill>
            <a:srgbClr val="EAE2B7"/>
          </a:solidFill>
          <a:ln w="28575" cap="flat" cmpd="sng">
            <a:solidFill>
              <a:srgbClr val="0178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/>
          </a:p>
        </p:txBody>
      </p:sp>
      <p:sp>
        <p:nvSpPr>
          <p:cNvPr id="199" name="Google Shape;199;p27"/>
          <p:cNvSpPr txBox="1"/>
          <p:nvPr/>
        </p:nvSpPr>
        <p:spPr>
          <a:xfrm>
            <a:off x="2155062" y="2962380"/>
            <a:ext cx="3089400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003049"/>
                </a:solidFill>
                <a:latin typeface="Impact"/>
                <a:ea typeface="Impact"/>
                <a:cs typeface="Impact"/>
                <a:sym typeface="Impact"/>
              </a:rPr>
              <a:t>I feel </a:t>
            </a:r>
            <a:r>
              <a:rPr lang="en" sz="3200" dirty="0">
                <a:solidFill>
                  <a:srgbClr val="D62828"/>
                </a:solidFill>
                <a:latin typeface="Impact"/>
                <a:ea typeface="Impact"/>
                <a:cs typeface="Impact"/>
                <a:sym typeface="Impact"/>
              </a:rPr>
              <a:t>sick</a:t>
            </a:r>
            <a:endParaRPr sz="3200" dirty="0">
              <a:solidFill>
                <a:srgbClr val="D62828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003049"/>
                </a:solidFill>
                <a:latin typeface="Impact"/>
                <a:ea typeface="Impact"/>
                <a:cs typeface="Impact"/>
                <a:sym typeface="Impact"/>
              </a:rPr>
              <a:t>when..</a:t>
            </a:r>
            <a:r>
              <a:rPr lang="en" sz="2400" dirty="0">
                <a:solidFill>
                  <a:srgbClr val="003049"/>
                </a:solidFill>
              </a:rPr>
              <a:t>.</a:t>
            </a:r>
            <a:endParaRPr sz="2400" dirty="0">
              <a:solidFill>
                <a:srgbClr val="003049"/>
              </a:solidFill>
            </a:endParaRPr>
          </a:p>
        </p:txBody>
      </p:sp>
      <p:sp>
        <p:nvSpPr>
          <p:cNvPr id="9" name="Google Shape;60;p14">
            <a:extLst>
              <a:ext uri="{FF2B5EF4-FFF2-40B4-BE49-F238E27FC236}">
                <a16:creationId xmlns:a16="http://schemas.microsoft.com/office/drawing/2014/main" xmlns="" id="{AD549551-6F60-4596-9D13-F17B95837565}"/>
              </a:ext>
            </a:extLst>
          </p:cNvPr>
          <p:cNvSpPr txBox="1"/>
          <p:nvPr/>
        </p:nvSpPr>
        <p:spPr>
          <a:xfrm>
            <a:off x="0" y="149326"/>
            <a:ext cx="91440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CBF49"/>
                </a:solidFill>
                <a:latin typeface="Arial Black" panose="020B0A04020102020204" pitchFamily="34" charset="0"/>
                <a:ea typeface="Impact"/>
                <a:cs typeface="Impact"/>
                <a:sym typeface="Impact"/>
              </a:rPr>
              <a:t>Questions</a:t>
            </a:r>
            <a:endParaRPr sz="4800" dirty="0">
              <a:solidFill>
                <a:srgbClr val="FCBF49"/>
              </a:solidFill>
              <a:latin typeface="Arial Black" panose="020B0A04020102020204" pitchFamily="34" charset="0"/>
              <a:ea typeface="Impact"/>
              <a:cs typeface="Impact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41507189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0" y="149326"/>
            <a:ext cx="91440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CBF49"/>
                </a:solidFill>
                <a:latin typeface="Arial Black" panose="020B0A04020102020204" pitchFamily="34" charset="0"/>
                <a:ea typeface="Impact"/>
                <a:cs typeface="Impact"/>
                <a:sym typeface="Impact"/>
              </a:rPr>
              <a:t>FEELINGS</a:t>
            </a:r>
            <a:endParaRPr sz="4800" dirty="0">
              <a:solidFill>
                <a:srgbClr val="FCBF49"/>
              </a:solidFill>
              <a:latin typeface="Arial Black" panose="020B0A04020102020204" pitchFamily="34" charset="0"/>
              <a:ea typeface="Impact"/>
              <a:cs typeface="Impact"/>
              <a:sym typeface="Impact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3838376" y="263456"/>
            <a:ext cx="5518094" cy="230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00" dirty="0">
                <a:solidFill>
                  <a:srgbClr val="0030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trokeFast" pitchFamily="50" charset="0"/>
                <a:ea typeface="Impact"/>
                <a:cs typeface="Impact"/>
                <a:sym typeface="Impact"/>
              </a:rPr>
              <a:t>happy </a:t>
            </a:r>
            <a:endParaRPr sz="13800" dirty="0">
              <a:solidFill>
                <a:srgbClr val="0030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trokeFast" pitchFamily="50" charset="0"/>
              <a:ea typeface="Impact"/>
              <a:cs typeface="Impact"/>
              <a:sym typeface="Impact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5305625" y="2343462"/>
            <a:ext cx="36348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She is </a:t>
            </a:r>
            <a:r>
              <a:rPr lang="en" sz="4300" dirty="0">
                <a:solidFill>
                  <a:srgbClr val="D62828"/>
                </a:solidFill>
                <a:latin typeface="Impact"/>
                <a:ea typeface="Impact"/>
                <a:cs typeface="Impact"/>
                <a:sym typeface="Impact"/>
              </a:rPr>
              <a:t>happy</a:t>
            </a:r>
            <a:r>
              <a:rPr lang="en" sz="43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  <a:r>
              <a:rPr lang="en" sz="4300" dirty="0">
                <a:solidFill>
                  <a:srgbClr val="0000FF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4300" dirty="0">
              <a:solidFill>
                <a:srgbClr val="0000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5249525" y="3298825"/>
            <a:ext cx="37470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Are you </a:t>
            </a:r>
            <a:r>
              <a:rPr lang="en" sz="4300" dirty="0">
                <a:solidFill>
                  <a:srgbClr val="D62828"/>
                </a:solidFill>
                <a:latin typeface="Impact"/>
                <a:ea typeface="Impact"/>
                <a:cs typeface="Impact"/>
                <a:sym typeface="Impact"/>
              </a:rPr>
              <a:t>happy</a:t>
            </a:r>
            <a:r>
              <a:rPr lang="en" sz="43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 ? </a:t>
            </a:r>
            <a:endParaRPr sz="4300" dirty="0">
              <a:solidFill>
                <a:srgbClr val="EAE2B7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1" name="Picture 10" descr="Happy Panda">
            <a:extLst>
              <a:ext uri="{FF2B5EF4-FFF2-40B4-BE49-F238E27FC236}">
                <a16:creationId xmlns:a16="http://schemas.microsoft.com/office/drawing/2014/main" xmlns="" id="{5947E6CD-99D4-4F97-9125-28A144214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99" y="363682"/>
            <a:ext cx="4779818" cy="47798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Sleepy Wallpapers - Wallpaper Cave">
            <a:extLst>
              <a:ext uri="{FF2B5EF4-FFF2-40B4-BE49-F238E27FC236}">
                <a16:creationId xmlns:a16="http://schemas.microsoft.com/office/drawing/2014/main" xmlns="" id="{DA2FDFE9-81E4-4AD0-86BD-80770290DF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" t="8279" r="1957" b="416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" name="Google Shape;195;p27"/>
          <p:cNvSpPr txBox="1"/>
          <p:nvPr/>
        </p:nvSpPr>
        <p:spPr>
          <a:xfrm>
            <a:off x="433800" y="881186"/>
            <a:ext cx="82764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EAE2B7"/>
                </a:solidFill>
                <a:latin typeface="Montserrat"/>
                <a:ea typeface="Montserrat"/>
                <a:cs typeface="Montserrat"/>
                <a:sym typeface="Montserrat"/>
              </a:rPr>
              <a:t>When do you feel tired? </a:t>
            </a:r>
            <a:endParaRPr sz="4000" b="1" dirty="0">
              <a:solidFill>
                <a:srgbClr val="EAE2B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8" name="Google Shape;198;p27"/>
          <p:cNvSpPr/>
          <p:nvPr/>
        </p:nvSpPr>
        <p:spPr>
          <a:xfrm>
            <a:off x="3857491" y="2206144"/>
            <a:ext cx="2671774" cy="1900734"/>
          </a:xfrm>
          <a:prstGeom prst="wedgeEllipseCallout">
            <a:avLst>
              <a:gd name="adj1" fmla="val 61351"/>
              <a:gd name="adj2" fmla="val 36866"/>
            </a:avLst>
          </a:prstGeom>
          <a:solidFill>
            <a:srgbClr val="EAE2B7"/>
          </a:solidFill>
          <a:ln w="28575" cap="flat" cmpd="sng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/>
          </a:p>
        </p:txBody>
      </p:sp>
      <p:sp>
        <p:nvSpPr>
          <p:cNvPr id="199" name="Google Shape;199;p27"/>
          <p:cNvSpPr txBox="1"/>
          <p:nvPr/>
        </p:nvSpPr>
        <p:spPr>
          <a:xfrm>
            <a:off x="4112327" y="2571750"/>
            <a:ext cx="3089400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003049"/>
                </a:solidFill>
                <a:latin typeface="Impact"/>
                <a:ea typeface="Impact"/>
                <a:cs typeface="Impact"/>
                <a:sym typeface="Impact"/>
              </a:rPr>
              <a:t>I feel </a:t>
            </a:r>
            <a:r>
              <a:rPr lang="en" sz="3200" dirty="0">
                <a:solidFill>
                  <a:srgbClr val="D62828"/>
                </a:solidFill>
                <a:latin typeface="Impact"/>
                <a:ea typeface="Impact"/>
                <a:cs typeface="Impact"/>
                <a:sym typeface="Impact"/>
              </a:rPr>
              <a:t>tired</a:t>
            </a:r>
            <a:endParaRPr sz="3200" dirty="0">
              <a:solidFill>
                <a:srgbClr val="D62828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003049"/>
                </a:solidFill>
                <a:latin typeface="Impact"/>
                <a:ea typeface="Impact"/>
                <a:cs typeface="Impact"/>
                <a:sym typeface="Impact"/>
              </a:rPr>
              <a:t>when..</a:t>
            </a:r>
            <a:r>
              <a:rPr lang="en" sz="2400" dirty="0">
                <a:solidFill>
                  <a:srgbClr val="003049"/>
                </a:solidFill>
              </a:rPr>
              <a:t>.</a:t>
            </a:r>
            <a:endParaRPr sz="2400" dirty="0">
              <a:solidFill>
                <a:srgbClr val="003049"/>
              </a:solidFill>
            </a:endParaRPr>
          </a:p>
        </p:txBody>
      </p:sp>
      <p:sp>
        <p:nvSpPr>
          <p:cNvPr id="9" name="Google Shape;60;p14">
            <a:extLst>
              <a:ext uri="{FF2B5EF4-FFF2-40B4-BE49-F238E27FC236}">
                <a16:creationId xmlns:a16="http://schemas.microsoft.com/office/drawing/2014/main" xmlns="" id="{AD549551-6F60-4596-9D13-F17B95837565}"/>
              </a:ext>
            </a:extLst>
          </p:cNvPr>
          <p:cNvSpPr txBox="1"/>
          <p:nvPr/>
        </p:nvSpPr>
        <p:spPr>
          <a:xfrm>
            <a:off x="0" y="149326"/>
            <a:ext cx="91440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CBF49"/>
                </a:solidFill>
                <a:latin typeface="Arial Black" panose="020B0A04020102020204" pitchFamily="34" charset="0"/>
                <a:ea typeface="Impact"/>
                <a:cs typeface="Impact"/>
                <a:sym typeface="Impact"/>
              </a:rPr>
              <a:t>Questions</a:t>
            </a:r>
            <a:endParaRPr sz="4800" dirty="0">
              <a:solidFill>
                <a:srgbClr val="FCBF49"/>
              </a:solidFill>
              <a:latin typeface="Arial Black" panose="020B0A04020102020204" pitchFamily="34" charset="0"/>
              <a:ea typeface="Impact"/>
              <a:cs typeface="Impact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6258989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4;p13">
            <a:extLst>
              <a:ext uri="{FF2B5EF4-FFF2-40B4-BE49-F238E27FC236}">
                <a16:creationId xmlns:a16="http://schemas.microsoft.com/office/drawing/2014/main" xmlns="" id="{CFF41A4C-3C5F-4F74-8949-801A888429A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9435" y="54259"/>
            <a:ext cx="8465127" cy="50349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9599417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0" y="149326"/>
            <a:ext cx="91440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CBF49"/>
                </a:solidFill>
                <a:latin typeface="Arial Black" panose="020B0A04020102020204" pitchFamily="34" charset="0"/>
                <a:ea typeface="Impact"/>
                <a:cs typeface="Impact"/>
                <a:sym typeface="Impact"/>
              </a:rPr>
              <a:t>FEELINGS</a:t>
            </a:r>
            <a:endParaRPr sz="4800" dirty="0">
              <a:solidFill>
                <a:srgbClr val="FCBF49"/>
              </a:solidFill>
              <a:latin typeface="Arial Black" panose="020B0A04020102020204" pitchFamily="34" charset="0"/>
              <a:ea typeface="Impact"/>
              <a:cs typeface="Impact"/>
              <a:sym typeface="Impact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5249525" y="336600"/>
            <a:ext cx="3217832" cy="230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00" dirty="0">
                <a:solidFill>
                  <a:srgbClr val="0030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trokeFast" pitchFamily="50" charset="0"/>
                <a:ea typeface="Impact"/>
                <a:cs typeface="Impact"/>
                <a:sym typeface="Impact"/>
              </a:rPr>
              <a:t>Sad </a:t>
            </a:r>
            <a:endParaRPr sz="13800" dirty="0">
              <a:solidFill>
                <a:srgbClr val="0030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trokeFast" pitchFamily="50" charset="0"/>
              <a:ea typeface="Impact"/>
              <a:cs typeface="Impact"/>
              <a:sym typeface="Impact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5305625" y="2343462"/>
            <a:ext cx="36348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She is </a:t>
            </a:r>
            <a:r>
              <a:rPr lang="en" sz="4300" dirty="0">
                <a:solidFill>
                  <a:srgbClr val="D62828"/>
                </a:solidFill>
                <a:latin typeface="Impact"/>
                <a:ea typeface="Impact"/>
                <a:cs typeface="Impact"/>
                <a:sym typeface="Impact"/>
              </a:rPr>
              <a:t>sad</a:t>
            </a:r>
            <a:r>
              <a:rPr lang="en" sz="43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  <a:r>
              <a:rPr lang="en" sz="4300" dirty="0">
                <a:solidFill>
                  <a:srgbClr val="0000FF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4300" dirty="0">
              <a:solidFill>
                <a:srgbClr val="0000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5249525" y="3298825"/>
            <a:ext cx="3747000" cy="150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W</a:t>
            </a:r>
            <a:r>
              <a:rPr lang="en" sz="43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hen do you feel </a:t>
            </a:r>
            <a:r>
              <a:rPr lang="en" sz="4300" dirty="0">
                <a:solidFill>
                  <a:srgbClr val="D62828"/>
                </a:solidFill>
                <a:latin typeface="Impact"/>
                <a:ea typeface="Impact"/>
                <a:cs typeface="Impact"/>
                <a:sym typeface="Impact"/>
              </a:rPr>
              <a:t>sad</a:t>
            </a:r>
            <a:r>
              <a:rPr lang="en" sz="43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 ? </a:t>
            </a:r>
            <a:endParaRPr sz="4300" dirty="0">
              <a:solidFill>
                <a:srgbClr val="EAE2B7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9" name="Picture 8" descr="Cry Panda">
            <a:extLst>
              <a:ext uri="{FF2B5EF4-FFF2-40B4-BE49-F238E27FC236}">
                <a16:creationId xmlns:a16="http://schemas.microsoft.com/office/drawing/2014/main" xmlns="" id="{DE93BBA6-53D6-442F-AB46-E31840BAC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735" y="810368"/>
            <a:ext cx="4333132" cy="43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340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0" y="149326"/>
            <a:ext cx="91440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CBF49"/>
                </a:solidFill>
                <a:latin typeface="Arial Black" panose="020B0A04020102020204" pitchFamily="34" charset="0"/>
                <a:ea typeface="Impact"/>
                <a:cs typeface="Impact"/>
                <a:sym typeface="Impact"/>
              </a:rPr>
              <a:t>FEELINGS</a:t>
            </a:r>
            <a:endParaRPr sz="4800" dirty="0">
              <a:solidFill>
                <a:srgbClr val="FCBF49"/>
              </a:solidFill>
              <a:latin typeface="Arial Black" panose="020B0A04020102020204" pitchFamily="34" charset="0"/>
              <a:ea typeface="Impact"/>
              <a:cs typeface="Impact"/>
              <a:sym typeface="Impact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5305625" y="2343462"/>
            <a:ext cx="36348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He is </a:t>
            </a:r>
            <a:r>
              <a:rPr lang="en" sz="4300" dirty="0">
                <a:solidFill>
                  <a:srgbClr val="D62828"/>
                </a:solidFill>
                <a:latin typeface="Impact"/>
                <a:ea typeface="Impact"/>
                <a:cs typeface="Impact"/>
                <a:sym typeface="Impact"/>
              </a:rPr>
              <a:t>angry</a:t>
            </a:r>
            <a:r>
              <a:rPr lang="en" sz="43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  <a:r>
              <a:rPr lang="en" sz="4300" dirty="0">
                <a:solidFill>
                  <a:srgbClr val="0000FF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4300" dirty="0">
              <a:solidFill>
                <a:srgbClr val="0000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5249525" y="3298825"/>
            <a:ext cx="37470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Are you </a:t>
            </a:r>
            <a:r>
              <a:rPr lang="en" sz="4300" dirty="0">
                <a:solidFill>
                  <a:srgbClr val="D62828"/>
                </a:solidFill>
                <a:latin typeface="Impact"/>
                <a:ea typeface="Impact"/>
                <a:cs typeface="Impact"/>
                <a:sym typeface="Impact"/>
              </a:rPr>
              <a:t>angry</a:t>
            </a:r>
            <a:r>
              <a:rPr lang="en" sz="43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 ? </a:t>
            </a:r>
            <a:endParaRPr sz="4300" dirty="0">
              <a:solidFill>
                <a:srgbClr val="EAE2B7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0" name="Picture 9" descr="Angry Panda">
            <a:extLst>
              <a:ext uri="{FF2B5EF4-FFF2-40B4-BE49-F238E27FC236}">
                <a16:creationId xmlns:a16="http://schemas.microsoft.com/office/drawing/2014/main" xmlns="" id="{0CEC6A2C-5C4A-4E43-BBAD-67DC33B23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9" y="597022"/>
            <a:ext cx="4633891" cy="4633891"/>
          </a:xfrm>
          <a:prstGeom prst="rect">
            <a:avLst/>
          </a:prstGeom>
        </p:spPr>
      </p:pic>
      <p:sp>
        <p:nvSpPr>
          <p:cNvPr id="61" name="Google Shape;61;p14"/>
          <p:cNvSpPr txBox="1"/>
          <p:nvPr/>
        </p:nvSpPr>
        <p:spPr>
          <a:xfrm>
            <a:off x="3838376" y="329579"/>
            <a:ext cx="5462391" cy="230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00" dirty="0">
                <a:solidFill>
                  <a:srgbClr val="0030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trokeFast" pitchFamily="50" charset="0"/>
                <a:ea typeface="Impact"/>
                <a:cs typeface="Impact"/>
                <a:sym typeface="Impact"/>
              </a:rPr>
              <a:t>angry </a:t>
            </a:r>
            <a:endParaRPr sz="13800" dirty="0">
              <a:solidFill>
                <a:srgbClr val="0030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trokeFast" pitchFamily="50" charset="0"/>
              <a:ea typeface="Impact"/>
              <a:cs typeface="Impact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7128766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0" y="149326"/>
            <a:ext cx="91440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CBF49"/>
                </a:solidFill>
                <a:latin typeface="Arial Black" panose="020B0A04020102020204" pitchFamily="34" charset="0"/>
                <a:ea typeface="Impact"/>
                <a:cs typeface="Impact"/>
                <a:sym typeface="Impact"/>
              </a:rPr>
              <a:t>FEELINGS</a:t>
            </a:r>
            <a:endParaRPr sz="4800" dirty="0">
              <a:solidFill>
                <a:srgbClr val="FCBF49"/>
              </a:solidFill>
              <a:latin typeface="Arial Black" panose="020B0A04020102020204" pitchFamily="34" charset="0"/>
              <a:ea typeface="Impact"/>
              <a:cs typeface="Impact"/>
              <a:sym typeface="Impact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4293121" y="537755"/>
            <a:ext cx="4520157" cy="1954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0" dirty="0">
                <a:solidFill>
                  <a:srgbClr val="0030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trokeFast" pitchFamily="50" charset="0"/>
                <a:ea typeface="Impact"/>
                <a:cs typeface="Impact"/>
                <a:sym typeface="Impact"/>
              </a:rPr>
              <a:t>scared </a:t>
            </a:r>
            <a:endParaRPr sz="11500" dirty="0">
              <a:solidFill>
                <a:srgbClr val="0030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trokeFast" pitchFamily="50" charset="0"/>
              <a:ea typeface="Impact"/>
              <a:cs typeface="Impact"/>
              <a:sym typeface="Impact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5305625" y="2343462"/>
            <a:ext cx="36348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She is </a:t>
            </a:r>
            <a:r>
              <a:rPr lang="en" sz="4300" dirty="0">
                <a:solidFill>
                  <a:srgbClr val="D62828"/>
                </a:solidFill>
                <a:latin typeface="Impact"/>
                <a:ea typeface="Impact"/>
                <a:cs typeface="Impact"/>
                <a:sym typeface="Impact"/>
              </a:rPr>
              <a:t>scared</a:t>
            </a:r>
            <a:r>
              <a:rPr lang="en" sz="43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  <a:r>
              <a:rPr lang="en" sz="4300" dirty="0">
                <a:solidFill>
                  <a:srgbClr val="0000FF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4300" dirty="0">
              <a:solidFill>
                <a:srgbClr val="0000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5249524" y="3298825"/>
            <a:ext cx="3949893" cy="846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Are you </a:t>
            </a:r>
            <a:r>
              <a:rPr lang="en" sz="4300" dirty="0">
                <a:solidFill>
                  <a:srgbClr val="D62828"/>
                </a:solidFill>
                <a:latin typeface="Impact"/>
                <a:ea typeface="Impact"/>
                <a:cs typeface="Impact"/>
                <a:sym typeface="Impact"/>
              </a:rPr>
              <a:t>scared</a:t>
            </a:r>
            <a:r>
              <a:rPr lang="en" sz="43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 ? </a:t>
            </a:r>
            <a:endParaRPr sz="4300" dirty="0">
              <a:solidFill>
                <a:srgbClr val="EAE2B7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8" name="Picture 7" descr="Go! Panda">
            <a:extLst>
              <a:ext uri="{FF2B5EF4-FFF2-40B4-BE49-F238E27FC236}">
                <a16:creationId xmlns:a16="http://schemas.microsoft.com/office/drawing/2014/main" xmlns="" id="{42C69D09-F18F-46AF-BD05-E59A6B589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9384" y="322103"/>
            <a:ext cx="4211784" cy="421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183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0" y="149326"/>
            <a:ext cx="91440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CBF49"/>
                </a:solidFill>
                <a:latin typeface="Arial Black" panose="020B0A04020102020204" pitchFamily="34" charset="0"/>
                <a:ea typeface="Impact"/>
                <a:cs typeface="Impact"/>
                <a:sym typeface="Impact"/>
              </a:rPr>
              <a:t>FEELINGS</a:t>
            </a:r>
            <a:endParaRPr sz="4800" dirty="0">
              <a:solidFill>
                <a:srgbClr val="FCBF49"/>
              </a:solidFill>
              <a:latin typeface="Arial Black" panose="020B0A04020102020204" pitchFamily="34" charset="0"/>
              <a:ea typeface="Impact"/>
              <a:cs typeface="Impact"/>
              <a:sym typeface="Impact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3987973" y="380127"/>
            <a:ext cx="5101235" cy="230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00" dirty="0">
                <a:solidFill>
                  <a:srgbClr val="0030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trokeFast" pitchFamily="50" charset="0"/>
                <a:ea typeface="Impact"/>
                <a:cs typeface="Impact"/>
                <a:sym typeface="Impact"/>
              </a:rPr>
              <a:t>tired </a:t>
            </a:r>
            <a:endParaRPr sz="13800" dirty="0">
              <a:solidFill>
                <a:srgbClr val="0030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trokeFast" pitchFamily="50" charset="0"/>
              <a:ea typeface="Impact"/>
              <a:cs typeface="Impact"/>
              <a:sym typeface="Impact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5305625" y="2343462"/>
            <a:ext cx="36348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He is </a:t>
            </a:r>
            <a:r>
              <a:rPr lang="en" sz="4300" dirty="0">
                <a:solidFill>
                  <a:srgbClr val="D62828"/>
                </a:solidFill>
                <a:latin typeface="Impact"/>
                <a:ea typeface="Impact"/>
                <a:cs typeface="Impact"/>
                <a:sym typeface="Impact"/>
              </a:rPr>
              <a:t>tired</a:t>
            </a:r>
            <a:r>
              <a:rPr lang="en" sz="43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  <a:r>
              <a:rPr lang="en" sz="4300" dirty="0">
                <a:solidFill>
                  <a:srgbClr val="0000FF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4300" dirty="0">
              <a:solidFill>
                <a:srgbClr val="0000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5249525" y="3298825"/>
            <a:ext cx="37470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Are you </a:t>
            </a:r>
            <a:r>
              <a:rPr lang="en" sz="4300" dirty="0">
                <a:solidFill>
                  <a:srgbClr val="D62828"/>
                </a:solidFill>
                <a:latin typeface="Impact"/>
                <a:ea typeface="Impact"/>
                <a:cs typeface="Impact"/>
                <a:sym typeface="Impact"/>
              </a:rPr>
              <a:t>tired</a:t>
            </a:r>
            <a:r>
              <a:rPr lang="en" sz="43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 ? </a:t>
            </a:r>
            <a:endParaRPr sz="4300" dirty="0">
              <a:solidFill>
                <a:srgbClr val="EAE2B7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6" name="Picture 15" descr="Zzzz Panda">
            <a:extLst>
              <a:ext uri="{FF2B5EF4-FFF2-40B4-BE49-F238E27FC236}">
                <a16:creationId xmlns:a16="http://schemas.microsoft.com/office/drawing/2014/main" xmlns="" id="{4F948BE5-D5A2-4E3A-99E6-93E14F8AD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04" y="610975"/>
            <a:ext cx="4986301" cy="498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777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0" y="149326"/>
            <a:ext cx="91440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CBF49"/>
                </a:solidFill>
                <a:latin typeface="Arial Black" panose="020B0A04020102020204" pitchFamily="34" charset="0"/>
                <a:ea typeface="Impact"/>
                <a:cs typeface="Impact"/>
                <a:sym typeface="Impact"/>
              </a:rPr>
              <a:t>FEELINGS</a:t>
            </a:r>
            <a:endParaRPr sz="4800" dirty="0">
              <a:solidFill>
                <a:srgbClr val="FCBF49"/>
              </a:solidFill>
              <a:latin typeface="Arial Black" panose="020B0A04020102020204" pitchFamily="34" charset="0"/>
              <a:ea typeface="Impact"/>
              <a:cs typeface="Impact"/>
              <a:sym typeface="Impact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4893566" y="380127"/>
            <a:ext cx="3217832" cy="230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00" dirty="0">
                <a:solidFill>
                  <a:srgbClr val="0030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trokeFast" pitchFamily="50" charset="0"/>
                <a:ea typeface="Impact"/>
                <a:cs typeface="Impact"/>
                <a:sym typeface="Impact"/>
              </a:rPr>
              <a:t>sick </a:t>
            </a:r>
            <a:endParaRPr sz="13800" dirty="0">
              <a:solidFill>
                <a:srgbClr val="0030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trokeFast" pitchFamily="50" charset="0"/>
              <a:ea typeface="Impact"/>
              <a:cs typeface="Impact"/>
              <a:sym typeface="Impact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5305625" y="2343462"/>
            <a:ext cx="36348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He is </a:t>
            </a:r>
            <a:r>
              <a:rPr lang="en" sz="4300" dirty="0">
                <a:solidFill>
                  <a:srgbClr val="D62828"/>
                </a:solidFill>
                <a:latin typeface="Impact"/>
                <a:ea typeface="Impact"/>
                <a:cs typeface="Impact"/>
                <a:sym typeface="Impact"/>
              </a:rPr>
              <a:t>sick</a:t>
            </a:r>
            <a:r>
              <a:rPr lang="en" sz="43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  <a:r>
              <a:rPr lang="en" sz="4300" dirty="0">
                <a:solidFill>
                  <a:srgbClr val="0000FF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4300" dirty="0">
              <a:solidFill>
                <a:srgbClr val="0000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5249525" y="3298825"/>
            <a:ext cx="37470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Are you </a:t>
            </a:r>
            <a:r>
              <a:rPr lang="en" sz="4300" dirty="0">
                <a:solidFill>
                  <a:srgbClr val="D62828"/>
                </a:solidFill>
                <a:latin typeface="Impact"/>
                <a:ea typeface="Impact"/>
                <a:cs typeface="Impact"/>
                <a:sym typeface="Impact"/>
              </a:rPr>
              <a:t>sick</a:t>
            </a:r>
            <a:r>
              <a:rPr lang="en" sz="43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 ? </a:t>
            </a:r>
            <a:endParaRPr sz="4300" dirty="0">
              <a:solidFill>
                <a:srgbClr val="EAE2B7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0" name="Picture 19" descr="Zombie Panda">
            <a:extLst>
              <a:ext uri="{FF2B5EF4-FFF2-40B4-BE49-F238E27FC236}">
                <a16:creationId xmlns:a16="http://schemas.microsoft.com/office/drawing/2014/main" xmlns="" id="{CE5D3871-F0B8-4EB2-92E6-EC0CB9D19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41" y="610975"/>
            <a:ext cx="4195925" cy="41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933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/>
        </p:nvSpPr>
        <p:spPr>
          <a:xfrm>
            <a:off x="6547795" y="673575"/>
            <a:ext cx="2603700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" sz="24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scared </a:t>
            </a:r>
            <a:endParaRPr sz="2400" dirty="0">
              <a:solidFill>
                <a:srgbClr val="EAE2B7"/>
              </a:solidFill>
              <a:latin typeface="Impact"/>
              <a:ea typeface="Impact"/>
              <a:cs typeface="Impact"/>
              <a:sym typeface="Impact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sz="2400" dirty="0">
              <a:solidFill>
                <a:srgbClr val="EAE2B7"/>
              </a:solidFill>
              <a:latin typeface="Impact"/>
              <a:ea typeface="Impact"/>
              <a:cs typeface="Impact"/>
              <a:sym typeface="Impact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" sz="24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angry</a:t>
            </a:r>
            <a:endParaRPr sz="2400" dirty="0">
              <a:solidFill>
                <a:srgbClr val="EAE2B7"/>
              </a:solidFill>
              <a:latin typeface="Impact"/>
              <a:ea typeface="Impact"/>
              <a:cs typeface="Impact"/>
              <a:sym typeface="Impact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sz="2400" dirty="0">
              <a:solidFill>
                <a:srgbClr val="EAE2B7"/>
              </a:solidFill>
              <a:latin typeface="Impact"/>
              <a:ea typeface="Impact"/>
              <a:cs typeface="Impact"/>
              <a:sym typeface="Impact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" sz="24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sad </a:t>
            </a:r>
            <a:endParaRPr sz="2400" dirty="0">
              <a:solidFill>
                <a:srgbClr val="EAE2B7"/>
              </a:solidFill>
              <a:latin typeface="Impact"/>
              <a:ea typeface="Impact"/>
              <a:cs typeface="Impact"/>
              <a:sym typeface="Impact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sz="2400" dirty="0">
              <a:solidFill>
                <a:srgbClr val="EAE2B7"/>
              </a:solidFill>
              <a:latin typeface="Impact"/>
              <a:ea typeface="Impact"/>
              <a:cs typeface="Impact"/>
              <a:sym typeface="Impact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" sz="24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sick</a:t>
            </a:r>
            <a:endParaRPr sz="2400" dirty="0">
              <a:solidFill>
                <a:srgbClr val="EAE2B7"/>
              </a:solidFill>
              <a:latin typeface="Impact"/>
              <a:ea typeface="Impact"/>
              <a:cs typeface="Impact"/>
              <a:sym typeface="Impact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sz="2400" dirty="0">
              <a:solidFill>
                <a:srgbClr val="EAE2B7"/>
              </a:solidFill>
              <a:latin typeface="Impact"/>
              <a:ea typeface="Impact"/>
              <a:cs typeface="Impact"/>
              <a:sym typeface="Impact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" sz="24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tired </a:t>
            </a:r>
            <a:endParaRPr sz="2400" dirty="0">
              <a:solidFill>
                <a:srgbClr val="EAE2B7"/>
              </a:solidFill>
              <a:latin typeface="Impact"/>
              <a:ea typeface="Impact"/>
              <a:cs typeface="Impact"/>
              <a:sym typeface="Impact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sz="2400" dirty="0">
              <a:solidFill>
                <a:srgbClr val="EAE2B7"/>
              </a:solidFill>
              <a:latin typeface="Impact"/>
              <a:ea typeface="Impact"/>
              <a:cs typeface="Impact"/>
              <a:sym typeface="Impact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" sz="24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happy </a:t>
            </a:r>
            <a:endParaRPr sz="2400" dirty="0">
              <a:solidFill>
                <a:srgbClr val="EAE2B7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cxnSp>
        <p:nvCxnSpPr>
          <p:cNvPr id="117" name="Google Shape;117;p20"/>
          <p:cNvCxnSpPr>
            <a:cxnSpLocks/>
          </p:cNvCxnSpPr>
          <p:nvPr/>
        </p:nvCxnSpPr>
        <p:spPr>
          <a:xfrm>
            <a:off x="1926369" y="959250"/>
            <a:ext cx="4703100" cy="14706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D6282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" name="Google Shape;118;p20"/>
          <p:cNvCxnSpPr>
            <a:cxnSpLocks/>
          </p:cNvCxnSpPr>
          <p:nvPr/>
        </p:nvCxnSpPr>
        <p:spPr>
          <a:xfrm>
            <a:off x="1926369" y="1747825"/>
            <a:ext cx="4660500" cy="2891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00304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" name="Google Shape;119;p20"/>
          <p:cNvCxnSpPr>
            <a:cxnSpLocks/>
          </p:cNvCxnSpPr>
          <p:nvPr/>
        </p:nvCxnSpPr>
        <p:spPr>
          <a:xfrm>
            <a:off x="1926369" y="2454430"/>
            <a:ext cx="4717200" cy="1463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FCBF4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" name="Google Shape;120;p20"/>
          <p:cNvCxnSpPr>
            <a:cxnSpLocks/>
          </p:cNvCxnSpPr>
          <p:nvPr/>
        </p:nvCxnSpPr>
        <p:spPr>
          <a:xfrm rot="10800000" flipH="1">
            <a:off x="1926369" y="959125"/>
            <a:ext cx="4674600" cy="22593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FCBF4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" name="Google Shape;121;p20"/>
          <p:cNvCxnSpPr>
            <a:cxnSpLocks/>
          </p:cNvCxnSpPr>
          <p:nvPr/>
        </p:nvCxnSpPr>
        <p:spPr>
          <a:xfrm rot="10800000" flipH="1">
            <a:off x="1926370" y="1662475"/>
            <a:ext cx="4738500" cy="23019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00304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" name="Google Shape;122;p20"/>
          <p:cNvCxnSpPr>
            <a:cxnSpLocks/>
          </p:cNvCxnSpPr>
          <p:nvPr/>
        </p:nvCxnSpPr>
        <p:spPr>
          <a:xfrm rot="10800000" flipH="1">
            <a:off x="1926370" y="3147400"/>
            <a:ext cx="4724400" cy="15345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D6282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60;p14">
            <a:extLst>
              <a:ext uri="{FF2B5EF4-FFF2-40B4-BE49-F238E27FC236}">
                <a16:creationId xmlns:a16="http://schemas.microsoft.com/office/drawing/2014/main" xmlns="" id="{75D4A919-986A-4856-9359-3BBEAA16F865}"/>
              </a:ext>
            </a:extLst>
          </p:cNvPr>
          <p:cNvSpPr txBox="1"/>
          <p:nvPr/>
        </p:nvSpPr>
        <p:spPr>
          <a:xfrm>
            <a:off x="7495" y="185375"/>
            <a:ext cx="91440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CBF49"/>
                </a:solidFill>
                <a:latin typeface="Arial Black" panose="020B0A04020102020204" pitchFamily="34" charset="0"/>
                <a:ea typeface="Impact"/>
                <a:cs typeface="Impact"/>
                <a:sym typeface="Impact"/>
              </a:rPr>
              <a:t>Matching</a:t>
            </a:r>
            <a:endParaRPr sz="4800" dirty="0">
              <a:solidFill>
                <a:srgbClr val="FCBF49"/>
              </a:solidFill>
              <a:latin typeface="Arial Black" panose="020B0A04020102020204" pitchFamily="34" charset="0"/>
              <a:ea typeface="Impact"/>
              <a:cs typeface="Impact"/>
              <a:sym typeface="Impact"/>
            </a:endParaRPr>
          </a:p>
        </p:txBody>
      </p:sp>
      <p:pic>
        <p:nvPicPr>
          <p:cNvPr id="3" name="scared" descr="Surprised face with solid fill with solid fill">
            <a:extLst>
              <a:ext uri="{FF2B5EF4-FFF2-40B4-BE49-F238E27FC236}">
                <a16:creationId xmlns:a16="http://schemas.microsoft.com/office/drawing/2014/main" xmlns="" id="{2AE3095B-EBFD-427F-8109-4760B0372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26481" y="2692160"/>
            <a:ext cx="914400" cy="914400"/>
          </a:xfrm>
          <a:prstGeom prst="rect">
            <a:avLst/>
          </a:prstGeom>
        </p:spPr>
      </p:pic>
      <p:pic>
        <p:nvPicPr>
          <p:cNvPr id="5" name="angry" descr="Angry face with solid fill with solid fill">
            <a:extLst>
              <a:ext uri="{FF2B5EF4-FFF2-40B4-BE49-F238E27FC236}">
                <a16:creationId xmlns:a16="http://schemas.microsoft.com/office/drawing/2014/main" xmlns="" id="{DB4AC970-77D4-45E1-B172-6AD8C01F2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26481" y="3460630"/>
            <a:ext cx="914400" cy="914400"/>
          </a:xfrm>
          <a:prstGeom prst="rect">
            <a:avLst/>
          </a:prstGeom>
        </p:spPr>
      </p:pic>
      <p:pic>
        <p:nvPicPr>
          <p:cNvPr id="7" name="sad" descr="Crying face with solid fill with solid fill">
            <a:extLst>
              <a:ext uri="{FF2B5EF4-FFF2-40B4-BE49-F238E27FC236}">
                <a16:creationId xmlns:a16="http://schemas.microsoft.com/office/drawing/2014/main" xmlns="" id="{7876A9E1-CF1A-4B32-A397-2E7057E116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26481" y="386750"/>
            <a:ext cx="914400" cy="914400"/>
          </a:xfrm>
          <a:prstGeom prst="rect">
            <a:avLst/>
          </a:prstGeom>
        </p:spPr>
      </p:pic>
      <p:pic>
        <p:nvPicPr>
          <p:cNvPr id="9" name="tired" descr="Tired face with solid fill with solid fill">
            <a:extLst>
              <a:ext uri="{FF2B5EF4-FFF2-40B4-BE49-F238E27FC236}">
                <a16:creationId xmlns:a16="http://schemas.microsoft.com/office/drawing/2014/main" xmlns="" id="{6BA151A4-235C-42C8-B935-736F66A08C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126481" y="1923690"/>
            <a:ext cx="914400" cy="914400"/>
          </a:xfrm>
          <a:prstGeom prst="rect">
            <a:avLst/>
          </a:prstGeom>
        </p:spPr>
      </p:pic>
      <p:pic>
        <p:nvPicPr>
          <p:cNvPr id="16" name="happy" descr="Smiling face with solid fill with solid fill">
            <a:extLst>
              <a:ext uri="{FF2B5EF4-FFF2-40B4-BE49-F238E27FC236}">
                <a16:creationId xmlns:a16="http://schemas.microsoft.com/office/drawing/2014/main" xmlns="" id="{B08633B0-7D59-465F-B7AC-63593C22C0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126481" y="1155220"/>
            <a:ext cx="914400" cy="914400"/>
          </a:xfrm>
          <a:prstGeom prst="rect">
            <a:avLst/>
          </a:prstGeom>
        </p:spPr>
      </p:pic>
      <p:pic>
        <p:nvPicPr>
          <p:cNvPr id="22" name="sick" descr="Dizzy face with solid fill with solid fill">
            <a:extLst>
              <a:ext uri="{FF2B5EF4-FFF2-40B4-BE49-F238E27FC236}">
                <a16:creationId xmlns:a16="http://schemas.microsoft.com/office/drawing/2014/main" xmlns="" id="{8C3B2470-01AC-4B33-9615-E192B4FA17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126481" y="4229100"/>
            <a:ext cx="914400" cy="914400"/>
          </a:xfrm>
          <a:prstGeom prst="rect">
            <a:avLst/>
          </a:prstGeom>
        </p:spPr>
      </p:pic>
      <p:sp>
        <p:nvSpPr>
          <p:cNvPr id="17" name="Google Shape;116;p20"/>
          <p:cNvSpPr txBox="1"/>
          <p:nvPr/>
        </p:nvSpPr>
        <p:spPr>
          <a:xfrm>
            <a:off x="0" y="647024"/>
            <a:ext cx="1191469" cy="424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r"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1</a:t>
            </a:r>
          </a:p>
          <a:p>
            <a:pPr lvl="0" algn="r" rtl="0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EAE2B7"/>
              </a:solidFill>
              <a:latin typeface="Impact"/>
              <a:ea typeface="Impact"/>
              <a:cs typeface="Impact"/>
              <a:sym typeface="Impact"/>
            </a:endParaRPr>
          </a:p>
          <a:p>
            <a:pPr lvl="0" algn="r"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2</a:t>
            </a:r>
          </a:p>
          <a:p>
            <a:pPr lvl="0" algn="r" rtl="0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EAE2B7"/>
              </a:solidFill>
              <a:latin typeface="Impact"/>
              <a:ea typeface="Impact"/>
              <a:cs typeface="Impact"/>
              <a:sym typeface="Impact"/>
            </a:endParaRPr>
          </a:p>
          <a:p>
            <a:pPr lvl="0" algn="r"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3</a:t>
            </a:r>
          </a:p>
          <a:p>
            <a:pPr lvl="0" algn="r" rtl="0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EAE2B7"/>
              </a:solidFill>
              <a:latin typeface="Impact"/>
              <a:ea typeface="Impact"/>
              <a:cs typeface="Impact"/>
              <a:sym typeface="Impact"/>
            </a:endParaRPr>
          </a:p>
          <a:p>
            <a:pPr lvl="0" algn="r"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4</a:t>
            </a:r>
          </a:p>
          <a:p>
            <a:pPr lvl="0" algn="r" rtl="0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EAE2B7"/>
              </a:solidFill>
              <a:latin typeface="Impact"/>
              <a:ea typeface="Impact"/>
              <a:cs typeface="Impact"/>
              <a:sym typeface="Impact"/>
            </a:endParaRPr>
          </a:p>
          <a:p>
            <a:pPr lvl="0" algn="r"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5</a:t>
            </a:r>
          </a:p>
          <a:p>
            <a:pPr lvl="0" algn="r" rtl="0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EAE2B7"/>
              </a:solidFill>
              <a:latin typeface="Impact"/>
              <a:ea typeface="Impact"/>
              <a:cs typeface="Impact"/>
              <a:sym typeface="Impact"/>
            </a:endParaRPr>
          </a:p>
          <a:p>
            <a:pPr lvl="0" algn="r"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42DA911-4E60-4EE5-9115-09944A868914}"/>
              </a:ext>
            </a:extLst>
          </p:cNvPr>
          <p:cNvSpPr/>
          <p:nvPr/>
        </p:nvSpPr>
        <p:spPr>
          <a:xfrm>
            <a:off x="216329" y="2786374"/>
            <a:ext cx="4265732" cy="1369575"/>
          </a:xfrm>
          <a:prstGeom prst="roundRect">
            <a:avLst>
              <a:gd name="adj" fmla="val 27381"/>
            </a:avLst>
          </a:prstGeom>
          <a:solidFill>
            <a:srgbClr val="EAE2B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32" name="Google Shape;132;p21"/>
          <p:cNvPicPr preferRelativeResize="0"/>
          <p:nvPr/>
        </p:nvPicPr>
        <p:blipFill rotWithShape="1">
          <a:blip r:embed="rId3">
            <a:alphaModFix amt="35000"/>
          </a:blip>
          <a:srcRect t="1684" b="168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1"/>
          <p:cNvSpPr txBox="1"/>
          <p:nvPr/>
        </p:nvSpPr>
        <p:spPr>
          <a:xfrm>
            <a:off x="482549" y="3049578"/>
            <a:ext cx="5528738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003049"/>
                </a:solidFill>
                <a:latin typeface="Impact"/>
                <a:ea typeface="Impact"/>
                <a:cs typeface="Impact"/>
                <a:sym typeface="Impact"/>
              </a:rPr>
              <a:t>He is ______. </a:t>
            </a:r>
            <a:endParaRPr sz="4800" dirty="0">
              <a:solidFill>
                <a:srgbClr val="003049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" name="Google Shape;62;p14">
            <a:extLst>
              <a:ext uri="{FF2B5EF4-FFF2-40B4-BE49-F238E27FC236}">
                <a16:creationId xmlns:a16="http://schemas.microsoft.com/office/drawing/2014/main" xmlns="" id="{E347DB84-26E6-4927-BF95-EF33E1D20894}"/>
              </a:ext>
            </a:extLst>
          </p:cNvPr>
          <p:cNvSpPr txBox="1"/>
          <p:nvPr/>
        </p:nvSpPr>
        <p:spPr>
          <a:xfrm>
            <a:off x="629697" y="451933"/>
            <a:ext cx="5234441" cy="2215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How does </a:t>
            </a:r>
            <a:br>
              <a:rPr lang="en" sz="66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</a:br>
            <a:r>
              <a:rPr lang="en" sz="6600" dirty="0">
                <a:solidFill>
                  <a:srgbClr val="EAE2B7"/>
                </a:solidFill>
                <a:latin typeface="Impact"/>
                <a:ea typeface="Impact"/>
                <a:cs typeface="Impact"/>
                <a:sym typeface="Impact"/>
              </a:rPr>
              <a:t>he </a:t>
            </a:r>
            <a:r>
              <a:rPr lang="en" sz="6600" dirty="0">
                <a:solidFill>
                  <a:srgbClr val="D62828"/>
                </a:solidFill>
                <a:latin typeface="Impact"/>
                <a:ea typeface="Impact"/>
                <a:cs typeface="Impact"/>
                <a:sym typeface="Impact"/>
              </a:rPr>
              <a:t>feel?</a:t>
            </a:r>
            <a:endParaRPr sz="6600" dirty="0">
              <a:solidFill>
                <a:srgbClr val="D62828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E8F1CBE-D312-42A3-8088-AD2F3E48CD17}"/>
              </a:ext>
            </a:extLst>
          </p:cNvPr>
          <p:cNvSpPr/>
          <p:nvPr/>
        </p:nvSpPr>
        <p:spPr>
          <a:xfrm>
            <a:off x="6527551" y="-183847"/>
            <a:ext cx="2914922" cy="1600417"/>
          </a:xfrm>
          <a:prstGeom prst="roundRect">
            <a:avLst>
              <a:gd name="adj" fmla="val 21714"/>
            </a:avLst>
          </a:prstGeom>
          <a:solidFill>
            <a:srgbClr val="F77F00">
              <a:alpha val="72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Google Shape;129;p21">
            <a:extLst>
              <a:ext uri="{FF2B5EF4-FFF2-40B4-BE49-F238E27FC236}">
                <a16:creationId xmlns:a16="http://schemas.microsoft.com/office/drawing/2014/main" xmlns="" id="{017A351C-004D-4F4F-BD0E-668E808E7597}"/>
              </a:ext>
            </a:extLst>
          </p:cNvPr>
          <p:cNvSpPr txBox="1"/>
          <p:nvPr/>
        </p:nvSpPr>
        <p:spPr>
          <a:xfrm>
            <a:off x="6713672" y="-11747"/>
            <a:ext cx="3120804" cy="136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happy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sad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angry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b="1" dirty="0">
              <a:solidFill>
                <a:srgbClr val="D62828">
                  <a:alpha val="54000"/>
                </a:srgbClr>
              </a:solidFill>
              <a:latin typeface="Gill Sans Nova" panose="020B0602020104020203" pitchFamily="34" charset="0"/>
              <a:ea typeface="Impact"/>
              <a:cs typeface="Impact"/>
              <a:sym typeface="Impact"/>
            </a:endParaRPr>
          </a:p>
        </p:txBody>
      </p:sp>
      <p:sp>
        <p:nvSpPr>
          <p:cNvPr id="11" name="Google Shape;129;p21">
            <a:extLst>
              <a:ext uri="{FF2B5EF4-FFF2-40B4-BE49-F238E27FC236}">
                <a16:creationId xmlns:a16="http://schemas.microsoft.com/office/drawing/2014/main" xmlns="" id="{9A823308-525F-40FD-87C1-7E9A32D8CC26}"/>
              </a:ext>
            </a:extLst>
          </p:cNvPr>
          <p:cNvSpPr txBox="1"/>
          <p:nvPr/>
        </p:nvSpPr>
        <p:spPr>
          <a:xfrm>
            <a:off x="7855972" y="-11747"/>
            <a:ext cx="2164625" cy="136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tired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scared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D62828">
                    <a:alpha val="54000"/>
                  </a:srgbClr>
                </a:solidFill>
                <a:latin typeface="Gill Sans Nova" panose="020B0602020104020203" pitchFamily="34" charset="0"/>
                <a:ea typeface="Impact"/>
                <a:cs typeface="Impact"/>
                <a:sym typeface="Impact"/>
              </a:rPr>
              <a:t>sick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b="1" dirty="0">
              <a:solidFill>
                <a:srgbClr val="D62828">
                  <a:alpha val="54000"/>
                </a:srgbClr>
              </a:solidFill>
              <a:latin typeface="Gill Sans Nova" panose="020B0602020104020203" pitchFamily="34" charset="0"/>
              <a:ea typeface="Impact"/>
              <a:cs typeface="Impact"/>
              <a:sym typeface="Impac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954D344-9834-452C-A8F7-A0E1F271F618}"/>
              </a:ext>
            </a:extLst>
          </p:cNvPr>
          <p:cNvSpPr/>
          <p:nvPr/>
        </p:nvSpPr>
        <p:spPr>
          <a:xfrm>
            <a:off x="7855160" y="105048"/>
            <a:ext cx="900852" cy="357187"/>
          </a:xfrm>
          <a:prstGeom prst="roundRect">
            <a:avLst>
              <a:gd name="adj" fmla="val 50000"/>
            </a:avLst>
          </a:prstGeom>
          <a:solidFill>
            <a:srgbClr val="003049">
              <a:alpha val="14000"/>
            </a:srgbClr>
          </a:solidFill>
          <a:ln>
            <a:solidFill>
              <a:srgbClr val="003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1" name="Google Shape;131;p21"/>
          <p:cNvSpPr txBox="1"/>
          <p:nvPr/>
        </p:nvSpPr>
        <p:spPr>
          <a:xfrm>
            <a:off x="1779038" y="2758349"/>
            <a:ext cx="2281947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solidFill>
                  <a:srgbClr val="D62828"/>
                </a:solidFill>
                <a:latin typeface="Arial Nova" panose="020B0504020202020204" pitchFamily="34" charset="0"/>
                <a:ea typeface="Impact"/>
                <a:cs typeface="Impact"/>
                <a:sym typeface="Impact"/>
              </a:rPr>
              <a:t>tired</a:t>
            </a:r>
            <a:endParaRPr sz="7200" b="1" dirty="0">
              <a:solidFill>
                <a:srgbClr val="D62828"/>
              </a:solidFill>
              <a:latin typeface="Arial Nova" panose="020B0504020202020204" pitchFamily="34" charset="0"/>
              <a:ea typeface="Impact"/>
              <a:cs typeface="Impact"/>
              <a:sym typeface="Impact"/>
            </a:endParaRPr>
          </a:p>
        </p:txBody>
      </p:sp>
      <p:pic>
        <p:nvPicPr>
          <p:cNvPr id="133" name="Google Shape;133;p21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500" b="74667" l="14167" r="86167">
                        <a14:foregroundMark x1="14333" y1="31333" x2="14333" y2="31333"/>
                        <a14:foregroundMark x1="86167" y1="39333" x2="86167" y2="39333"/>
                        <a14:foregroundMark x1="79667" y1="66667" x2="79667" y2="66667"/>
                        <a14:foregroundMark x1="80500" y1="52000" x2="82333" y2="48167"/>
                        <a14:foregroundMark x1="77500" y1="57500" x2="77500" y2="57500"/>
                        <a14:foregroundMark x1="76833" y1="57167" x2="77667" y2="53833"/>
                      </a14:backgroundRemoval>
                    </a14:imgEffect>
                  </a14:imgLayer>
                </a14:imgProps>
              </a:ext>
            </a:extLst>
          </a:blip>
          <a:srcRect l="7139" t="20656" r="8064" b="19312"/>
          <a:stretch/>
        </p:blipFill>
        <p:spPr>
          <a:xfrm rot="-1230126">
            <a:off x="66475" y="1777759"/>
            <a:ext cx="2488587" cy="12987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3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221</Words>
  <Application>Microsoft Office PowerPoint</Application>
  <PresentationFormat>On-screen Show (16:9)</PresentationFormat>
  <Paragraphs>126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맑은 고딕</vt:lpstr>
      <vt:lpstr>Montserrat</vt:lpstr>
      <vt:lpstr>Impact</vt:lpstr>
      <vt:lpstr>Brush StrokeFast</vt:lpstr>
      <vt:lpstr>Gill Sans Nova</vt:lpstr>
      <vt:lpstr>Arial Black</vt:lpstr>
      <vt:lpstr>Arial</vt:lpstr>
      <vt:lpstr>Arial Nova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user</cp:lastModifiedBy>
  <cp:revision>23</cp:revision>
  <dcterms:modified xsi:type="dcterms:W3CDTF">2021-03-16T08:41:31Z</dcterms:modified>
</cp:coreProperties>
</file>