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sldIdLst>
    <p:sldId id="257" r:id="rId2"/>
    <p:sldId id="258" r:id="rId3"/>
    <p:sldId id="259" r:id="rId4"/>
    <p:sldId id="260" r:id="rId5"/>
    <p:sldId id="261" r:id="rId6"/>
    <p:sldId id="265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5" r:id="rId19"/>
    <p:sldId id="276" r:id="rId20"/>
    <p:sldId id="277" r:id="rId21"/>
    <p:sldId id="419" r:id="rId22"/>
    <p:sldId id="409" r:id="rId23"/>
    <p:sldId id="412" r:id="rId24"/>
    <p:sldId id="413" r:id="rId25"/>
    <p:sldId id="414" r:id="rId26"/>
    <p:sldId id="415" r:id="rId27"/>
    <p:sldId id="416" r:id="rId28"/>
    <p:sldId id="417" r:id="rId29"/>
    <p:sldId id="418" r:id="rId30"/>
    <p:sldId id="278" r:id="rId31"/>
    <p:sldId id="279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2" r:id="rId42"/>
    <p:sldId id="293" r:id="rId43"/>
    <p:sldId id="294" r:id="rId44"/>
    <p:sldId id="295" r:id="rId45"/>
    <p:sldId id="280" r:id="rId46"/>
    <p:sldId id="296" r:id="rId47"/>
    <p:sldId id="297" r:id="rId48"/>
    <p:sldId id="299" r:id="rId49"/>
    <p:sldId id="364" r:id="rId50"/>
    <p:sldId id="298" r:id="rId51"/>
    <p:sldId id="363" r:id="rId52"/>
    <p:sldId id="366" r:id="rId53"/>
    <p:sldId id="367" r:id="rId54"/>
    <p:sldId id="383" r:id="rId55"/>
    <p:sldId id="368" r:id="rId56"/>
    <p:sldId id="384" r:id="rId57"/>
    <p:sldId id="385" r:id="rId58"/>
    <p:sldId id="386" r:id="rId59"/>
    <p:sldId id="387" r:id="rId60"/>
    <p:sldId id="388" r:id="rId61"/>
    <p:sldId id="389" r:id="rId62"/>
    <p:sldId id="395" r:id="rId63"/>
    <p:sldId id="396" r:id="rId64"/>
    <p:sldId id="399" r:id="rId65"/>
    <p:sldId id="400" r:id="rId66"/>
    <p:sldId id="401" r:id="rId67"/>
    <p:sldId id="402" r:id="rId68"/>
    <p:sldId id="403" r:id="rId69"/>
    <p:sldId id="397" r:id="rId70"/>
    <p:sldId id="398" r:id="rId71"/>
    <p:sldId id="404" r:id="rId72"/>
    <p:sldId id="405" r:id="rId73"/>
    <p:sldId id="406" r:id="rId74"/>
    <p:sldId id="407" r:id="rId75"/>
    <p:sldId id="408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1ED"/>
    <a:srgbClr val="DAB785"/>
    <a:srgbClr val="70A288"/>
    <a:srgbClr val="252323"/>
    <a:srgbClr val="70798C"/>
    <a:srgbClr val="04395E"/>
    <a:srgbClr val="D5896F"/>
    <a:srgbClr val="031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00" autoAdjust="0"/>
    <p:restoredTop sz="94660"/>
  </p:normalViewPr>
  <p:slideViewPr>
    <p:cSldViewPr snapToGrid="0">
      <p:cViewPr>
        <p:scale>
          <a:sx n="75" d="100"/>
          <a:sy n="75" d="100"/>
        </p:scale>
        <p:origin x="900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AEA92-33D1-42BD-BA3C-91E27499D382}" type="datetimeFigureOut">
              <a:rPr lang="ko-KR" altLang="en-US" smtClean="0"/>
              <a:t>2021-03-16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B2A54-BBE7-4E11-8BAA-DE5294790C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0299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3211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3366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4151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9283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4877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7342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4084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5539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9972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4215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64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2839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9597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4126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4156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1084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9587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962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690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Example…..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4835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A53E5-BE1C-4DD8-A3A9-C5C26AF6C294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135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08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07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74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91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21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72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1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7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93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40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9A9-F5D4-4DAB-82C6-D83849E6E5E6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1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FA9A9-F5D4-4DAB-82C6-D83849E6E5E6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C6EE8-AD0F-4E9E-86C8-21111120E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8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BC Earth | Channels | BBC Studios Austral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23"/>
          <a:stretch/>
        </p:blipFill>
        <p:spPr bwMode="auto">
          <a:xfrm flipH="1" flipV="1">
            <a:off x="14789" y="-1"/>
            <a:ext cx="12227557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BC Earth | Channels | BBC Studios Austra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0" y="2438400"/>
            <a:ext cx="12227557" cy="44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1527" y="717281"/>
            <a:ext cx="2622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DAB785"/>
                </a:solidFill>
                <a:latin typeface="Arial Black" panose="020B0A04020102020204" pitchFamily="34" charset="0"/>
              </a:rPr>
              <a:t>Let’s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035" y="715671"/>
            <a:ext cx="2339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DAB785"/>
                </a:solidFill>
                <a:latin typeface="Arial Black" panose="020B0A04020102020204" pitchFamily="34" charset="0"/>
              </a:rPr>
              <a:t>help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212" y="109408"/>
            <a:ext cx="12152686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300" dirty="0">
                <a:solidFill>
                  <a:srgbClr val="70A288"/>
                </a:solidFill>
                <a:latin typeface="Bauhaus 93" panose="04030905020B02020C02" pitchFamily="82" charset="0"/>
              </a:rPr>
              <a:t>Earth</a:t>
            </a:r>
          </a:p>
        </p:txBody>
      </p:sp>
      <p:pic>
        <p:nvPicPr>
          <p:cNvPr id="8" name="Picture 2" descr="BBC Earth | Channels | BBC Studios Australi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40404"/>
              </a:clrFrom>
              <a:clrTo>
                <a:srgbClr val="04040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5060" r="930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9" y="2438399"/>
            <a:ext cx="12227557" cy="441959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5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arbage PNG Clipart | PNG Mart">
            <a:extLst>
              <a:ext uri="{FF2B5EF4-FFF2-40B4-BE49-F238E27FC236}">
                <a16:creationId xmlns:a16="http://schemas.microsoft.com/office/drawing/2014/main" id="{F6D65853-34C3-4D80-BE07-6418B240C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5210"/>
            <a:ext cx="9877426" cy="428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051" y="377041"/>
            <a:ext cx="5836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What is this?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F2852-684C-4F8C-9808-F45ED8FBB002}"/>
              </a:ext>
            </a:extLst>
          </p:cNvPr>
          <p:cNvSpPr txBox="1"/>
          <p:nvPr/>
        </p:nvSpPr>
        <p:spPr>
          <a:xfrm>
            <a:off x="5642701" y="2228671"/>
            <a:ext cx="58721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This</a:t>
            </a:r>
            <a:r>
              <a:rPr lang="en-US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 is </a:t>
            </a:r>
            <a:r>
              <a:rPr lang="en-US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0971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1362" y="2428785"/>
            <a:ext cx="1117248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138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138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F2852-684C-4F8C-9808-F45ED8FBB002}"/>
              </a:ext>
            </a:extLst>
          </p:cNvPr>
          <p:cNvSpPr txBox="1"/>
          <p:nvPr/>
        </p:nvSpPr>
        <p:spPr>
          <a:xfrm>
            <a:off x="118201" y="5390971"/>
            <a:ext cx="80252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this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is not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A9226D-3A1D-413D-B8BB-415CEFD4F09D}"/>
              </a:ext>
            </a:extLst>
          </p:cNvPr>
          <p:cNvSpPr txBox="1"/>
          <p:nvPr/>
        </p:nvSpPr>
        <p:spPr>
          <a:xfrm>
            <a:off x="5528401" y="723721"/>
            <a:ext cx="7074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039070-7363-4463-AEF0-6BD157C1C747}"/>
              </a:ext>
            </a:extLst>
          </p:cNvPr>
          <p:cNvSpPr txBox="1"/>
          <p:nvPr/>
        </p:nvSpPr>
        <p:spPr>
          <a:xfrm>
            <a:off x="386415" y="5390970"/>
            <a:ext cx="7488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this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isn’t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 trash.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pic>
        <p:nvPicPr>
          <p:cNvPr id="9218" name="Picture 2" descr="Littering in Pennsylvania: Ideas to cut down on trash - The Morning Call">
            <a:extLst>
              <a:ext uri="{FF2B5EF4-FFF2-40B4-BE49-F238E27FC236}">
                <a16:creationId xmlns:a16="http://schemas.microsoft.com/office/drawing/2014/main" id="{6FC455F4-18F6-4971-92A6-D49201B53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4" y="266700"/>
            <a:ext cx="4852137" cy="272932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airphone 3: Introducing the World's Newest Ethical (and Affordable)  Smartphone | Green New Deal | RESET.org">
            <a:extLst>
              <a:ext uri="{FF2B5EF4-FFF2-40B4-BE49-F238E27FC236}">
                <a16:creationId xmlns:a16="http://schemas.microsoft.com/office/drawing/2014/main" id="{CD853C23-6CC2-4763-9367-836EFF244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196" y="4435805"/>
            <a:ext cx="3939540" cy="221599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35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7827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10242" name="Picture 2" descr="Should You Be Eating Your Banana Peels?">
            <a:extLst>
              <a:ext uri="{FF2B5EF4-FFF2-40B4-BE49-F238E27FC236}">
                <a16:creationId xmlns:a16="http://schemas.microsoft.com/office/drawing/2014/main" id="{F3154AC5-7379-4C6C-9F22-1EA053D0D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8" b="89853" l="9258" r="90992">
                        <a14:foregroundMark x1="9341" y1="35513" x2="9341" y2="35513"/>
                        <a14:foregroundMark x1="90992" y1="50056" x2="90992" y2="50056"/>
                        <a14:backgroundMark x1="44537" y1="78692" x2="36614" y2="79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800" y="155485"/>
            <a:ext cx="9271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CAF389-BEDA-404C-B980-0D17CD732A1F}"/>
              </a:ext>
            </a:extLst>
          </p:cNvPr>
          <p:cNvSpPr txBox="1"/>
          <p:nvPr/>
        </p:nvSpPr>
        <p:spPr>
          <a:xfrm>
            <a:off x="5255351" y="5657671"/>
            <a:ext cx="73516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__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F29FEB-A0ED-4E1D-95D6-C8885D2E55CA}"/>
              </a:ext>
            </a:extLst>
          </p:cNvPr>
          <p:cNvSpPr txBox="1"/>
          <p:nvPr/>
        </p:nvSpPr>
        <p:spPr>
          <a:xfrm>
            <a:off x="8716101" y="5657670"/>
            <a:ext cx="9348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is</a:t>
            </a:r>
            <a:endParaRPr lang="en-US" sz="7200" dirty="0">
              <a:solidFill>
                <a:srgbClr val="DAB785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6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7827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AF389-BEDA-404C-B980-0D17CD732A1F}"/>
              </a:ext>
            </a:extLst>
          </p:cNvPr>
          <p:cNvSpPr txBox="1"/>
          <p:nvPr/>
        </p:nvSpPr>
        <p:spPr>
          <a:xfrm>
            <a:off x="4330608" y="1947841"/>
            <a:ext cx="8401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_____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Custom Pencil Boxes | Pencil Packaging Boxes Wholesale">
            <a:extLst>
              <a:ext uri="{FF2B5EF4-FFF2-40B4-BE49-F238E27FC236}">
                <a16:creationId xmlns:a16="http://schemas.microsoft.com/office/drawing/2014/main" id="{BA3F7674-B174-4DA5-94C1-6F63619A3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9" b="93429" l="5429" r="93000">
                        <a14:foregroundMark x1="47429" y1="5429" x2="53571" y2="7429"/>
                        <a14:foregroundMark x1="75714" y1="59714" x2="61714" y2="75429"/>
                        <a14:foregroundMark x1="65571" y1="59429" x2="64286" y2="66857"/>
                        <a14:foregroundMark x1="68286" y1="61714" x2="68286" y2="61714"/>
                        <a14:foregroundMark x1="5714" y1="42571" x2="8429" y2="46143"/>
                        <a14:foregroundMark x1="52286" y1="93000" x2="54571" y2="93571"/>
                        <a14:foregroundMark x1="93000" y1="55571" x2="86714" y2="55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04" y="1580365"/>
            <a:ext cx="5279490" cy="527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7757ED-8CA6-424B-8790-0A0312874326}"/>
              </a:ext>
            </a:extLst>
          </p:cNvPr>
          <p:cNvSpPr txBox="1"/>
          <p:nvPr/>
        </p:nvSpPr>
        <p:spPr>
          <a:xfrm>
            <a:off x="7623901" y="1947840"/>
            <a:ext cx="21195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isn’t</a:t>
            </a:r>
            <a:endParaRPr lang="en-US" sz="7200" dirty="0">
              <a:solidFill>
                <a:srgbClr val="DAB785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80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7827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AF389-BEDA-404C-B980-0D17CD732A1F}"/>
              </a:ext>
            </a:extLst>
          </p:cNvPr>
          <p:cNvSpPr txBox="1"/>
          <p:nvPr/>
        </p:nvSpPr>
        <p:spPr>
          <a:xfrm>
            <a:off x="5498627" y="4532691"/>
            <a:ext cx="7074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pic>
        <p:nvPicPr>
          <p:cNvPr id="13314" name="Picture 2" descr="Crumpled Paper Ball transparent PNG - StickPNG">
            <a:extLst>
              <a:ext uri="{FF2B5EF4-FFF2-40B4-BE49-F238E27FC236}">
                <a16:creationId xmlns:a16="http://schemas.microsoft.com/office/drawing/2014/main" id="{C283D7B7-2DA3-4B07-BC14-CA24B3E6C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22" y="1124980"/>
            <a:ext cx="5033757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B94790-4CA9-4D04-B3D3-B8D59451D4CD}"/>
              </a:ext>
            </a:extLst>
          </p:cNvPr>
          <p:cNvSpPr txBox="1"/>
          <p:nvPr/>
        </p:nvSpPr>
        <p:spPr>
          <a:xfrm>
            <a:off x="4850180" y="5502186"/>
            <a:ext cx="7722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isn’t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1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7827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12292" name="Picture 4" descr="2019 Bianchi Oltre XR4 CV Disc Ultegra Di2 8070 Celeste Road Bike">
            <a:extLst>
              <a:ext uri="{FF2B5EF4-FFF2-40B4-BE49-F238E27FC236}">
                <a16:creationId xmlns:a16="http://schemas.microsoft.com/office/drawing/2014/main" id="{F11472ED-86DC-4984-9F89-EDE046232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65" y="425915"/>
            <a:ext cx="7959725" cy="485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32511C-5D94-4B96-A7BE-6B015770B8F8}"/>
              </a:ext>
            </a:extLst>
          </p:cNvPr>
          <p:cNvSpPr txBox="1"/>
          <p:nvPr/>
        </p:nvSpPr>
        <p:spPr>
          <a:xfrm>
            <a:off x="5498627" y="4532691"/>
            <a:ext cx="7074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F5DD1B-89A4-43CD-85EA-50A62D7E7927}"/>
              </a:ext>
            </a:extLst>
          </p:cNvPr>
          <p:cNvSpPr txBox="1"/>
          <p:nvPr/>
        </p:nvSpPr>
        <p:spPr>
          <a:xfrm>
            <a:off x="4850180" y="5502186"/>
            <a:ext cx="7722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isn’t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8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7827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8A563-C4AA-4FCD-9E63-F7C4814D8DEC}"/>
              </a:ext>
            </a:extLst>
          </p:cNvPr>
          <p:cNvSpPr txBox="1"/>
          <p:nvPr/>
        </p:nvSpPr>
        <p:spPr>
          <a:xfrm>
            <a:off x="5498627" y="4532691"/>
            <a:ext cx="7074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FFCB42-36FB-46EA-B998-7D5501FB3109}"/>
              </a:ext>
            </a:extLst>
          </p:cNvPr>
          <p:cNvSpPr txBox="1"/>
          <p:nvPr/>
        </p:nvSpPr>
        <p:spPr>
          <a:xfrm>
            <a:off x="4850180" y="5502186"/>
            <a:ext cx="7722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isn’t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D7FA29-9FC5-4158-B8C3-337D0E0EF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36" b="93091" l="5455" r="95273">
                        <a14:foregroundMark x1="6909" y1="80182" x2="8909" y2="13455"/>
                        <a14:foregroundMark x1="34545" y1="10727" x2="49636" y2="7636"/>
                        <a14:foregroundMark x1="49636" y1="7636" x2="78545" y2="13818"/>
                        <a14:foregroundMark x1="78545" y1="13818" x2="87455" y2="24727"/>
                        <a14:foregroundMark x1="87455" y1="24727" x2="90000" y2="43636"/>
                        <a14:foregroundMark x1="88545" y1="73818" x2="57636" y2="84364"/>
                        <a14:foregroundMark x1="19818" y1="82364" x2="59091" y2="89273"/>
                        <a14:foregroundMark x1="60909" y1="93091" x2="6545" y2="80545"/>
                        <a14:foregroundMark x1="24727" y1="78364" x2="54545" y2="71455"/>
                        <a14:foregroundMark x1="54545" y1="71455" x2="54545" y2="71455"/>
                        <a14:foregroundMark x1="89273" y1="66909" x2="83636" y2="42000"/>
                        <a14:foregroundMark x1="93455" y1="75273" x2="91455" y2="16182"/>
                        <a14:foregroundMark x1="91455" y1="16182" x2="95273" y2="11091"/>
                        <a14:foregroundMark x1="72727" y1="82909" x2="59091" y2="88545"/>
                        <a14:foregroundMark x1="7273" y1="80909" x2="11818" y2="81636"/>
                        <a14:foregroundMark x1="15636" y1="83636" x2="7273" y2="83636"/>
                        <a14:foregroundMark x1="5455" y1="82545" x2="8182" y2="77091"/>
                        <a14:foregroundMark x1="43273" y1="3636" x2="42909" y2="9636"/>
                        <a14:foregroundMark x1="13455" y1="18727" x2="35273" y2="18000"/>
                        <a14:foregroundMark x1="35273" y1="18000" x2="51091" y2="19455"/>
                        <a14:foregroundMark x1="22545" y1="20545" x2="57091" y2="24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430" y="1574853"/>
            <a:ext cx="4667197" cy="4667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2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7827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8A563-C4AA-4FCD-9E63-F7C4814D8DEC}"/>
              </a:ext>
            </a:extLst>
          </p:cNvPr>
          <p:cNvSpPr txBox="1"/>
          <p:nvPr/>
        </p:nvSpPr>
        <p:spPr>
          <a:xfrm>
            <a:off x="289904" y="2586019"/>
            <a:ext cx="7074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FFCB42-36FB-46EA-B998-7D5501FB3109}"/>
              </a:ext>
            </a:extLst>
          </p:cNvPr>
          <p:cNvSpPr txBox="1"/>
          <p:nvPr/>
        </p:nvSpPr>
        <p:spPr>
          <a:xfrm>
            <a:off x="342290" y="3671816"/>
            <a:ext cx="7722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isn’t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trash.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pic>
        <p:nvPicPr>
          <p:cNvPr id="11266" name="Picture 2" descr="Broken glass / mirror | Stock Photo and Image Collection by Arunas Gabalis  | Shutterstock">
            <a:extLst>
              <a:ext uri="{FF2B5EF4-FFF2-40B4-BE49-F238E27FC236}">
                <a16:creationId xmlns:a16="http://schemas.microsoft.com/office/drawing/2014/main" id="{8008DFEF-3BAB-4872-B3A1-3535E04FC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061" r="93939">
                        <a14:foregroundMark x1="7576" y1="70357" x2="6061" y2="76071"/>
                        <a14:foregroundMark x1="93939" y1="71786" x2="83117" y2="70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877" y="2763641"/>
            <a:ext cx="7487123" cy="453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60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3960204" y="1603285"/>
            <a:ext cx="7827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19458" name="Picture 2" descr="Smartphone PNG image">
            <a:extLst>
              <a:ext uri="{FF2B5EF4-FFF2-40B4-BE49-F238E27FC236}">
                <a16:creationId xmlns:a16="http://schemas.microsoft.com/office/drawing/2014/main" id="{5D51D845-C1D1-474A-BC96-288C27C1C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382" y="825499"/>
            <a:ext cx="5781585" cy="578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05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13704" y="2225585"/>
            <a:ext cx="7827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18434" name="Picture 2" descr="Crushed Soda Can / Polyvore - Crushed Coca Cola Can Png Clipart (#444393) -  PikPng">
            <a:extLst>
              <a:ext uri="{FF2B5EF4-FFF2-40B4-BE49-F238E27FC236}">
                <a16:creationId xmlns:a16="http://schemas.microsoft.com/office/drawing/2014/main" id="{C5EC04D1-4573-4960-8379-76D54112E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12" t="12733" r="27615" b="18934"/>
          <a:stretch/>
        </p:blipFill>
        <p:spPr bwMode="auto">
          <a:xfrm>
            <a:off x="7886700" y="951341"/>
            <a:ext cx="3822699" cy="568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87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reximbank awarded syndicated loan at lowest margin to date | Global Trade  Review (GTR)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001" y="0"/>
            <a:ext cx="686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750" y="4619625"/>
            <a:ext cx="63004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This is </a:t>
            </a:r>
            <a:r>
              <a:rPr lang="en-US" sz="8000" b="1" dirty="0">
                <a:solidFill>
                  <a:srgbClr val="DAB785"/>
                </a:solidFill>
                <a:latin typeface="Arial Rounded MT Bold" panose="020F0704030504030204" pitchFamily="34" charset="0"/>
              </a:rPr>
              <a:t>Earth</a:t>
            </a:r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66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3680804" y="2098585"/>
            <a:ext cx="78275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17410" name="Picture 2" descr="Binggrae">
            <a:extLst>
              <a:ext uri="{FF2B5EF4-FFF2-40B4-BE49-F238E27FC236}">
                <a16:creationId xmlns:a16="http://schemas.microsoft.com/office/drawing/2014/main" id="{A968AC07-35C4-4AB8-B027-69D8FE2CD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4" y="1902945"/>
            <a:ext cx="338137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62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Recycle with solid fill">
            <a:extLst>
              <a:ext uri="{FF2B5EF4-FFF2-40B4-BE49-F238E27FC236}">
                <a16:creationId xmlns:a16="http://schemas.microsoft.com/office/drawing/2014/main" id="{7DB088CB-D243-4E15-86A6-66D8132B7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52700" y="-114300"/>
            <a:ext cx="7086600" cy="7086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EDC6AA-B610-40C5-9292-C55CEB94C71D}"/>
              </a:ext>
            </a:extLst>
          </p:cNvPr>
          <p:cNvSpPr txBox="1"/>
          <p:nvPr/>
        </p:nvSpPr>
        <p:spPr>
          <a:xfrm>
            <a:off x="4240861" y="3784600"/>
            <a:ext cx="40207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RECYCLE </a:t>
            </a:r>
            <a:endParaRPr lang="ko-KR" altLang="en-US" sz="6000" dirty="0">
              <a:solidFill>
                <a:srgbClr val="DAB785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890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Recycle with solid fill">
            <a:extLst>
              <a:ext uri="{FF2B5EF4-FFF2-40B4-BE49-F238E27FC236}">
                <a16:creationId xmlns:a16="http://schemas.microsoft.com/office/drawing/2014/main" id="{3818C54B-3533-47AA-82CE-63DD147CA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52700" y="-114300"/>
            <a:ext cx="7086600" cy="7086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44D637-D678-45D8-A308-B7589A26D1CD}"/>
              </a:ext>
            </a:extLst>
          </p:cNvPr>
          <p:cNvSpPr txBox="1"/>
          <p:nvPr/>
        </p:nvSpPr>
        <p:spPr>
          <a:xfrm>
            <a:off x="4240861" y="3784600"/>
            <a:ext cx="40207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RECYCLE </a:t>
            </a:r>
            <a:endParaRPr lang="ko-KR" altLang="en-US" sz="6000" dirty="0">
              <a:solidFill>
                <a:srgbClr val="DAB785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8545C16-0A4B-43B6-B3F4-0A5F793280AB}"/>
              </a:ext>
            </a:extLst>
          </p:cNvPr>
          <p:cNvSpPr/>
          <p:nvPr/>
        </p:nvSpPr>
        <p:spPr>
          <a:xfrm>
            <a:off x="0" y="-1"/>
            <a:ext cx="9509760" cy="6858000"/>
          </a:xfrm>
          <a:custGeom>
            <a:avLst/>
            <a:gdLst>
              <a:gd name="connsiteX0" fmla="*/ 0 w 9255852"/>
              <a:gd name="connsiteY0" fmla="*/ 0 h 6858000"/>
              <a:gd name="connsiteX1" fmla="*/ 2936147 w 9255852"/>
              <a:gd name="connsiteY1" fmla="*/ 0 h 6858000"/>
              <a:gd name="connsiteX2" fmla="*/ 9255852 w 9255852"/>
              <a:gd name="connsiteY2" fmla="*/ 6858000 h 6858000"/>
              <a:gd name="connsiteX3" fmla="*/ 2936147 w 9255852"/>
              <a:gd name="connsiteY3" fmla="*/ 6858000 h 6858000"/>
              <a:gd name="connsiteX4" fmla="*/ 0 w 925585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5852" h="6858000">
                <a:moveTo>
                  <a:pt x="0" y="0"/>
                </a:moveTo>
                <a:lnTo>
                  <a:pt x="2936147" y="0"/>
                </a:lnTo>
                <a:lnTo>
                  <a:pt x="9255852" y="6858000"/>
                </a:lnTo>
                <a:lnTo>
                  <a:pt x="29361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07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CDD69A4-ECD2-47E7-90F5-8742A1E8C779}"/>
              </a:ext>
            </a:extLst>
          </p:cNvPr>
          <p:cNvSpPr/>
          <p:nvPr/>
        </p:nvSpPr>
        <p:spPr>
          <a:xfrm rot="10800000">
            <a:off x="2936149" y="0"/>
            <a:ext cx="9255852" cy="6858000"/>
          </a:xfrm>
          <a:custGeom>
            <a:avLst/>
            <a:gdLst>
              <a:gd name="connsiteX0" fmla="*/ 0 w 9255852"/>
              <a:gd name="connsiteY0" fmla="*/ 0 h 6858000"/>
              <a:gd name="connsiteX1" fmla="*/ 2936147 w 9255852"/>
              <a:gd name="connsiteY1" fmla="*/ 0 h 6858000"/>
              <a:gd name="connsiteX2" fmla="*/ 9255852 w 9255852"/>
              <a:gd name="connsiteY2" fmla="*/ 6858000 h 6858000"/>
              <a:gd name="connsiteX3" fmla="*/ 2936147 w 9255852"/>
              <a:gd name="connsiteY3" fmla="*/ 6858000 h 6858000"/>
              <a:gd name="connsiteX4" fmla="*/ 0 w 925585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5852" h="6858000">
                <a:moveTo>
                  <a:pt x="0" y="0"/>
                </a:moveTo>
                <a:lnTo>
                  <a:pt x="2936147" y="0"/>
                </a:lnTo>
                <a:lnTo>
                  <a:pt x="9255852" y="6858000"/>
                </a:lnTo>
                <a:lnTo>
                  <a:pt x="29361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5F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D4CB1-CC1B-467C-89C6-7AA9D5DE089B}"/>
              </a:ext>
            </a:extLst>
          </p:cNvPr>
          <p:cNvSpPr txBox="1"/>
          <p:nvPr/>
        </p:nvSpPr>
        <p:spPr>
          <a:xfrm>
            <a:off x="381000" y="5411451"/>
            <a:ext cx="41232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atin typeface="Arial Rounded MT Bold" panose="020F0704030504030204" pitchFamily="34" charset="0"/>
              </a:rPr>
              <a:t>TRASH</a:t>
            </a:r>
            <a:endParaRPr lang="ko-KR" altLang="en-US" sz="88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786A6-E7CE-47D5-8ED1-3C0582EDFA27}"/>
              </a:ext>
            </a:extLst>
          </p:cNvPr>
          <p:cNvSpPr txBox="1"/>
          <p:nvPr/>
        </p:nvSpPr>
        <p:spPr>
          <a:xfrm>
            <a:off x="6349061" y="76200"/>
            <a:ext cx="581357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70798C"/>
                </a:solidFill>
                <a:latin typeface="Arial Rounded MT Bold" panose="020F0704030504030204" pitchFamily="34" charset="0"/>
              </a:rPr>
              <a:t>RECYCLE </a:t>
            </a:r>
            <a:endParaRPr lang="ko-KR" altLang="en-US" sz="8800" dirty="0">
              <a:solidFill>
                <a:srgbClr val="70798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8" name="Picture 4" descr="Broken Bottle Clipart Png, Transparent Png - kindpng">
            <a:extLst>
              <a:ext uri="{FF2B5EF4-FFF2-40B4-BE49-F238E27FC236}">
                <a16:creationId xmlns:a16="http://schemas.microsoft.com/office/drawing/2014/main" id="{83590198-07B8-4D12-99D1-3FB9980B0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7970">
            <a:off x="3851186" y="1382811"/>
            <a:ext cx="4203803" cy="439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5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27083 -0.022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2FFE0DF-2304-4D9F-977C-B248AA9634F8}"/>
              </a:ext>
            </a:extLst>
          </p:cNvPr>
          <p:cNvSpPr txBox="1"/>
          <p:nvPr/>
        </p:nvSpPr>
        <p:spPr>
          <a:xfrm>
            <a:off x="-340550" y="-2570678"/>
            <a:ext cx="655339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Glass</a:t>
            </a:r>
            <a:r>
              <a:rPr lang="en-US" altLang="ko-KR" sz="16600" dirty="0">
                <a:solidFill>
                  <a:srgbClr val="70798C"/>
                </a:solidFill>
                <a:latin typeface="Arial Rounded MT Bold" panose="020F0704030504030204" pitchFamily="34" charset="0"/>
              </a:rPr>
              <a:t> </a:t>
            </a:r>
            <a:endParaRPr lang="ko-KR" altLang="en-US" sz="16600" dirty="0">
              <a:solidFill>
                <a:srgbClr val="70798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03E955-D84B-4956-B18E-16289B25CDBB}"/>
              </a:ext>
            </a:extLst>
          </p:cNvPr>
          <p:cNvGrpSpPr/>
          <p:nvPr/>
        </p:nvGrpSpPr>
        <p:grpSpPr>
          <a:xfrm>
            <a:off x="0" y="-1"/>
            <a:ext cx="9509760" cy="6858002"/>
            <a:chOff x="0" y="-1"/>
            <a:chExt cx="9509760" cy="685800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8545C16-0A4B-43B6-B3F4-0A5F793280AB}"/>
                </a:ext>
              </a:extLst>
            </p:cNvPr>
            <p:cNvSpPr/>
            <p:nvPr/>
          </p:nvSpPr>
          <p:spPr>
            <a:xfrm>
              <a:off x="0" y="-1"/>
              <a:ext cx="9509760" cy="6858000"/>
            </a:xfrm>
            <a:custGeom>
              <a:avLst/>
              <a:gdLst>
                <a:gd name="connsiteX0" fmla="*/ 0 w 9255852"/>
                <a:gd name="connsiteY0" fmla="*/ 0 h 6858000"/>
                <a:gd name="connsiteX1" fmla="*/ 2936147 w 9255852"/>
                <a:gd name="connsiteY1" fmla="*/ 0 h 6858000"/>
                <a:gd name="connsiteX2" fmla="*/ 9255852 w 9255852"/>
                <a:gd name="connsiteY2" fmla="*/ 6858000 h 6858000"/>
                <a:gd name="connsiteX3" fmla="*/ 2936147 w 9255852"/>
                <a:gd name="connsiteY3" fmla="*/ 6858000 h 6858000"/>
                <a:gd name="connsiteX4" fmla="*/ 0 w 9255852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55852" h="6858000">
                  <a:moveTo>
                    <a:pt x="0" y="0"/>
                  </a:moveTo>
                  <a:lnTo>
                    <a:pt x="2936147" y="0"/>
                  </a:lnTo>
                  <a:lnTo>
                    <a:pt x="9255852" y="6858000"/>
                  </a:lnTo>
                  <a:lnTo>
                    <a:pt x="293614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707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6D4CB1-CC1B-467C-89C6-7AA9D5DE089B}"/>
                </a:ext>
              </a:extLst>
            </p:cNvPr>
            <p:cNvSpPr txBox="1"/>
            <p:nvPr/>
          </p:nvSpPr>
          <p:spPr>
            <a:xfrm>
              <a:off x="381000" y="5411451"/>
              <a:ext cx="412324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latin typeface="Arial Rounded MT Bold" panose="020F0704030504030204" pitchFamily="34" charset="0"/>
                </a:rPr>
                <a:t>TRASH</a:t>
              </a:r>
              <a:endParaRPr lang="ko-KR" altLang="en-US" sz="8800" dirty="0"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14FACE8-E77A-447C-9DAE-4FF644E6F19B}"/>
              </a:ext>
            </a:extLst>
          </p:cNvPr>
          <p:cNvGrpSpPr/>
          <p:nvPr/>
        </p:nvGrpSpPr>
        <p:grpSpPr>
          <a:xfrm>
            <a:off x="2936149" y="0"/>
            <a:ext cx="9255852" cy="6858000"/>
            <a:chOff x="2936149" y="0"/>
            <a:chExt cx="9255852" cy="685800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CDD69A4-ECD2-47E7-90F5-8742A1E8C779}"/>
                </a:ext>
              </a:extLst>
            </p:cNvPr>
            <p:cNvSpPr/>
            <p:nvPr/>
          </p:nvSpPr>
          <p:spPr>
            <a:xfrm rot="10800000">
              <a:off x="2936149" y="0"/>
              <a:ext cx="9255852" cy="6858000"/>
            </a:xfrm>
            <a:custGeom>
              <a:avLst/>
              <a:gdLst>
                <a:gd name="connsiteX0" fmla="*/ 0 w 9255852"/>
                <a:gd name="connsiteY0" fmla="*/ 0 h 6858000"/>
                <a:gd name="connsiteX1" fmla="*/ 2936147 w 9255852"/>
                <a:gd name="connsiteY1" fmla="*/ 0 h 6858000"/>
                <a:gd name="connsiteX2" fmla="*/ 9255852 w 9255852"/>
                <a:gd name="connsiteY2" fmla="*/ 6858000 h 6858000"/>
                <a:gd name="connsiteX3" fmla="*/ 2936147 w 9255852"/>
                <a:gd name="connsiteY3" fmla="*/ 6858000 h 6858000"/>
                <a:gd name="connsiteX4" fmla="*/ 0 w 9255852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55852" h="6858000">
                  <a:moveTo>
                    <a:pt x="0" y="0"/>
                  </a:moveTo>
                  <a:lnTo>
                    <a:pt x="2936147" y="0"/>
                  </a:lnTo>
                  <a:lnTo>
                    <a:pt x="9255852" y="6858000"/>
                  </a:lnTo>
                  <a:lnTo>
                    <a:pt x="293614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5F1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B786A6-E7CE-47D5-8ED1-3C0582EDFA27}"/>
                </a:ext>
              </a:extLst>
            </p:cNvPr>
            <p:cNvSpPr txBox="1"/>
            <p:nvPr/>
          </p:nvSpPr>
          <p:spPr>
            <a:xfrm>
              <a:off x="6349061" y="76200"/>
              <a:ext cx="581357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70798C"/>
                  </a:solidFill>
                  <a:latin typeface="Arial Rounded MT Bold" panose="020F0704030504030204" pitchFamily="34" charset="0"/>
                </a:rPr>
                <a:t>RECYCLE </a:t>
              </a:r>
              <a:endParaRPr lang="ko-KR" altLang="en-US" sz="8800" dirty="0">
                <a:solidFill>
                  <a:srgbClr val="70798C"/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1028" name="Picture 4" descr="Broken Bottle Clipart Png, Transparent Png - kindpng">
            <a:extLst>
              <a:ext uri="{FF2B5EF4-FFF2-40B4-BE49-F238E27FC236}">
                <a16:creationId xmlns:a16="http://schemas.microsoft.com/office/drawing/2014/main" id="{83590198-07B8-4D12-99D1-3FB9980B0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7970">
            <a:off x="7153948" y="1229333"/>
            <a:ext cx="4203803" cy="439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22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44 0.54537 L 0.1194 0.54074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8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8545C16-0A4B-43B6-B3F4-0A5F793280AB}"/>
              </a:ext>
            </a:extLst>
          </p:cNvPr>
          <p:cNvSpPr/>
          <p:nvPr/>
        </p:nvSpPr>
        <p:spPr>
          <a:xfrm>
            <a:off x="0" y="-1"/>
            <a:ext cx="9509760" cy="6858000"/>
          </a:xfrm>
          <a:custGeom>
            <a:avLst/>
            <a:gdLst>
              <a:gd name="connsiteX0" fmla="*/ 0 w 9255852"/>
              <a:gd name="connsiteY0" fmla="*/ 0 h 6858000"/>
              <a:gd name="connsiteX1" fmla="*/ 2936147 w 9255852"/>
              <a:gd name="connsiteY1" fmla="*/ 0 h 6858000"/>
              <a:gd name="connsiteX2" fmla="*/ 9255852 w 9255852"/>
              <a:gd name="connsiteY2" fmla="*/ 6858000 h 6858000"/>
              <a:gd name="connsiteX3" fmla="*/ 2936147 w 9255852"/>
              <a:gd name="connsiteY3" fmla="*/ 6858000 h 6858000"/>
              <a:gd name="connsiteX4" fmla="*/ 0 w 925585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5852" h="6858000">
                <a:moveTo>
                  <a:pt x="0" y="0"/>
                </a:moveTo>
                <a:lnTo>
                  <a:pt x="2936147" y="0"/>
                </a:lnTo>
                <a:lnTo>
                  <a:pt x="9255852" y="6858000"/>
                </a:lnTo>
                <a:lnTo>
                  <a:pt x="29361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07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CDD69A4-ECD2-47E7-90F5-8742A1E8C779}"/>
              </a:ext>
            </a:extLst>
          </p:cNvPr>
          <p:cNvSpPr/>
          <p:nvPr/>
        </p:nvSpPr>
        <p:spPr>
          <a:xfrm rot="10800000">
            <a:off x="2936149" y="0"/>
            <a:ext cx="9255852" cy="6858000"/>
          </a:xfrm>
          <a:custGeom>
            <a:avLst/>
            <a:gdLst>
              <a:gd name="connsiteX0" fmla="*/ 0 w 9255852"/>
              <a:gd name="connsiteY0" fmla="*/ 0 h 6858000"/>
              <a:gd name="connsiteX1" fmla="*/ 2936147 w 9255852"/>
              <a:gd name="connsiteY1" fmla="*/ 0 h 6858000"/>
              <a:gd name="connsiteX2" fmla="*/ 9255852 w 9255852"/>
              <a:gd name="connsiteY2" fmla="*/ 6858000 h 6858000"/>
              <a:gd name="connsiteX3" fmla="*/ 2936147 w 9255852"/>
              <a:gd name="connsiteY3" fmla="*/ 6858000 h 6858000"/>
              <a:gd name="connsiteX4" fmla="*/ 0 w 925585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5852" h="6858000">
                <a:moveTo>
                  <a:pt x="0" y="0"/>
                </a:moveTo>
                <a:lnTo>
                  <a:pt x="2936147" y="0"/>
                </a:lnTo>
                <a:lnTo>
                  <a:pt x="9255852" y="6858000"/>
                </a:lnTo>
                <a:lnTo>
                  <a:pt x="29361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5F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D4CB1-CC1B-467C-89C6-7AA9D5DE089B}"/>
              </a:ext>
            </a:extLst>
          </p:cNvPr>
          <p:cNvSpPr txBox="1"/>
          <p:nvPr/>
        </p:nvSpPr>
        <p:spPr>
          <a:xfrm>
            <a:off x="381000" y="5411451"/>
            <a:ext cx="41232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atin typeface="Arial Rounded MT Bold" panose="020F0704030504030204" pitchFamily="34" charset="0"/>
              </a:rPr>
              <a:t>TRASH</a:t>
            </a:r>
            <a:endParaRPr lang="ko-KR" altLang="en-US" sz="88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786A6-E7CE-47D5-8ED1-3C0582EDFA27}"/>
              </a:ext>
            </a:extLst>
          </p:cNvPr>
          <p:cNvSpPr txBox="1"/>
          <p:nvPr/>
        </p:nvSpPr>
        <p:spPr>
          <a:xfrm>
            <a:off x="6349061" y="76200"/>
            <a:ext cx="581357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70798C"/>
                </a:solidFill>
                <a:latin typeface="Arial Rounded MT Bold" panose="020F0704030504030204" pitchFamily="34" charset="0"/>
              </a:rPr>
              <a:t>RECYCLE </a:t>
            </a:r>
            <a:endParaRPr lang="ko-KR" altLang="en-US" sz="8800" dirty="0">
              <a:solidFill>
                <a:srgbClr val="70798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3590198-07B8-4D12-99D1-3FB9980B0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89723" y="1382811"/>
            <a:ext cx="2526728" cy="439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3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27083 -0.022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C1FCC43-4AF3-45E2-914E-C7CC85F9753B}"/>
              </a:ext>
            </a:extLst>
          </p:cNvPr>
          <p:cNvSpPr txBox="1"/>
          <p:nvPr/>
        </p:nvSpPr>
        <p:spPr>
          <a:xfrm>
            <a:off x="-340550" y="-2570678"/>
            <a:ext cx="599715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dirty="0">
                <a:solidFill>
                  <a:srgbClr val="F5F1ED"/>
                </a:solidFill>
                <a:latin typeface="Arial Rounded MT Bold" panose="020F0704030504030204" pitchFamily="34" charset="0"/>
              </a:rPr>
              <a:t>Cans</a:t>
            </a:r>
            <a:r>
              <a:rPr lang="en-US" altLang="ko-KR" sz="16600" dirty="0">
                <a:solidFill>
                  <a:srgbClr val="70798C"/>
                </a:solidFill>
                <a:latin typeface="Arial Rounded MT Bold" panose="020F0704030504030204" pitchFamily="34" charset="0"/>
              </a:rPr>
              <a:t> </a:t>
            </a:r>
            <a:endParaRPr lang="ko-KR" altLang="en-US" sz="16600" dirty="0">
              <a:solidFill>
                <a:srgbClr val="70798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03E955-D84B-4956-B18E-16289B25CDBB}"/>
              </a:ext>
            </a:extLst>
          </p:cNvPr>
          <p:cNvGrpSpPr/>
          <p:nvPr/>
        </p:nvGrpSpPr>
        <p:grpSpPr>
          <a:xfrm>
            <a:off x="0" y="-1"/>
            <a:ext cx="9509760" cy="6858002"/>
            <a:chOff x="0" y="-1"/>
            <a:chExt cx="9509760" cy="685800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8545C16-0A4B-43B6-B3F4-0A5F793280AB}"/>
                </a:ext>
              </a:extLst>
            </p:cNvPr>
            <p:cNvSpPr/>
            <p:nvPr/>
          </p:nvSpPr>
          <p:spPr>
            <a:xfrm>
              <a:off x="0" y="-1"/>
              <a:ext cx="9509760" cy="6858000"/>
            </a:xfrm>
            <a:custGeom>
              <a:avLst/>
              <a:gdLst>
                <a:gd name="connsiteX0" fmla="*/ 0 w 9255852"/>
                <a:gd name="connsiteY0" fmla="*/ 0 h 6858000"/>
                <a:gd name="connsiteX1" fmla="*/ 2936147 w 9255852"/>
                <a:gd name="connsiteY1" fmla="*/ 0 h 6858000"/>
                <a:gd name="connsiteX2" fmla="*/ 9255852 w 9255852"/>
                <a:gd name="connsiteY2" fmla="*/ 6858000 h 6858000"/>
                <a:gd name="connsiteX3" fmla="*/ 2936147 w 9255852"/>
                <a:gd name="connsiteY3" fmla="*/ 6858000 h 6858000"/>
                <a:gd name="connsiteX4" fmla="*/ 0 w 9255852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55852" h="6858000">
                  <a:moveTo>
                    <a:pt x="0" y="0"/>
                  </a:moveTo>
                  <a:lnTo>
                    <a:pt x="2936147" y="0"/>
                  </a:lnTo>
                  <a:lnTo>
                    <a:pt x="9255852" y="6858000"/>
                  </a:lnTo>
                  <a:lnTo>
                    <a:pt x="293614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707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6D4CB1-CC1B-467C-89C6-7AA9D5DE089B}"/>
                </a:ext>
              </a:extLst>
            </p:cNvPr>
            <p:cNvSpPr txBox="1"/>
            <p:nvPr/>
          </p:nvSpPr>
          <p:spPr>
            <a:xfrm>
              <a:off x="381000" y="5411451"/>
              <a:ext cx="412324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latin typeface="Arial Rounded MT Bold" panose="020F0704030504030204" pitchFamily="34" charset="0"/>
                </a:rPr>
                <a:t>TRASH</a:t>
              </a:r>
              <a:endParaRPr lang="ko-KR" altLang="en-US" sz="8800" dirty="0"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14FACE8-E77A-447C-9DAE-4FF644E6F19B}"/>
              </a:ext>
            </a:extLst>
          </p:cNvPr>
          <p:cNvGrpSpPr/>
          <p:nvPr/>
        </p:nvGrpSpPr>
        <p:grpSpPr>
          <a:xfrm>
            <a:off x="2936149" y="0"/>
            <a:ext cx="9255852" cy="6858000"/>
            <a:chOff x="2936149" y="0"/>
            <a:chExt cx="9255852" cy="685800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CDD69A4-ECD2-47E7-90F5-8742A1E8C779}"/>
                </a:ext>
              </a:extLst>
            </p:cNvPr>
            <p:cNvSpPr/>
            <p:nvPr/>
          </p:nvSpPr>
          <p:spPr>
            <a:xfrm rot="10800000">
              <a:off x="2936149" y="0"/>
              <a:ext cx="9255852" cy="6858000"/>
            </a:xfrm>
            <a:custGeom>
              <a:avLst/>
              <a:gdLst>
                <a:gd name="connsiteX0" fmla="*/ 0 w 9255852"/>
                <a:gd name="connsiteY0" fmla="*/ 0 h 6858000"/>
                <a:gd name="connsiteX1" fmla="*/ 2936147 w 9255852"/>
                <a:gd name="connsiteY1" fmla="*/ 0 h 6858000"/>
                <a:gd name="connsiteX2" fmla="*/ 9255852 w 9255852"/>
                <a:gd name="connsiteY2" fmla="*/ 6858000 h 6858000"/>
                <a:gd name="connsiteX3" fmla="*/ 2936147 w 9255852"/>
                <a:gd name="connsiteY3" fmla="*/ 6858000 h 6858000"/>
                <a:gd name="connsiteX4" fmla="*/ 0 w 9255852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55852" h="6858000">
                  <a:moveTo>
                    <a:pt x="0" y="0"/>
                  </a:moveTo>
                  <a:lnTo>
                    <a:pt x="2936147" y="0"/>
                  </a:lnTo>
                  <a:lnTo>
                    <a:pt x="9255852" y="6858000"/>
                  </a:lnTo>
                  <a:lnTo>
                    <a:pt x="293614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5F1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B786A6-E7CE-47D5-8ED1-3C0582EDFA27}"/>
                </a:ext>
              </a:extLst>
            </p:cNvPr>
            <p:cNvSpPr txBox="1"/>
            <p:nvPr/>
          </p:nvSpPr>
          <p:spPr>
            <a:xfrm>
              <a:off x="6349061" y="76200"/>
              <a:ext cx="581357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70798C"/>
                  </a:solidFill>
                  <a:latin typeface="Arial Rounded MT Bold" panose="020F0704030504030204" pitchFamily="34" charset="0"/>
                </a:rPr>
                <a:t>RECYCLE </a:t>
              </a:r>
              <a:endParaRPr lang="ko-KR" altLang="en-US" sz="8800" dirty="0">
                <a:solidFill>
                  <a:srgbClr val="70798C"/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3590198-07B8-4D12-99D1-3FB9980B0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2485" y="1229333"/>
            <a:ext cx="2526728" cy="439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58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44 0.54537 L 0.1194 0.54074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8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8545C16-0A4B-43B6-B3F4-0A5F793280AB}"/>
              </a:ext>
            </a:extLst>
          </p:cNvPr>
          <p:cNvSpPr/>
          <p:nvPr/>
        </p:nvSpPr>
        <p:spPr>
          <a:xfrm>
            <a:off x="0" y="-1"/>
            <a:ext cx="9509760" cy="6858000"/>
          </a:xfrm>
          <a:custGeom>
            <a:avLst/>
            <a:gdLst>
              <a:gd name="connsiteX0" fmla="*/ 0 w 9255852"/>
              <a:gd name="connsiteY0" fmla="*/ 0 h 6858000"/>
              <a:gd name="connsiteX1" fmla="*/ 2936147 w 9255852"/>
              <a:gd name="connsiteY1" fmla="*/ 0 h 6858000"/>
              <a:gd name="connsiteX2" fmla="*/ 9255852 w 9255852"/>
              <a:gd name="connsiteY2" fmla="*/ 6858000 h 6858000"/>
              <a:gd name="connsiteX3" fmla="*/ 2936147 w 9255852"/>
              <a:gd name="connsiteY3" fmla="*/ 6858000 h 6858000"/>
              <a:gd name="connsiteX4" fmla="*/ 0 w 925585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5852" h="6858000">
                <a:moveTo>
                  <a:pt x="0" y="0"/>
                </a:moveTo>
                <a:lnTo>
                  <a:pt x="2936147" y="0"/>
                </a:lnTo>
                <a:lnTo>
                  <a:pt x="9255852" y="6858000"/>
                </a:lnTo>
                <a:lnTo>
                  <a:pt x="29361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07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CDD69A4-ECD2-47E7-90F5-8742A1E8C779}"/>
              </a:ext>
            </a:extLst>
          </p:cNvPr>
          <p:cNvSpPr/>
          <p:nvPr/>
        </p:nvSpPr>
        <p:spPr>
          <a:xfrm rot="10800000">
            <a:off x="2936149" y="0"/>
            <a:ext cx="9255852" cy="6858000"/>
          </a:xfrm>
          <a:custGeom>
            <a:avLst/>
            <a:gdLst>
              <a:gd name="connsiteX0" fmla="*/ 0 w 9255852"/>
              <a:gd name="connsiteY0" fmla="*/ 0 h 6858000"/>
              <a:gd name="connsiteX1" fmla="*/ 2936147 w 9255852"/>
              <a:gd name="connsiteY1" fmla="*/ 0 h 6858000"/>
              <a:gd name="connsiteX2" fmla="*/ 9255852 w 9255852"/>
              <a:gd name="connsiteY2" fmla="*/ 6858000 h 6858000"/>
              <a:gd name="connsiteX3" fmla="*/ 2936147 w 9255852"/>
              <a:gd name="connsiteY3" fmla="*/ 6858000 h 6858000"/>
              <a:gd name="connsiteX4" fmla="*/ 0 w 925585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5852" h="6858000">
                <a:moveTo>
                  <a:pt x="0" y="0"/>
                </a:moveTo>
                <a:lnTo>
                  <a:pt x="2936147" y="0"/>
                </a:lnTo>
                <a:lnTo>
                  <a:pt x="9255852" y="6858000"/>
                </a:lnTo>
                <a:lnTo>
                  <a:pt x="29361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5F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D4CB1-CC1B-467C-89C6-7AA9D5DE089B}"/>
              </a:ext>
            </a:extLst>
          </p:cNvPr>
          <p:cNvSpPr txBox="1"/>
          <p:nvPr/>
        </p:nvSpPr>
        <p:spPr>
          <a:xfrm>
            <a:off x="381000" y="5411451"/>
            <a:ext cx="41232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atin typeface="Arial Rounded MT Bold" panose="020F0704030504030204" pitchFamily="34" charset="0"/>
              </a:rPr>
              <a:t>TRASH</a:t>
            </a:r>
            <a:endParaRPr lang="ko-KR" altLang="en-US" sz="88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786A6-E7CE-47D5-8ED1-3C0582EDFA27}"/>
              </a:ext>
            </a:extLst>
          </p:cNvPr>
          <p:cNvSpPr txBox="1"/>
          <p:nvPr/>
        </p:nvSpPr>
        <p:spPr>
          <a:xfrm>
            <a:off x="6349061" y="76200"/>
            <a:ext cx="581357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70798C"/>
                </a:solidFill>
                <a:latin typeface="Arial Rounded MT Bold" panose="020F0704030504030204" pitchFamily="34" charset="0"/>
              </a:rPr>
              <a:t>RECYCLE </a:t>
            </a:r>
            <a:endParaRPr lang="ko-KR" altLang="en-US" sz="8800" dirty="0">
              <a:solidFill>
                <a:srgbClr val="70798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3590198-07B8-4D12-99D1-3FB9980B0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37970">
            <a:off x="3911568" y="1382811"/>
            <a:ext cx="4083038" cy="439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23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27083 -0.022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2FFE0DF-2304-4D9F-977C-B248AA9634F8}"/>
              </a:ext>
            </a:extLst>
          </p:cNvPr>
          <p:cNvSpPr txBox="1"/>
          <p:nvPr/>
        </p:nvSpPr>
        <p:spPr>
          <a:xfrm>
            <a:off x="-340550" y="-2570678"/>
            <a:ext cx="682097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dirty="0">
                <a:solidFill>
                  <a:srgbClr val="F5F1ED"/>
                </a:solidFill>
                <a:latin typeface="Arial Rounded MT Bold" panose="020F0704030504030204" pitchFamily="34" charset="0"/>
              </a:rPr>
              <a:t>Paper</a:t>
            </a:r>
            <a:r>
              <a:rPr lang="en-US" altLang="ko-KR" sz="16600" dirty="0">
                <a:solidFill>
                  <a:srgbClr val="70798C"/>
                </a:solidFill>
                <a:latin typeface="Arial Rounded MT Bold" panose="020F0704030504030204" pitchFamily="34" charset="0"/>
              </a:rPr>
              <a:t> </a:t>
            </a:r>
            <a:endParaRPr lang="ko-KR" altLang="en-US" sz="16600" dirty="0">
              <a:solidFill>
                <a:srgbClr val="70798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03E955-D84B-4956-B18E-16289B25CDBB}"/>
              </a:ext>
            </a:extLst>
          </p:cNvPr>
          <p:cNvGrpSpPr/>
          <p:nvPr/>
        </p:nvGrpSpPr>
        <p:grpSpPr>
          <a:xfrm>
            <a:off x="0" y="-1"/>
            <a:ext cx="9509760" cy="6858002"/>
            <a:chOff x="0" y="-1"/>
            <a:chExt cx="9509760" cy="685800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8545C16-0A4B-43B6-B3F4-0A5F793280AB}"/>
                </a:ext>
              </a:extLst>
            </p:cNvPr>
            <p:cNvSpPr/>
            <p:nvPr/>
          </p:nvSpPr>
          <p:spPr>
            <a:xfrm>
              <a:off x="0" y="-1"/>
              <a:ext cx="9509760" cy="6858000"/>
            </a:xfrm>
            <a:custGeom>
              <a:avLst/>
              <a:gdLst>
                <a:gd name="connsiteX0" fmla="*/ 0 w 9255852"/>
                <a:gd name="connsiteY0" fmla="*/ 0 h 6858000"/>
                <a:gd name="connsiteX1" fmla="*/ 2936147 w 9255852"/>
                <a:gd name="connsiteY1" fmla="*/ 0 h 6858000"/>
                <a:gd name="connsiteX2" fmla="*/ 9255852 w 9255852"/>
                <a:gd name="connsiteY2" fmla="*/ 6858000 h 6858000"/>
                <a:gd name="connsiteX3" fmla="*/ 2936147 w 9255852"/>
                <a:gd name="connsiteY3" fmla="*/ 6858000 h 6858000"/>
                <a:gd name="connsiteX4" fmla="*/ 0 w 9255852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55852" h="6858000">
                  <a:moveTo>
                    <a:pt x="0" y="0"/>
                  </a:moveTo>
                  <a:lnTo>
                    <a:pt x="2936147" y="0"/>
                  </a:lnTo>
                  <a:lnTo>
                    <a:pt x="9255852" y="6858000"/>
                  </a:lnTo>
                  <a:lnTo>
                    <a:pt x="293614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707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6D4CB1-CC1B-467C-89C6-7AA9D5DE089B}"/>
                </a:ext>
              </a:extLst>
            </p:cNvPr>
            <p:cNvSpPr txBox="1"/>
            <p:nvPr/>
          </p:nvSpPr>
          <p:spPr>
            <a:xfrm>
              <a:off x="381000" y="5411451"/>
              <a:ext cx="412324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latin typeface="Arial Rounded MT Bold" panose="020F0704030504030204" pitchFamily="34" charset="0"/>
                </a:rPr>
                <a:t>TRASH</a:t>
              </a:r>
              <a:endParaRPr lang="ko-KR" altLang="en-US" sz="8800" dirty="0"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14FACE8-E77A-447C-9DAE-4FF644E6F19B}"/>
              </a:ext>
            </a:extLst>
          </p:cNvPr>
          <p:cNvGrpSpPr/>
          <p:nvPr/>
        </p:nvGrpSpPr>
        <p:grpSpPr>
          <a:xfrm>
            <a:off x="2936149" y="0"/>
            <a:ext cx="9255852" cy="6858000"/>
            <a:chOff x="2936149" y="0"/>
            <a:chExt cx="9255852" cy="685800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CDD69A4-ECD2-47E7-90F5-8742A1E8C779}"/>
                </a:ext>
              </a:extLst>
            </p:cNvPr>
            <p:cNvSpPr/>
            <p:nvPr/>
          </p:nvSpPr>
          <p:spPr>
            <a:xfrm rot="10800000">
              <a:off x="2936149" y="0"/>
              <a:ext cx="9255852" cy="6858000"/>
            </a:xfrm>
            <a:custGeom>
              <a:avLst/>
              <a:gdLst>
                <a:gd name="connsiteX0" fmla="*/ 0 w 9255852"/>
                <a:gd name="connsiteY0" fmla="*/ 0 h 6858000"/>
                <a:gd name="connsiteX1" fmla="*/ 2936147 w 9255852"/>
                <a:gd name="connsiteY1" fmla="*/ 0 h 6858000"/>
                <a:gd name="connsiteX2" fmla="*/ 9255852 w 9255852"/>
                <a:gd name="connsiteY2" fmla="*/ 6858000 h 6858000"/>
                <a:gd name="connsiteX3" fmla="*/ 2936147 w 9255852"/>
                <a:gd name="connsiteY3" fmla="*/ 6858000 h 6858000"/>
                <a:gd name="connsiteX4" fmla="*/ 0 w 9255852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55852" h="6858000">
                  <a:moveTo>
                    <a:pt x="0" y="0"/>
                  </a:moveTo>
                  <a:lnTo>
                    <a:pt x="2936147" y="0"/>
                  </a:lnTo>
                  <a:lnTo>
                    <a:pt x="9255852" y="6858000"/>
                  </a:lnTo>
                  <a:lnTo>
                    <a:pt x="293614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5F1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B786A6-E7CE-47D5-8ED1-3C0582EDFA27}"/>
                </a:ext>
              </a:extLst>
            </p:cNvPr>
            <p:cNvSpPr txBox="1"/>
            <p:nvPr/>
          </p:nvSpPr>
          <p:spPr>
            <a:xfrm>
              <a:off x="6349061" y="76200"/>
              <a:ext cx="581357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70798C"/>
                  </a:solidFill>
                  <a:latin typeface="Arial Rounded MT Bold" panose="020F0704030504030204" pitchFamily="34" charset="0"/>
                </a:rPr>
                <a:t>RECYCLE </a:t>
              </a:r>
              <a:endParaRPr lang="ko-KR" altLang="en-US" sz="8800" dirty="0">
                <a:solidFill>
                  <a:srgbClr val="70798C"/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3590198-07B8-4D12-99D1-3FB9980B0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37970">
            <a:off x="7214330" y="1229333"/>
            <a:ext cx="4083038" cy="439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18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45 0.54537 L 0.1194 0.54074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8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8545C16-0A4B-43B6-B3F4-0A5F793280AB}"/>
              </a:ext>
            </a:extLst>
          </p:cNvPr>
          <p:cNvSpPr/>
          <p:nvPr/>
        </p:nvSpPr>
        <p:spPr>
          <a:xfrm>
            <a:off x="0" y="-1"/>
            <a:ext cx="9509760" cy="6858000"/>
          </a:xfrm>
          <a:custGeom>
            <a:avLst/>
            <a:gdLst>
              <a:gd name="connsiteX0" fmla="*/ 0 w 9255852"/>
              <a:gd name="connsiteY0" fmla="*/ 0 h 6858000"/>
              <a:gd name="connsiteX1" fmla="*/ 2936147 w 9255852"/>
              <a:gd name="connsiteY1" fmla="*/ 0 h 6858000"/>
              <a:gd name="connsiteX2" fmla="*/ 9255852 w 9255852"/>
              <a:gd name="connsiteY2" fmla="*/ 6858000 h 6858000"/>
              <a:gd name="connsiteX3" fmla="*/ 2936147 w 9255852"/>
              <a:gd name="connsiteY3" fmla="*/ 6858000 h 6858000"/>
              <a:gd name="connsiteX4" fmla="*/ 0 w 925585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5852" h="6858000">
                <a:moveTo>
                  <a:pt x="0" y="0"/>
                </a:moveTo>
                <a:lnTo>
                  <a:pt x="2936147" y="0"/>
                </a:lnTo>
                <a:lnTo>
                  <a:pt x="9255852" y="6858000"/>
                </a:lnTo>
                <a:lnTo>
                  <a:pt x="29361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07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CDD69A4-ECD2-47E7-90F5-8742A1E8C779}"/>
              </a:ext>
            </a:extLst>
          </p:cNvPr>
          <p:cNvSpPr/>
          <p:nvPr/>
        </p:nvSpPr>
        <p:spPr>
          <a:xfrm rot="10800000">
            <a:off x="2936149" y="0"/>
            <a:ext cx="9255852" cy="6858000"/>
          </a:xfrm>
          <a:custGeom>
            <a:avLst/>
            <a:gdLst>
              <a:gd name="connsiteX0" fmla="*/ 0 w 9255852"/>
              <a:gd name="connsiteY0" fmla="*/ 0 h 6858000"/>
              <a:gd name="connsiteX1" fmla="*/ 2936147 w 9255852"/>
              <a:gd name="connsiteY1" fmla="*/ 0 h 6858000"/>
              <a:gd name="connsiteX2" fmla="*/ 9255852 w 9255852"/>
              <a:gd name="connsiteY2" fmla="*/ 6858000 h 6858000"/>
              <a:gd name="connsiteX3" fmla="*/ 2936147 w 9255852"/>
              <a:gd name="connsiteY3" fmla="*/ 6858000 h 6858000"/>
              <a:gd name="connsiteX4" fmla="*/ 0 w 925585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5852" h="6858000">
                <a:moveTo>
                  <a:pt x="0" y="0"/>
                </a:moveTo>
                <a:lnTo>
                  <a:pt x="2936147" y="0"/>
                </a:lnTo>
                <a:lnTo>
                  <a:pt x="9255852" y="6858000"/>
                </a:lnTo>
                <a:lnTo>
                  <a:pt x="293614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5F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D4CB1-CC1B-467C-89C6-7AA9D5DE089B}"/>
              </a:ext>
            </a:extLst>
          </p:cNvPr>
          <p:cNvSpPr txBox="1"/>
          <p:nvPr/>
        </p:nvSpPr>
        <p:spPr>
          <a:xfrm>
            <a:off x="381000" y="5411451"/>
            <a:ext cx="41232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atin typeface="Arial Rounded MT Bold" panose="020F0704030504030204" pitchFamily="34" charset="0"/>
              </a:rPr>
              <a:t>TRASH</a:t>
            </a:r>
            <a:endParaRPr lang="ko-KR" altLang="en-US" sz="88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786A6-E7CE-47D5-8ED1-3C0582EDFA27}"/>
              </a:ext>
            </a:extLst>
          </p:cNvPr>
          <p:cNvSpPr txBox="1"/>
          <p:nvPr/>
        </p:nvSpPr>
        <p:spPr>
          <a:xfrm>
            <a:off x="6349061" y="76200"/>
            <a:ext cx="581357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70798C"/>
                </a:solidFill>
                <a:latin typeface="Arial Rounded MT Bold" panose="020F0704030504030204" pitchFamily="34" charset="0"/>
              </a:rPr>
              <a:t>RECYCLE </a:t>
            </a:r>
            <a:endParaRPr lang="ko-KR" altLang="en-US" sz="8800" dirty="0">
              <a:solidFill>
                <a:srgbClr val="70798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3590198-07B8-4D12-99D1-3FB9980B0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1186" y="2026576"/>
            <a:ext cx="4203803" cy="3111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10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0.27083 -0.022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2FFE0DF-2304-4D9F-977C-B248AA9634F8}"/>
              </a:ext>
            </a:extLst>
          </p:cNvPr>
          <p:cNvSpPr txBox="1"/>
          <p:nvPr/>
        </p:nvSpPr>
        <p:spPr>
          <a:xfrm>
            <a:off x="-340550" y="-2570678"/>
            <a:ext cx="772839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dirty="0">
                <a:solidFill>
                  <a:srgbClr val="F5F1ED"/>
                </a:solidFill>
                <a:latin typeface="Arial Rounded MT Bold" panose="020F0704030504030204" pitchFamily="34" charset="0"/>
              </a:rPr>
              <a:t>Plastic</a:t>
            </a:r>
            <a:r>
              <a:rPr lang="en-US" altLang="ko-KR" sz="16600" dirty="0">
                <a:solidFill>
                  <a:srgbClr val="70798C"/>
                </a:solidFill>
                <a:latin typeface="Arial Rounded MT Bold" panose="020F0704030504030204" pitchFamily="34" charset="0"/>
              </a:rPr>
              <a:t> </a:t>
            </a:r>
            <a:endParaRPr lang="ko-KR" altLang="en-US" sz="16600" dirty="0">
              <a:solidFill>
                <a:srgbClr val="70798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03E955-D84B-4956-B18E-16289B25CDBB}"/>
              </a:ext>
            </a:extLst>
          </p:cNvPr>
          <p:cNvGrpSpPr/>
          <p:nvPr/>
        </p:nvGrpSpPr>
        <p:grpSpPr>
          <a:xfrm>
            <a:off x="0" y="-1"/>
            <a:ext cx="9509760" cy="6858002"/>
            <a:chOff x="0" y="-1"/>
            <a:chExt cx="9509760" cy="685800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8545C16-0A4B-43B6-B3F4-0A5F793280AB}"/>
                </a:ext>
              </a:extLst>
            </p:cNvPr>
            <p:cNvSpPr/>
            <p:nvPr/>
          </p:nvSpPr>
          <p:spPr>
            <a:xfrm>
              <a:off x="0" y="-1"/>
              <a:ext cx="9509760" cy="6858000"/>
            </a:xfrm>
            <a:custGeom>
              <a:avLst/>
              <a:gdLst>
                <a:gd name="connsiteX0" fmla="*/ 0 w 9255852"/>
                <a:gd name="connsiteY0" fmla="*/ 0 h 6858000"/>
                <a:gd name="connsiteX1" fmla="*/ 2936147 w 9255852"/>
                <a:gd name="connsiteY1" fmla="*/ 0 h 6858000"/>
                <a:gd name="connsiteX2" fmla="*/ 9255852 w 9255852"/>
                <a:gd name="connsiteY2" fmla="*/ 6858000 h 6858000"/>
                <a:gd name="connsiteX3" fmla="*/ 2936147 w 9255852"/>
                <a:gd name="connsiteY3" fmla="*/ 6858000 h 6858000"/>
                <a:gd name="connsiteX4" fmla="*/ 0 w 9255852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55852" h="6858000">
                  <a:moveTo>
                    <a:pt x="0" y="0"/>
                  </a:moveTo>
                  <a:lnTo>
                    <a:pt x="2936147" y="0"/>
                  </a:lnTo>
                  <a:lnTo>
                    <a:pt x="9255852" y="6858000"/>
                  </a:lnTo>
                  <a:lnTo>
                    <a:pt x="293614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707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6D4CB1-CC1B-467C-89C6-7AA9D5DE089B}"/>
                </a:ext>
              </a:extLst>
            </p:cNvPr>
            <p:cNvSpPr txBox="1"/>
            <p:nvPr/>
          </p:nvSpPr>
          <p:spPr>
            <a:xfrm>
              <a:off x="381000" y="5411451"/>
              <a:ext cx="412324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latin typeface="Arial Rounded MT Bold" panose="020F0704030504030204" pitchFamily="34" charset="0"/>
                </a:rPr>
                <a:t>TRASH</a:t>
              </a:r>
              <a:endParaRPr lang="ko-KR" altLang="en-US" sz="8800" dirty="0"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14FACE8-E77A-447C-9DAE-4FF644E6F19B}"/>
              </a:ext>
            </a:extLst>
          </p:cNvPr>
          <p:cNvGrpSpPr/>
          <p:nvPr/>
        </p:nvGrpSpPr>
        <p:grpSpPr>
          <a:xfrm>
            <a:off x="2936149" y="0"/>
            <a:ext cx="9255852" cy="6858000"/>
            <a:chOff x="2936149" y="0"/>
            <a:chExt cx="9255852" cy="685800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CDD69A4-ECD2-47E7-90F5-8742A1E8C779}"/>
                </a:ext>
              </a:extLst>
            </p:cNvPr>
            <p:cNvSpPr/>
            <p:nvPr/>
          </p:nvSpPr>
          <p:spPr>
            <a:xfrm rot="10800000">
              <a:off x="2936149" y="0"/>
              <a:ext cx="9255852" cy="6858000"/>
            </a:xfrm>
            <a:custGeom>
              <a:avLst/>
              <a:gdLst>
                <a:gd name="connsiteX0" fmla="*/ 0 w 9255852"/>
                <a:gd name="connsiteY0" fmla="*/ 0 h 6858000"/>
                <a:gd name="connsiteX1" fmla="*/ 2936147 w 9255852"/>
                <a:gd name="connsiteY1" fmla="*/ 0 h 6858000"/>
                <a:gd name="connsiteX2" fmla="*/ 9255852 w 9255852"/>
                <a:gd name="connsiteY2" fmla="*/ 6858000 h 6858000"/>
                <a:gd name="connsiteX3" fmla="*/ 2936147 w 9255852"/>
                <a:gd name="connsiteY3" fmla="*/ 6858000 h 6858000"/>
                <a:gd name="connsiteX4" fmla="*/ 0 w 9255852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55852" h="6858000">
                  <a:moveTo>
                    <a:pt x="0" y="0"/>
                  </a:moveTo>
                  <a:lnTo>
                    <a:pt x="2936147" y="0"/>
                  </a:lnTo>
                  <a:lnTo>
                    <a:pt x="9255852" y="6858000"/>
                  </a:lnTo>
                  <a:lnTo>
                    <a:pt x="293614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5F1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B786A6-E7CE-47D5-8ED1-3C0582EDFA27}"/>
                </a:ext>
              </a:extLst>
            </p:cNvPr>
            <p:cNvSpPr txBox="1"/>
            <p:nvPr/>
          </p:nvSpPr>
          <p:spPr>
            <a:xfrm>
              <a:off x="6349061" y="76200"/>
              <a:ext cx="581357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800" dirty="0">
                  <a:solidFill>
                    <a:srgbClr val="70798C"/>
                  </a:solidFill>
                  <a:latin typeface="Arial Rounded MT Bold" panose="020F0704030504030204" pitchFamily="34" charset="0"/>
                </a:rPr>
                <a:t>RECYCLE </a:t>
              </a:r>
              <a:endParaRPr lang="ko-KR" altLang="en-US" sz="8800" dirty="0">
                <a:solidFill>
                  <a:srgbClr val="70798C"/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3590198-07B8-4D12-99D1-3FB9980B0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53948" y="1873098"/>
            <a:ext cx="4203803" cy="3111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34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45 0.54537 L 0.1194 0.54074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8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reximbank awarded syndicated loan at lowest margin to date | Global Trade  Review (GTR)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001" y="0"/>
            <a:ext cx="686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750" y="4619625"/>
            <a:ext cx="67358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_____ is </a:t>
            </a:r>
            <a:r>
              <a:rPr lang="en-US" sz="80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Earth</a:t>
            </a:r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6750" y="4496514"/>
            <a:ext cx="24749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This</a:t>
            </a:r>
          </a:p>
        </p:txBody>
      </p:sp>
    </p:spTree>
    <p:extLst>
      <p:ext uri="{BB962C8B-B14F-4D97-AF65-F5344CB8AC3E}">
        <p14:creationId xmlns:p14="http://schemas.microsoft.com/office/powerpoint/2010/main" val="19651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89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21,633 Disgusted Face Stock Photos, Pictures &amp; Royalty-Free Images - iStock">
            <a:extLst>
              <a:ext uri="{FF2B5EF4-FFF2-40B4-BE49-F238E27FC236}">
                <a16:creationId xmlns:a16="http://schemas.microsoft.com/office/drawing/2014/main" id="{B7DAE215-3650-400C-9DAD-9D168278A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2" b="99755" l="7353" r="67974">
                        <a14:foregroundMark x1="36438" y1="6127" x2="35948" y2="10294"/>
                        <a14:foregroundMark x1="28922" y1="90686" x2="28922" y2="99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254"/>
          <a:stretch/>
        </p:blipFill>
        <p:spPr bwMode="auto">
          <a:xfrm>
            <a:off x="7842483" y="2013358"/>
            <a:ext cx="5504402" cy="484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E1A81E-DFC1-4FD1-A2A9-082B2D99EB46}"/>
              </a:ext>
            </a:extLst>
          </p:cNvPr>
          <p:cNvSpPr txBox="1"/>
          <p:nvPr/>
        </p:nvSpPr>
        <p:spPr>
          <a:xfrm>
            <a:off x="896523" y="1613118"/>
            <a:ext cx="756175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Do you </a:t>
            </a:r>
            <a:b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</a:br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like </a:t>
            </a:r>
            <a:r>
              <a:rPr lang="en-US" sz="11500" dirty="0">
                <a:solidFill>
                  <a:srgbClr val="F5F1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trash</a:t>
            </a:r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2336348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89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E1A81E-DFC1-4FD1-A2A9-082B2D99EB46}"/>
              </a:ext>
            </a:extLst>
          </p:cNvPr>
          <p:cNvSpPr txBox="1"/>
          <p:nvPr/>
        </p:nvSpPr>
        <p:spPr>
          <a:xfrm>
            <a:off x="1464803" y="550489"/>
            <a:ext cx="616393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Trash is </a:t>
            </a:r>
          </a:p>
        </p:txBody>
      </p:sp>
      <p:pic>
        <p:nvPicPr>
          <p:cNvPr id="3" name="Picture 4" descr="21,633 Disgusted Face Stock Photos, Pictures &amp; Royalty-Free Images - iStock">
            <a:extLst>
              <a:ext uri="{FF2B5EF4-FFF2-40B4-BE49-F238E27FC236}">
                <a16:creationId xmlns:a16="http://schemas.microsoft.com/office/drawing/2014/main" id="{CAA142E5-9238-4D65-BA40-377E99686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2" b="99755" l="7353" r="67974">
                        <a14:foregroundMark x1="36438" y1="6127" x2="35948" y2="10294"/>
                        <a14:foregroundMark x1="28922" y1="90686" x2="28922" y2="99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254"/>
          <a:stretch/>
        </p:blipFill>
        <p:spPr bwMode="auto">
          <a:xfrm>
            <a:off x="7842483" y="2013358"/>
            <a:ext cx="5504402" cy="484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B2926D-3027-4187-BF4B-EDA3E2F1797C}"/>
              </a:ext>
            </a:extLst>
          </p:cNvPr>
          <p:cNvSpPr txBox="1"/>
          <p:nvPr/>
        </p:nvSpPr>
        <p:spPr>
          <a:xfrm>
            <a:off x="232926" y="1671902"/>
            <a:ext cx="8627683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400" b="1" dirty="0">
                <a:solidFill>
                  <a:srgbClr val="F5F1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ilt Titling Sb" panose="020B0706030202080204" pitchFamily="34" charset="0"/>
              </a:rPr>
              <a:t>gross</a:t>
            </a:r>
            <a:endParaRPr lang="en-US" sz="13800" b="1" dirty="0">
              <a:solidFill>
                <a:srgbClr val="F5F1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uilt Titling Sb" panose="020B070603020208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B0C6742-1DDB-4DC9-927B-4240F1BDE470}"/>
              </a:ext>
            </a:extLst>
          </p:cNvPr>
          <p:cNvSpPr>
            <a:spLocks noGrp="1"/>
          </p:cNvSpPr>
          <p:nvPr/>
        </p:nvSpPr>
        <p:spPr>
          <a:xfrm rot="2155751">
            <a:off x="9106102" y="430065"/>
            <a:ext cx="3187283" cy="115122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ln>
                  <a:noFill/>
                </a:ln>
                <a:solidFill>
                  <a:srgbClr val="DAB785"/>
                </a:solidFill>
                <a:effectLst/>
                <a:latin typeface="+mj-ea"/>
              </a:rPr>
              <a:t>(</a:t>
            </a:r>
            <a:r>
              <a:rPr lang="ko-KR" altLang="en-US" b="1" dirty="0">
                <a:ln>
                  <a:noFill/>
                </a:ln>
                <a:solidFill>
                  <a:srgbClr val="DAB785"/>
                </a:solidFill>
                <a:effectLst/>
                <a:latin typeface="+mj-ea"/>
              </a:rPr>
              <a:t>역겨운</a:t>
            </a:r>
            <a:r>
              <a:rPr lang="en-US" altLang="ko-KR" b="1" dirty="0">
                <a:ln>
                  <a:noFill/>
                </a:ln>
                <a:solidFill>
                  <a:srgbClr val="DAB785"/>
                </a:solidFill>
                <a:effectLst/>
                <a:latin typeface="+mj-ea"/>
              </a:rPr>
              <a:t>)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3205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1362" y="2428785"/>
            <a:ext cx="1151372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138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gross</a:t>
            </a:r>
            <a:r>
              <a:rPr lang="en-US" sz="138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F2852-684C-4F8C-9808-F45ED8FBB002}"/>
              </a:ext>
            </a:extLst>
          </p:cNvPr>
          <p:cNvSpPr txBox="1"/>
          <p:nvPr/>
        </p:nvSpPr>
        <p:spPr>
          <a:xfrm>
            <a:off x="386877" y="5115681"/>
            <a:ext cx="8232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this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is not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A9226D-3A1D-413D-B8BB-415CEFD4F09D}"/>
              </a:ext>
            </a:extLst>
          </p:cNvPr>
          <p:cNvSpPr txBox="1"/>
          <p:nvPr/>
        </p:nvSpPr>
        <p:spPr>
          <a:xfrm>
            <a:off x="5086350" y="990332"/>
            <a:ext cx="7282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039070-7363-4463-AEF0-6BD157C1C747}"/>
              </a:ext>
            </a:extLst>
          </p:cNvPr>
          <p:cNvSpPr txBox="1"/>
          <p:nvPr/>
        </p:nvSpPr>
        <p:spPr>
          <a:xfrm>
            <a:off x="643891" y="5115680"/>
            <a:ext cx="7696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this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isn’t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 gross.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pic>
        <p:nvPicPr>
          <p:cNvPr id="2050" name="Picture 2" descr="ConnectedBin: Smart Sensors Looking to Put an End to Overflowing Trash Cans  | Urbanity | RESET.org">
            <a:extLst>
              <a:ext uri="{FF2B5EF4-FFF2-40B4-BE49-F238E27FC236}">
                <a16:creationId xmlns:a16="http://schemas.microsoft.com/office/drawing/2014/main" id="{0FD99CBD-52DE-47A0-BB14-7605B0E17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79809"/>
            <a:ext cx="4286250" cy="241101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unflowers found to share nutrient-rich soil with others of their kind">
            <a:extLst>
              <a:ext uri="{FF2B5EF4-FFF2-40B4-BE49-F238E27FC236}">
                <a16:creationId xmlns:a16="http://schemas.microsoft.com/office/drawing/2014/main" id="{16FDF515-5054-4598-9AA9-6BD43E240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286" y="4572583"/>
            <a:ext cx="3321499" cy="221433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219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8064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gross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AF389-BEDA-404C-B980-0D17CD732A1F}"/>
              </a:ext>
            </a:extLst>
          </p:cNvPr>
          <p:cNvSpPr txBox="1"/>
          <p:nvPr/>
        </p:nvSpPr>
        <p:spPr>
          <a:xfrm>
            <a:off x="5255351" y="5657671"/>
            <a:ext cx="7559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__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F29FEB-A0ED-4E1D-95D6-C8885D2E55CA}"/>
              </a:ext>
            </a:extLst>
          </p:cNvPr>
          <p:cNvSpPr txBox="1"/>
          <p:nvPr/>
        </p:nvSpPr>
        <p:spPr>
          <a:xfrm>
            <a:off x="8716101" y="5657670"/>
            <a:ext cx="9348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is</a:t>
            </a:r>
            <a:endParaRPr lang="en-US" sz="7200" dirty="0">
              <a:solidFill>
                <a:srgbClr val="DAB785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5" descr="Rotten Apple Isolated On White Background Stock Photo, Picture And Royalty  Free Image. Image 82855871.">
            <a:extLst>
              <a:ext uri="{FF2B5EF4-FFF2-40B4-BE49-F238E27FC236}">
                <a16:creationId xmlns:a16="http://schemas.microsoft.com/office/drawing/2014/main" id="{92336456-E72A-47E2-9AF8-7B009C026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97" y="1845730"/>
            <a:ext cx="6787866" cy="451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20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crosoft Xbox Series X review: High performance and less waiting time">
            <a:extLst>
              <a:ext uri="{FF2B5EF4-FFF2-40B4-BE49-F238E27FC236}">
                <a16:creationId xmlns:a16="http://schemas.microsoft.com/office/drawing/2014/main" id="{602A1896-9546-4032-9D63-5929852B2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5392" y1="29563" x2="82490" y2="60813"/>
                        <a14:foregroundMark x1="82490" y1="60813" x2="83333" y2="69048"/>
                        <a14:foregroundMark x1="84152" y1="71263" x2="81250" y2="79530"/>
                        <a14:backgroundMark x1="11086" y1="37037" x2="10863" y2="40344"/>
                        <a14:backgroundMark x1="12525" y1="61045" x2="12723" y2="64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650" y="744162"/>
            <a:ext cx="7339162" cy="550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8064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gross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AF389-BEDA-404C-B980-0D17CD732A1F}"/>
              </a:ext>
            </a:extLst>
          </p:cNvPr>
          <p:cNvSpPr txBox="1"/>
          <p:nvPr/>
        </p:nvSpPr>
        <p:spPr>
          <a:xfrm>
            <a:off x="439056" y="5048205"/>
            <a:ext cx="8609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_____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7757ED-8CA6-424B-8790-0A0312874326}"/>
              </a:ext>
            </a:extLst>
          </p:cNvPr>
          <p:cNvSpPr txBox="1"/>
          <p:nvPr/>
        </p:nvSpPr>
        <p:spPr>
          <a:xfrm>
            <a:off x="3683789" y="5048204"/>
            <a:ext cx="21195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isn’t</a:t>
            </a:r>
            <a:endParaRPr lang="en-US" sz="7200" dirty="0">
              <a:solidFill>
                <a:srgbClr val="DAB785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4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8064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gross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AF389-BEDA-404C-B980-0D17CD732A1F}"/>
              </a:ext>
            </a:extLst>
          </p:cNvPr>
          <p:cNvSpPr txBox="1"/>
          <p:nvPr/>
        </p:nvSpPr>
        <p:spPr>
          <a:xfrm>
            <a:off x="423852" y="3932527"/>
            <a:ext cx="7282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B94790-4CA9-4D04-B3D3-B8D59451D4CD}"/>
              </a:ext>
            </a:extLst>
          </p:cNvPr>
          <p:cNvSpPr txBox="1"/>
          <p:nvPr/>
        </p:nvSpPr>
        <p:spPr>
          <a:xfrm>
            <a:off x="423852" y="5082901"/>
            <a:ext cx="7930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isn’t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pic>
        <p:nvPicPr>
          <p:cNvPr id="4102" name="Picture 6" descr="Brown Centipede With Orange Legs transparent PNG - StickPNG">
            <a:extLst>
              <a:ext uri="{FF2B5EF4-FFF2-40B4-BE49-F238E27FC236}">
                <a16:creationId xmlns:a16="http://schemas.microsoft.com/office/drawing/2014/main" id="{A742218D-4280-4809-9DD5-3989C6E28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1060359"/>
            <a:ext cx="5534025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76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8064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gross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32511C-5D94-4B96-A7BE-6B015770B8F8}"/>
              </a:ext>
            </a:extLst>
          </p:cNvPr>
          <p:cNvSpPr txBox="1"/>
          <p:nvPr/>
        </p:nvSpPr>
        <p:spPr>
          <a:xfrm>
            <a:off x="289904" y="4257496"/>
            <a:ext cx="7282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F5DD1B-89A4-43CD-85EA-50A62D7E7927}"/>
              </a:ext>
            </a:extLst>
          </p:cNvPr>
          <p:cNvSpPr txBox="1"/>
          <p:nvPr/>
        </p:nvSpPr>
        <p:spPr>
          <a:xfrm>
            <a:off x="289904" y="5190946"/>
            <a:ext cx="7930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isn’t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pic>
        <p:nvPicPr>
          <p:cNvPr id="5122" name="Picture 2" descr="Cute Cat Kitten PNG PNG Image | Kittens cutest, Cute cats and dogs, Baby  cats">
            <a:extLst>
              <a:ext uri="{FF2B5EF4-FFF2-40B4-BE49-F238E27FC236}">
                <a16:creationId xmlns:a16="http://schemas.microsoft.com/office/drawing/2014/main" id="{D0D07691-AF67-4598-A22B-204DB103B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466725"/>
            <a:ext cx="5934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6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hmutzige Teller">
            <a:extLst>
              <a:ext uri="{FF2B5EF4-FFF2-40B4-BE49-F238E27FC236}">
                <a16:creationId xmlns:a16="http://schemas.microsoft.com/office/drawing/2014/main" id="{8918C767-9CE1-424E-9CDD-E57AC5D8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86" b="82654" l="10000" r="90000">
                        <a14:foregroundMark x1="32308" y1="13166" x2="24231" y2="19331"/>
                        <a14:foregroundMark x1="34846" y1="78892" x2="40692" y2="81818"/>
                        <a14:foregroundMark x1="40692" y1="81818" x2="58846" y2="82654"/>
                        <a14:foregroundMark x1="58846" y1="82654" x2="61846" y2="82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84"/>
          <a:stretch/>
        </p:blipFill>
        <p:spPr bwMode="auto">
          <a:xfrm>
            <a:off x="-330039" y="1349375"/>
            <a:ext cx="7140414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8064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gross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8A563-C4AA-4FCD-9E63-F7C4814D8DEC}"/>
              </a:ext>
            </a:extLst>
          </p:cNvPr>
          <p:cNvSpPr txBox="1"/>
          <p:nvPr/>
        </p:nvSpPr>
        <p:spPr>
          <a:xfrm>
            <a:off x="5498627" y="4532691"/>
            <a:ext cx="7282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FFCB42-36FB-46EA-B998-7D5501FB3109}"/>
              </a:ext>
            </a:extLst>
          </p:cNvPr>
          <p:cNvSpPr txBox="1"/>
          <p:nvPr/>
        </p:nvSpPr>
        <p:spPr>
          <a:xfrm>
            <a:off x="4850180" y="5502186"/>
            <a:ext cx="7930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isn’t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8064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gross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8A563-C4AA-4FCD-9E63-F7C4814D8DEC}"/>
              </a:ext>
            </a:extLst>
          </p:cNvPr>
          <p:cNvSpPr txBox="1"/>
          <p:nvPr/>
        </p:nvSpPr>
        <p:spPr>
          <a:xfrm>
            <a:off x="127979" y="3932527"/>
            <a:ext cx="7282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FFCB42-36FB-46EA-B998-7D5501FB3109}"/>
              </a:ext>
            </a:extLst>
          </p:cNvPr>
          <p:cNvSpPr txBox="1"/>
          <p:nvPr/>
        </p:nvSpPr>
        <p:spPr>
          <a:xfrm>
            <a:off x="180365" y="5018324"/>
            <a:ext cx="7930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isn’t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pic>
        <p:nvPicPr>
          <p:cNvPr id="6" name="Picture 5" descr="Beondegi | Korean">
            <a:extLst>
              <a:ext uri="{FF2B5EF4-FFF2-40B4-BE49-F238E27FC236}">
                <a16:creationId xmlns:a16="http://schemas.microsoft.com/office/drawing/2014/main" id="{FF015F66-7FE1-468D-9C2E-40FAAF81E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9" b="99130" l="1000" r="90000">
                        <a14:foregroundMark x1="49875" y1="75652" x2="45000" y2="85217"/>
                        <a14:foregroundMark x1="45000" y1="85217" x2="28750" y2="99304"/>
                        <a14:foregroundMark x1="18000" y1="28696" x2="1125" y2="52870"/>
                        <a14:foregroundMark x1="1125" y1="52870" x2="1000" y2="53391"/>
                        <a14:foregroundMark x1="3500" y1="35478" x2="10375" y2="27478"/>
                        <a14:foregroundMark x1="10375" y1="27478" x2="19625" y2="21565"/>
                        <a14:foregroundMark x1="19625" y1="21565" x2="22125" y2="21043"/>
                        <a14:foregroundMark x1="64000" y1="85043" x2="56625" y2="93913"/>
                        <a14:foregroundMark x1="56625" y1="93913" x2="39500" y2="97391"/>
                        <a14:foregroundMark x1="59500" y1="78957" x2="63375" y2="72174"/>
                        <a14:foregroundMark x1="74125" y1="37565" x2="74125" y2="37565"/>
                        <a14:foregroundMark x1="73625" y1="37391" x2="74125" y2="44174"/>
                        <a14:foregroundMark x1="64625" y1="84000" x2="65500" y2="94087"/>
                        <a14:foregroundMark x1="62750" y1="81913" x2="56250" y2="79826"/>
                        <a14:foregroundMark x1="15250" y1="20000" x2="23750" y2="14087"/>
                        <a14:foregroundMark x1="23750" y1="14087" x2="34000" y2="14609"/>
                        <a14:foregroundMark x1="34000" y1="14609" x2="39375" y2="18609"/>
                        <a14:foregroundMark x1="20625" y1="16000" x2="13875" y2="19478"/>
                        <a14:foregroundMark x1="17750" y1="17739" x2="21375" y2="15130"/>
                        <a14:foregroundMark x1="23500" y1="14435" x2="22875" y2="14783"/>
                        <a14:foregroundMark x1="47500" y1="10609" x2="60500" y2="15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7705" y="1839676"/>
            <a:ext cx="7044295" cy="506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16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289904" y="155485"/>
            <a:ext cx="8064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gross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8A563-C4AA-4FCD-9E63-F7C4814D8DEC}"/>
              </a:ext>
            </a:extLst>
          </p:cNvPr>
          <p:cNvSpPr txBox="1"/>
          <p:nvPr/>
        </p:nvSpPr>
        <p:spPr>
          <a:xfrm>
            <a:off x="5460526" y="2728356"/>
            <a:ext cx="72820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Yes,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FFCB42-36FB-46EA-B998-7D5501FB3109}"/>
              </a:ext>
            </a:extLst>
          </p:cNvPr>
          <p:cNvSpPr txBox="1"/>
          <p:nvPr/>
        </p:nvSpPr>
        <p:spPr>
          <a:xfrm>
            <a:off x="4812080" y="1880632"/>
            <a:ext cx="7930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No, </a:t>
            </a:r>
            <a:r>
              <a:rPr lang="en-US" altLang="ko-KR" sz="72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this isn’t </a:t>
            </a:r>
            <a:r>
              <a:rPr lang="en-US" altLang="ko-KR" sz="72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gross.  </a:t>
            </a:r>
            <a:endParaRPr lang="en-US" sz="7200" spc="-150" dirty="0">
              <a:solidFill>
                <a:srgbClr val="D5896F"/>
              </a:solidFill>
              <a:latin typeface="Arial Nova" panose="020B0504020202020204" pitchFamily="34" charset="0"/>
            </a:endParaRPr>
          </a:p>
        </p:txBody>
      </p:sp>
      <p:pic>
        <p:nvPicPr>
          <p:cNvPr id="7170" name="Picture 2" descr="Download Dirty Hands PNG Image for Free">
            <a:extLst>
              <a:ext uri="{FF2B5EF4-FFF2-40B4-BE49-F238E27FC236}">
                <a16:creationId xmlns:a16="http://schemas.microsoft.com/office/drawing/2014/main" id="{F0ACCD9E-A18F-4014-BF20-99ADC813A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93913" y="293913"/>
            <a:ext cx="6857999" cy="627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36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BC Earth | Channels | BBC Studios Australia">
            <a:extLst>
              <a:ext uri="{FF2B5EF4-FFF2-40B4-BE49-F238E27FC236}">
                <a16:creationId xmlns:a16="http://schemas.microsoft.com/office/drawing/2014/main" id="{75A890B7-C07B-4E28-BDC1-A58EA1683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0" y="2438400"/>
            <a:ext cx="12227557" cy="44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BC Earth | Channels | BBC Studios Australia">
            <a:extLst>
              <a:ext uri="{FF2B5EF4-FFF2-40B4-BE49-F238E27FC236}">
                <a16:creationId xmlns:a16="http://schemas.microsoft.com/office/drawing/2014/main" id="{46F4EFBD-1CA1-4FB2-949E-81047AC78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23"/>
          <a:stretch/>
        </p:blipFill>
        <p:spPr bwMode="auto">
          <a:xfrm flipH="1" flipV="1">
            <a:off x="14789" y="-1"/>
            <a:ext cx="12227557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7553" y="453241"/>
            <a:ext cx="92820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Who lives on </a:t>
            </a:r>
            <a:r>
              <a:rPr lang="en-US" sz="8000" b="1" dirty="0">
                <a:solidFill>
                  <a:srgbClr val="DAB785"/>
                </a:solidFill>
                <a:latin typeface="Arial Rounded MT Bold" panose="020F0704030504030204" pitchFamily="34" charset="0"/>
              </a:rPr>
              <a:t>Earth</a:t>
            </a:r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115824-E2E2-4ED3-B0FC-C223BE7AD2DD}"/>
              </a:ext>
            </a:extLst>
          </p:cNvPr>
          <p:cNvSpPr txBox="1"/>
          <p:nvPr/>
        </p:nvSpPr>
        <p:spPr>
          <a:xfrm rot="725760">
            <a:off x="7732984" y="2985498"/>
            <a:ext cx="3626698" cy="144655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160126"/>
              </a:avLst>
            </a:prstTxWarp>
            <a:spAutoFit/>
          </a:bodyPr>
          <a:lstStyle/>
          <a:p>
            <a:r>
              <a:rPr lang="en-US" sz="8800" dirty="0">
                <a:solidFill>
                  <a:srgbClr val="D5896F"/>
                </a:solidFill>
                <a:latin typeface="Arial Nova" panose="020B0504020202020204" pitchFamily="34" charset="0"/>
              </a:rPr>
              <a:t>People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F1E62B-38E7-4061-9EA0-20BE5A7221DF}"/>
              </a:ext>
            </a:extLst>
          </p:cNvPr>
          <p:cNvSpPr txBox="1"/>
          <p:nvPr/>
        </p:nvSpPr>
        <p:spPr>
          <a:xfrm>
            <a:off x="559421" y="2891641"/>
            <a:ext cx="4591596" cy="144655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001457"/>
              </a:avLst>
            </a:prstTxWarp>
            <a:spAutoFit/>
          </a:bodyPr>
          <a:lstStyle/>
          <a:p>
            <a:r>
              <a:rPr lang="en-US" sz="8800" dirty="0">
                <a:solidFill>
                  <a:srgbClr val="D5896F"/>
                </a:solidFill>
                <a:latin typeface="Arial Nova" panose="020B0504020202020204" pitchFamily="34" charset="0"/>
              </a:rPr>
              <a:t>Animals</a:t>
            </a:r>
          </a:p>
        </p:txBody>
      </p:sp>
      <p:pic>
        <p:nvPicPr>
          <p:cNvPr id="1026" name="Picture 2" descr="Animals PNG Free Clipart images - Free Transparent PNG Logos">
            <a:extLst>
              <a:ext uri="{FF2B5EF4-FFF2-40B4-BE49-F238E27FC236}">
                <a16:creationId xmlns:a16="http://schemas.microsoft.com/office/drawing/2014/main" id="{1EC08227-FA5D-4FA2-B322-E91933993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5232">
            <a:off x="454303" y="3182898"/>
            <a:ext cx="4594225" cy="2727742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ung People PNG Image | PNG Mart">
            <a:extLst>
              <a:ext uri="{FF2B5EF4-FFF2-40B4-BE49-F238E27FC236}">
                <a16:creationId xmlns:a16="http://schemas.microsoft.com/office/drawing/2014/main" id="{0010694F-E19F-4032-9050-DF4893F5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4630">
            <a:off x="7871833" y="3476624"/>
            <a:ext cx="2520363" cy="234315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05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3960204" y="1603285"/>
            <a:ext cx="8064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gross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8194" name="Picture 2" descr="Ladybug PNG Pic | PNG Arts">
            <a:extLst>
              <a:ext uri="{FF2B5EF4-FFF2-40B4-BE49-F238E27FC236}">
                <a16:creationId xmlns:a16="http://schemas.microsoft.com/office/drawing/2014/main" id="{F6F8C6A8-92F5-4E05-A36C-EA163F474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4" y="2375505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75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3680804" y="2098585"/>
            <a:ext cx="8064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Is this </a:t>
            </a:r>
            <a:r>
              <a:rPr lang="en-US" sz="9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gross</a:t>
            </a:r>
            <a:r>
              <a:rPr lang="en-US" sz="96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9218" name="Picture 2" descr="Snake PNG Image | PNG All">
            <a:extLst>
              <a:ext uri="{FF2B5EF4-FFF2-40B4-BE49-F238E27FC236}">
                <a16:creationId xmlns:a16="http://schemas.microsoft.com/office/drawing/2014/main" id="{7A7F3B7E-F80B-493B-BC06-8112C2354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4" y="600560"/>
            <a:ext cx="6610350" cy="590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26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89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E1A81E-DFC1-4FD1-A2A9-082B2D99EB46}"/>
              </a:ext>
            </a:extLst>
          </p:cNvPr>
          <p:cNvSpPr txBox="1"/>
          <p:nvPr/>
        </p:nvSpPr>
        <p:spPr>
          <a:xfrm>
            <a:off x="327096" y="2918043"/>
            <a:ext cx="8452955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Do animals </a:t>
            </a:r>
            <a:b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</a:br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like </a:t>
            </a:r>
            <a:r>
              <a:rPr lang="en-US" sz="11500" dirty="0">
                <a:solidFill>
                  <a:srgbClr val="F5F1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trash</a:t>
            </a:r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12290" name="Picture 2" descr="Apple Bloom Is Disgusted By Iamcommando13 On Deviantart - Disgusted My  Little Pony - 859x930 PNG Download - PNGkit">
            <a:extLst>
              <a:ext uri="{FF2B5EF4-FFF2-40B4-BE49-F238E27FC236}">
                <a16:creationId xmlns:a16="http://schemas.microsoft.com/office/drawing/2014/main" id="{AEF597FE-C26B-4193-ABD6-76FA1C1EF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94" b="95577" l="1585" r="98049">
                        <a14:foregroundMark x1="3171" y1="36893" x2="7927" y2="40992"/>
                        <a14:foregroundMark x1="32561" y1="5394" x2="35122" y2="11543"/>
                        <a14:foregroundMark x1="91829" y1="69040" x2="93293" y2="62783"/>
                        <a14:foregroundMark x1="42805" y1="94498" x2="42927" y2="90399"/>
                        <a14:foregroundMark x1="62439" y1="95577" x2="63171" y2="95254"/>
                        <a14:foregroundMark x1="98049" y1="68608" x2="98049" y2="68608"/>
                        <a14:foregroundMark x1="11707" y1="50809" x2="13659" y2="57605"/>
                        <a14:foregroundMark x1="13659" y1="57605" x2="25000" y2="58252"/>
                        <a14:foregroundMark x1="25000" y1="58252" x2="30244" y2="55448"/>
                        <a14:foregroundMark x1="27561" y1="51025" x2="28659" y2="59115"/>
                        <a14:foregroundMark x1="28659" y1="59115" x2="30976" y2="59547"/>
                        <a14:foregroundMark x1="30854" y1="51133" x2="21951" y2="51133"/>
                        <a14:foregroundMark x1="10732" y1="56095" x2="10732" y2="56095"/>
                        <a14:foregroundMark x1="2927" y1="63646" x2="2927" y2="63646"/>
                        <a14:foregroundMark x1="1707" y1="41424" x2="1707" y2="41424"/>
                        <a14:foregroundMark x1="42195" y1="95577" x2="42195" y2="95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362" y="-695325"/>
            <a:ext cx="465047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411692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89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E1A81E-DFC1-4FD1-A2A9-082B2D99EB46}"/>
              </a:ext>
            </a:extLst>
          </p:cNvPr>
          <p:cNvSpPr txBox="1"/>
          <p:nvPr/>
        </p:nvSpPr>
        <p:spPr>
          <a:xfrm>
            <a:off x="2008379" y="936920"/>
            <a:ext cx="860690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No, trash is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B2926D-3027-4187-BF4B-EDA3E2F1797C}"/>
              </a:ext>
            </a:extLst>
          </p:cNvPr>
          <p:cNvSpPr txBox="1"/>
          <p:nvPr/>
        </p:nvSpPr>
        <p:spPr>
          <a:xfrm>
            <a:off x="1782158" y="1752419"/>
            <a:ext cx="8627683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400" b="1" dirty="0">
                <a:solidFill>
                  <a:srgbClr val="F5F1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ilt Titling Sb" panose="020B0706030202080204" pitchFamily="34" charset="0"/>
              </a:rPr>
              <a:t>gross</a:t>
            </a:r>
            <a:endParaRPr lang="en-US" sz="13800" b="1" dirty="0">
              <a:solidFill>
                <a:srgbClr val="F5F1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uilt Titling Sb" panose="020B0706030202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79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ippl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3BD691-AA33-47AA-BABC-461529A97895}"/>
              </a:ext>
            </a:extLst>
          </p:cNvPr>
          <p:cNvSpPr txBox="1"/>
          <p:nvPr/>
        </p:nvSpPr>
        <p:spPr>
          <a:xfrm>
            <a:off x="765664" y="158874"/>
            <a:ext cx="10660671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Why do we put trash </a:t>
            </a:r>
            <a:r>
              <a:rPr lang="en-US" sz="138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in the </a:t>
            </a:r>
            <a:r>
              <a:rPr lang="en-US" sz="166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 can</a:t>
            </a:r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4" name="Graphic 3" descr="No Littering with solid fill">
            <a:extLst>
              <a:ext uri="{FF2B5EF4-FFF2-40B4-BE49-F238E27FC236}">
                <a16:creationId xmlns:a16="http://schemas.microsoft.com/office/drawing/2014/main" id="{6E164335-5094-4FCA-B258-B82E38B57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15475" y="1924049"/>
            <a:ext cx="2819399" cy="281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01461"/>
      </p:ext>
    </p:extLst>
  </p:cSld>
  <p:clrMapOvr>
    <a:masterClrMapping/>
  </p:clrMapOvr>
  <p:transition spd="slow">
    <p:push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0 tons of trash wash up on remote Indian Ocean beaches - New York Daily  News">
            <a:extLst>
              <a:ext uri="{FF2B5EF4-FFF2-40B4-BE49-F238E27FC236}">
                <a16:creationId xmlns:a16="http://schemas.microsoft.com/office/drawing/2014/main" id="{A073F649-B673-4485-B5A6-F9715C513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" b="1275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265390"/>
      </p:ext>
    </p:extLst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e Great Pacific Garbage Patch: Taking Out the Trash">
            <a:extLst>
              <a:ext uri="{FF2B5EF4-FFF2-40B4-BE49-F238E27FC236}">
                <a16:creationId xmlns:a16="http://schemas.microsoft.com/office/drawing/2014/main" id="{03AF8306-1EEA-4E3D-A74F-3E643B49D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" b="31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25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3">
            <a:extLst>
              <a:ext uri="{FF2B5EF4-FFF2-40B4-BE49-F238E27FC236}">
                <a16:creationId xmlns:a16="http://schemas.microsoft.com/office/drawing/2014/main" id="{FD083E6F-0BB9-4149-AB58-818CED486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86"/>
            <a:ext cx="12192000" cy="686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68C11A-6040-4278-8D82-C9F0D7910446}"/>
              </a:ext>
            </a:extLst>
          </p:cNvPr>
          <p:cNvSpPr txBox="1"/>
          <p:nvPr/>
        </p:nvSpPr>
        <p:spPr>
          <a:xfrm>
            <a:off x="304801" y="1812901"/>
            <a:ext cx="11887199" cy="53860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400" spc="-150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239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AC4617-CAF4-4724-A6DA-0A7CC05CEFF9}"/>
              </a:ext>
            </a:extLst>
          </p:cNvPr>
          <p:cNvSpPr txBox="1"/>
          <p:nvPr/>
        </p:nvSpPr>
        <p:spPr>
          <a:xfrm>
            <a:off x="0" y="987500"/>
            <a:ext cx="11887199" cy="26694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11500" spc="-150" dirty="0">
                <a:solidFill>
                  <a:srgbClr val="D5896F"/>
                </a:solidFill>
                <a:latin typeface="Arial Nova" panose="020B0504020202020204" pitchFamily="34" charset="0"/>
              </a:rPr>
              <a:t>Animals</a:t>
            </a:r>
            <a:r>
              <a:rPr lang="en-US" sz="11500" spc="-150" dirty="0">
                <a:solidFill>
                  <a:srgbClr val="031D44"/>
                </a:solidFill>
                <a:latin typeface="Arial Nova" panose="020B0504020202020204" pitchFamily="34" charset="0"/>
              </a:rPr>
              <a:t> </a:t>
            </a:r>
            <a:br>
              <a:rPr lang="en-US" sz="11500" spc="-150" dirty="0">
                <a:solidFill>
                  <a:srgbClr val="031D44"/>
                </a:solidFill>
                <a:latin typeface="Arial Nova" panose="020B0504020202020204" pitchFamily="34" charset="0"/>
              </a:rPr>
            </a:br>
            <a:r>
              <a:rPr lang="en-US" sz="11500" spc="-150" dirty="0">
                <a:solidFill>
                  <a:srgbClr val="DAB785"/>
                </a:solidFill>
                <a:latin typeface="Arial Nova" panose="020B0504020202020204" pitchFamily="34" charset="0"/>
              </a:rPr>
              <a:t>eat</a:t>
            </a:r>
            <a:r>
              <a:rPr lang="en-US" sz="11500" spc="-150" dirty="0">
                <a:solidFill>
                  <a:srgbClr val="031D44"/>
                </a:solidFill>
                <a:latin typeface="Arial Nova" panose="020B05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3664479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68C11A-6040-4278-8D82-C9F0D7910446}"/>
              </a:ext>
            </a:extLst>
          </p:cNvPr>
          <p:cNvSpPr txBox="1"/>
          <p:nvPr/>
        </p:nvSpPr>
        <p:spPr>
          <a:xfrm>
            <a:off x="152400" y="735955"/>
            <a:ext cx="11887199" cy="53860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400" spc="-150" dirty="0">
                <a:solidFill>
                  <a:srgbClr val="F5F1ED"/>
                </a:solidFill>
                <a:latin typeface="Built Titling Sb" panose="020B0706030202080204" pitchFamily="34" charset="0"/>
              </a:rPr>
              <a:t>Why?</a:t>
            </a:r>
            <a:endParaRPr lang="en-US" sz="23900" spc="-150" dirty="0">
              <a:solidFill>
                <a:srgbClr val="F5F1ED"/>
              </a:solidFill>
              <a:latin typeface="Built Titling Sb" panose="020B0706030202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233805"/>
      </p:ext>
    </p:extLst>
  </p:cSld>
  <p:clrMapOvr>
    <a:masterClrMapping/>
  </p:clrMapOvr>
  <p:transition spd="slow">
    <p:push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9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051" y="377041"/>
            <a:ext cx="60206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What is </a:t>
            </a:r>
            <a:r>
              <a:rPr lang="en-US" sz="8000" b="1" dirty="0">
                <a:solidFill>
                  <a:srgbClr val="DAB785"/>
                </a:solidFill>
                <a:latin typeface="Arial Rounded MT Bold" panose="020F0704030504030204" pitchFamily="34" charset="0"/>
              </a:rPr>
              <a:t>this</a:t>
            </a:r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F2852-684C-4F8C-9808-F45ED8FBB002}"/>
              </a:ext>
            </a:extLst>
          </p:cNvPr>
          <p:cNvSpPr txBox="1"/>
          <p:nvPr/>
        </p:nvSpPr>
        <p:spPr>
          <a:xfrm>
            <a:off x="5599601" y="3915310"/>
            <a:ext cx="59529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b="1" dirty="0">
                <a:solidFill>
                  <a:srgbClr val="DAB785"/>
                </a:solidFill>
                <a:latin typeface="Arial Rounded MT Bold" panose="020F0704030504030204" pitchFamily="34" charset="0"/>
              </a:rPr>
              <a:t>This</a:t>
            </a:r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 </a:t>
            </a:r>
            <a:r>
              <a:rPr lang="en-US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is a lion.</a:t>
            </a:r>
          </a:p>
        </p:txBody>
      </p:sp>
      <p:pic>
        <p:nvPicPr>
          <p:cNvPr id="12" name="Picture 11" descr="Lion PNG">
            <a:extLst>
              <a:ext uri="{FF2B5EF4-FFF2-40B4-BE49-F238E27FC236}">
                <a16:creationId xmlns:a16="http://schemas.microsoft.com/office/drawing/2014/main" id="{7B06C971-E7F6-42F3-A832-5CEB89D7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51" y="1038760"/>
            <a:ext cx="4710350" cy="575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66404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amburger clip art Free vector in Open office drawing svg ( .svg ) vector  illustration graphic art design format format for free download 147.29KB">
            <a:extLst>
              <a:ext uri="{FF2B5EF4-FFF2-40B4-BE49-F238E27FC236}">
                <a16:creationId xmlns:a16="http://schemas.microsoft.com/office/drawing/2014/main" id="{2DEBEE0C-6DBA-49BE-83DA-327CA99CD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" b="98654" l="167" r="97500">
                        <a14:foregroundMark x1="7333" y1="46346" x2="39333" y2="29615"/>
                        <a14:foregroundMark x1="56667" y1="8462" x2="36333" y2="17308"/>
                        <a14:foregroundMark x1="36333" y1="17308" x2="28333" y2="40000"/>
                        <a14:foregroundMark x1="28333" y1="40000" x2="55000" y2="48269"/>
                        <a14:foregroundMark x1="55000" y1="48269" x2="75667" y2="35000"/>
                        <a14:foregroundMark x1="75667" y1="35000" x2="58333" y2="15385"/>
                        <a14:foregroundMark x1="58333" y1="15385" x2="48167" y2="16154"/>
                        <a14:foregroundMark x1="51333" y1="2500" x2="46167" y2="4423"/>
                        <a14:foregroundMark x1="28167" y1="51923" x2="28167" y2="75962"/>
                        <a14:foregroundMark x1="28167" y1="75962" x2="35167" y2="95577"/>
                        <a14:foregroundMark x1="35167" y1="95577" x2="53167" y2="86923"/>
                        <a14:foregroundMark x1="53167" y1="86923" x2="65833" y2="62500"/>
                        <a14:foregroundMark x1="90833" y1="46346" x2="86000" y2="37885"/>
                        <a14:foregroundMark x1="97500" y1="50000" x2="97500" y2="50000"/>
                        <a14:foregroundMark x1="2833" y1="54423" x2="2833" y2="54423"/>
                        <a14:foregroundMark x1="333" y1="41538" x2="333" y2="41538"/>
                        <a14:foregroundMark x1="7667" y1="50769" x2="7667" y2="50769"/>
                        <a14:foregroundMark x1="3833" y1="46731" x2="3833" y2="46731"/>
                        <a14:foregroundMark x1="9167" y1="38654" x2="9167" y2="38654"/>
                        <a14:foregroundMark x1="9500" y1="19808" x2="9500" y2="19808"/>
                        <a14:foregroundMark x1="23833" y1="6154" x2="23833" y2="6154"/>
                        <a14:foregroundMark x1="40833" y1="1538" x2="40833" y2="1538"/>
                        <a14:foregroundMark x1="79500" y1="10962" x2="79500" y2="10962"/>
                        <a14:foregroundMark x1="86333" y1="16731" x2="86333" y2="16731"/>
                        <a14:foregroundMark x1="60833" y1="2500" x2="60833" y2="2500"/>
                        <a14:foregroundMark x1="49000" y1="1923" x2="49333" y2="385"/>
                        <a14:foregroundMark x1="16833" y1="11346" x2="16833" y2="11346"/>
                        <a14:foregroundMark x1="33000" y1="2500" x2="33000" y2="2500"/>
                        <a14:foregroundMark x1="38333" y1="1923" x2="38333" y2="1923"/>
                        <a14:foregroundMark x1="38333" y1="1923" x2="60500" y2="4423"/>
                        <a14:foregroundMark x1="59833" y1="3654" x2="46500" y2="385"/>
                        <a14:foregroundMark x1="74000" y1="6154" x2="74000" y2="6154"/>
                        <a14:foregroundMark x1="67167" y1="3654" x2="58500" y2="3269"/>
                        <a14:foregroundMark x1="58833" y1="1538" x2="56333" y2="1538"/>
                        <a14:foregroundMark x1="88667" y1="26346" x2="83167" y2="29615"/>
                        <a14:foregroundMark x1="87667" y1="22308" x2="81667" y2="15385"/>
                        <a14:foregroundMark x1="83667" y1="14423" x2="77167" y2="10192"/>
                        <a14:foregroundMark x1="1333" y1="41346" x2="1333" y2="41346"/>
                        <a14:foregroundMark x1="7000" y1="64808" x2="8333" y2="70000"/>
                        <a14:foregroundMark x1="10333" y1="81538" x2="23500" y2="70000"/>
                        <a14:foregroundMark x1="64667" y1="96538" x2="64667" y2="96538"/>
                        <a14:foregroundMark x1="47833" y1="98654" x2="44500" y2="9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465" y="1286253"/>
            <a:ext cx="4944798" cy="428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60 Gallon Black Repro Trash Bags - 2 Mil - 100/CS">
            <a:extLst>
              <a:ext uri="{FF2B5EF4-FFF2-40B4-BE49-F238E27FC236}">
                <a16:creationId xmlns:a16="http://schemas.microsoft.com/office/drawing/2014/main" id="{D62D7ECD-FCC4-418A-9735-E3FEFDFFB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00" b="92200" l="10000" r="90000">
                        <a14:foregroundMark x1="46900" y1="92200" x2="57300" y2="87800"/>
                        <a14:foregroundMark x1="56100" y1="7800" x2="53500" y2="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463" y="115102"/>
            <a:ext cx="5768416" cy="576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1E7E45-CFBD-4B20-83C8-FABFA87D7917}"/>
              </a:ext>
            </a:extLst>
          </p:cNvPr>
          <p:cNvSpPr txBox="1"/>
          <p:nvPr/>
        </p:nvSpPr>
        <p:spPr>
          <a:xfrm>
            <a:off x="3655218" y="205040"/>
            <a:ext cx="2265364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1300" b="1" dirty="0">
                <a:solidFill>
                  <a:srgbClr val="F5F1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ilt Titling Sb" panose="020B0706030202080204" pitchFamily="34" charset="0"/>
              </a:rPr>
              <a:t>=</a:t>
            </a:r>
            <a:endParaRPr lang="en-US" sz="16600" b="1" dirty="0">
              <a:solidFill>
                <a:srgbClr val="F5F1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uilt Titling Sb" panose="020B070603020208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5DD67-ECE3-455C-B3E1-8381FD303D35}"/>
              </a:ext>
            </a:extLst>
          </p:cNvPr>
          <p:cNvSpPr txBox="1"/>
          <p:nvPr/>
        </p:nvSpPr>
        <p:spPr>
          <a:xfrm>
            <a:off x="10090142" y="-1841"/>
            <a:ext cx="2101858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1300" b="1" dirty="0">
                <a:solidFill>
                  <a:srgbClr val="F5F1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ilt Titling Sb" panose="020B0706030202080204" pitchFamily="34" charset="0"/>
              </a:rPr>
              <a:t>?</a:t>
            </a:r>
            <a:endParaRPr lang="en-US" sz="16600" b="1" dirty="0">
              <a:solidFill>
                <a:srgbClr val="F5F1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uilt Titling Sb" panose="020B070603020208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D8AD5-0425-4CCA-8252-255A169CC9EF}"/>
              </a:ext>
            </a:extLst>
          </p:cNvPr>
          <p:cNvSpPr txBox="1"/>
          <p:nvPr/>
        </p:nvSpPr>
        <p:spPr>
          <a:xfrm>
            <a:off x="3529501" y="5973456"/>
            <a:ext cx="8178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altLang="ko-KR" sz="4400" dirty="0">
                <a:solidFill>
                  <a:srgbClr val="04395E"/>
                </a:solidFill>
              </a:rPr>
              <a:t>(</a:t>
            </a:r>
            <a:r>
              <a:rPr lang="ko-KR" altLang="en-US" sz="4400" dirty="0">
                <a:solidFill>
                  <a:srgbClr val="04395E"/>
                </a:solidFill>
              </a:rPr>
              <a:t>그것은 음식처럼 보인다</a:t>
            </a:r>
            <a:r>
              <a:rPr lang="en-US" altLang="ko-KR" sz="4400" dirty="0">
                <a:solidFill>
                  <a:srgbClr val="04395E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7114275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FAE57-0B24-41D3-AEA9-7D17E210A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>
                <a:solidFill>
                  <a:srgbClr val="DAB785"/>
                </a:solidFill>
                <a:latin typeface="Arial Narrow" panose="020B0606020202030204" pitchFamily="34" charset="0"/>
              </a:rPr>
              <a:t>Game: </a:t>
            </a:r>
            <a:r>
              <a:rPr lang="en-US" altLang="ko-KR" sz="5400" dirty="0">
                <a:solidFill>
                  <a:srgbClr val="252323"/>
                </a:solidFill>
                <a:latin typeface="Arial Black" panose="020B0A04020102020204" pitchFamily="34" charset="0"/>
              </a:rPr>
              <a:t>What does it </a:t>
            </a:r>
            <a:r>
              <a:rPr lang="en-US" altLang="ko-KR" sz="5400" u="sng" dirty="0">
                <a:solidFill>
                  <a:srgbClr val="252323"/>
                </a:solidFill>
                <a:latin typeface="Arial Black" panose="020B0A04020102020204" pitchFamily="34" charset="0"/>
              </a:rPr>
              <a:t>look like</a:t>
            </a:r>
            <a:r>
              <a:rPr lang="en-US" altLang="ko-KR" sz="5400" dirty="0">
                <a:solidFill>
                  <a:srgbClr val="252323"/>
                </a:solidFill>
                <a:latin typeface="Arial Black" panose="020B0A04020102020204" pitchFamily="34" charset="0"/>
              </a:rPr>
              <a:t>?</a:t>
            </a:r>
            <a:endParaRPr lang="ko-KR" altLang="en-US" dirty="0">
              <a:solidFill>
                <a:srgbClr val="252323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200CD-74D8-4B18-8940-87BB6BEDD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54" y="1952090"/>
            <a:ext cx="10353762" cy="3839110"/>
          </a:xfrm>
        </p:spPr>
        <p:txBody>
          <a:bodyPr>
            <a:normAutofit/>
          </a:bodyPr>
          <a:lstStyle/>
          <a:p>
            <a:r>
              <a:rPr lang="en-US" altLang="ko-KR" sz="4000" dirty="0">
                <a:solidFill>
                  <a:srgbClr val="252323"/>
                </a:solidFill>
              </a:rPr>
              <a:t>Guess </a:t>
            </a:r>
            <a:r>
              <a:rPr lang="en-US" altLang="ko-KR" sz="4000" dirty="0">
                <a:solidFill>
                  <a:schemeClr val="tx1">
                    <a:lumMod val="85000"/>
                  </a:schemeClr>
                </a:solidFill>
              </a:rPr>
              <a:t>(</a:t>
            </a:r>
            <a:r>
              <a:rPr lang="ko-KR" altLang="en-US" sz="4000" dirty="0">
                <a:solidFill>
                  <a:schemeClr val="tx1">
                    <a:lumMod val="85000"/>
                  </a:schemeClr>
                </a:solidFill>
              </a:rPr>
              <a:t>추측해</a:t>
            </a:r>
            <a:r>
              <a:rPr lang="en-US" altLang="ko-KR" sz="4000" dirty="0">
                <a:solidFill>
                  <a:schemeClr val="tx1">
                    <a:lumMod val="85000"/>
                  </a:schemeClr>
                </a:solidFill>
              </a:rPr>
              <a:t>)</a:t>
            </a:r>
          </a:p>
          <a:p>
            <a:r>
              <a:rPr lang="en-US" altLang="ko-KR" sz="4000" dirty="0">
                <a:solidFill>
                  <a:srgbClr val="252323"/>
                </a:solidFill>
              </a:rPr>
              <a:t>Good guess = </a:t>
            </a:r>
            <a:r>
              <a:rPr lang="en-US" altLang="ko-KR" sz="4000" b="1" dirty="0">
                <a:solidFill>
                  <a:srgbClr val="252323"/>
                </a:solidFill>
              </a:rPr>
              <a:t>1 point</a:t>
            </a:r>
          </a:p>
          <a:p>
            <a:r>
              <a:rPr lang="en-US" altLang="ko-KR" sz="4000" dirty="0">
                <a:solidFill>
                  <a:srgbClr val="252323"/>
                </a:solidFill>
              </a:rPr>
              <a:t>Guess what teacher is thinking = </a:t>
            </a:r>
            <a:r>
              <a:rPr lang="en-US" altLang="ko-KR" sz="4000" b="1" dirty="0">
                <a:solidFill>
                  <a:srgbClr val="252323"/>
                </a:solidFill>
              </a:rPr>
              <a:t>2 points</a:t>
            </a:r>
          </a:p>
          <a:p>
            <a:r>
              <a:rPr lang="en-US" altLang="ko-KR" sz="4000" i="1" dirty="0">
                <a:solidFill>
                  <a:srgbClr val="252323"/>
                </a:solidFill>
              </a:rPr>
              <a:t>If you don’t know the </a:t>
            </a:r>
            <a:r>
              <a:rPr lang="en-US" altLang="ko-KR" sz="4000" dirty="0">
                <a:solidFill>
                  <a:srgbClr val="252323"/>
                </a:solidFill>
              </a:rPr>
              <a:t>word in English, guess in Korean! </a:t>
            </a:r>
            <a:br>
              <a:rPr lang="en-US" altLang="ko-KR" sz="4000" dirty="0">
                <a:solidFill>
                  <a:srgbClr val="252323"/>
                </a:solidFill>
              </a:rPr>
            </a:br>
            <a:r>
              <a:rPr lang="en-US" altLang="ko-KR" sz="4000" dirty="0">
                <a:solidFill>
                  <a:schemeClr val="tx1">
                    <a:lumMod val="85000"/>
                  </a:schemeClr>
                </a:solidFill>
              </a:rPr>
              <a:t>(</a:t>
            </a:r>
            <a:r>
              <a:rPr lang="ko-KR" altLang="en-US" sz="4000" dirty="0">
                <a:solidFill>
                  <a:schemeClr val="tx1">
                    <a:lumMod val="85000"/>
                  </a:schemeClr>
                </a:solidFill>
              </a:rPr>
              <a:t>영어를 모른다면 한국어로 맞춰보세요</a:t>
            </a:r>
            <a:r>
              <a:rPr lang="en-US" altLang="ko-KR" sz="4000" dirty="0">
                <a:solidFill>
                  <a:schemeClr val="tx1">
                    <a:lumMod val="85000"/>
                  </a:schemeClr>
                </a:solidFill>
              </a:rPr>
              <a:t>)</a:t>
            </a:r>
            <a:endParaRPr lang="ko-KR" altLang="en-US" sz="4000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072679"/>
      </p:ext>
    </p:extLst>
  </p:cSld>
  <p:clrMapOvr>
    <a:masterClrMapping/>
  </p:clrMapOvr>
  <p:transition spd="slow">
    <p:push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trash that animals mistake for food">
            <a:extLst>
              <a:ext uri="{FF2B5EF4-FFF2-40B4-BE49-F238E27FC236}">
                <a16:creationId xmlns:a16="http://schemas.microsoft.com/office/drawing/2014/main" id="{2B0E4A69-400F-46B1-B111-5E9881BC3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22160"/>
            <a:ext cx="5998035" cy="46424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E1A9B20-A58F-44C7-A939-5BBC3367FB44}"/>
              </a:ext>
            </a:extLst>
          </p:cNvPr>
          <p:cNvSpPr txBox="1">
            <a:spLocks/>
          </p:cNvSpPr>
          <p:nvPr/>
        </p:nvSpPr>
        <p:spPr>
          <a:xfrm>
            <a:off x="254001" y="1635441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jellyfish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0650"/>
      </p:ext>
    </p:extLst>
  </p:cSld>
  <p:clrMapOvr>
    <a:masterClrMapping/>
  </p:clrMapOvr>
  <p:transition spd="med">
    <p:pull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urtle swimming under water&#10;&#10;Description automatically generated">
            <a:extLst>
              <a:ext uri="{FF2B5EF4-FFF2-40B4-BE49-F238E27FC236}">
                <a16:creationId xmlns:a16="http://schemas.microsoft.com/office/drawing/2014/main" id="{4AFD6CBD-5BCE-4521-9F48-98E541C51C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r="56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Why Scared Turtle? | | ScaredTurtle">
            <a:extLst>
              <a:ext uri="{FF2B5EF4-FFF2-40B4-BE49-F238E27FC236}">
                <a16:creationId xmlns:a16="http://schemas.microsoft.com/office/drawing/2014/main" id="{3B358D57-8B4A-4B73-8CE6-9C6B6F029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835" y="3862279"/>
            <a:ext cx="5566329" cy="273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12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8" descr="Related image">
            <a:extLst>
              <a:ext uri="{FF2B5EF4-FFF2-40B4-BE49-F238E27FC236}">
                <a16:creationId xmlns:a16="http://schemas.microsoft.com/office/drawing/2014/main" id="{FB1C0656-B09D-46AF-B6AE-AC67A2772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623" y="2022160"/>
            <a:ext cx="5742104" cy="456666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33397"/>
      </p:ext>
    </p:extLst>
  </p:cSld>
  <p:clrMapOvr>
    <a:masterClrMapping/>
  </p:clrMapOvr>
  <p:transition spd="slow">
    <p:cover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trash that animals mistake for food">
            <a:extLst>
              <a:ext uri="{FF2B5EF4-FFF2-40B4-BE49-F238E27FC236}">
                <a16:creationId xmlns:a16="http://schemas.microsoft.com/office/drawing/2014/main" id="{74AB2B12-DA5C-40FC-ACE1-2C81CFAF1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1" y="2004443"/>
            <a:ext cx="5816037" cy="326805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31F8-8ACF-46BC-9342-3FB75119C3D9}"/>
              </a:ext>
            </a:extLst>
          </p:cNvPr>
          <p:cNvSpPr txBox="1"/>
          <p:nvPr/>
        </p:nvSpPr>
        <p:spPr>
          <a:xfrm>
            <a:off x="6343006" y="5272501"/>
            <a:ext cx="520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tx1">
                    <a:lumMod val="85000"/>
                  </a:schemeClr>
                </a:solidFill>
              </a:rPr>
              <a:t>멸치 </a:t>
            </a:r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- Anchovy</a:t>
            </a:r>
            <a:endParaRPr lang="en-US" sz="44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E0383C9-D560-4DBF-A149-26FDBFFF471C}"/>
              </a:ext>
            </a:extLst>
          </p:cNvPr>
          <p:cNvSpPr txBox="1">
            <a:spLocks/>
          </p:cNvSpPr>
          <p:nvPr/>
        </p:nvSpPr>
        <p:spPr>
          <a:xfrm>
            <a:off x="254001" y="1123873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anchovy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85254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e result for trash that animals mistake for food">
            <a:extLst>
              <a:ext uri="{FF2B5EF4-FFF2-40B4-BE49-F238E27FC236}">
                <a16:creationId xmlns:a16="http://schemas.microsoft.com/office/drawing/2014/main" id="{F5D1B501-B743-453D-9E2B-6F7F4F3C0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249" y="1643558"/>
            <a:ext cx="6411501" cy="480862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A750A6-A1D9-44A2-BD94-2A1EBE1146D0}"/>
              </a:ext>
            </a:extLst>
          </p:cNvPr>
          <p:cNvSpPr txBox="1"/>
          <p:nvPr/>
        </p:nvSpPr>
        <p:spPr>
          <a:xfrm>
            <a:off x="9061366" y="5682743"/>
            <a:ext cx="2876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balloon</a:t>
            </a:r>
          </a:p>
        </p:txBody>
      </p:sp>
    </p:spTree>
    <p:extLst>
      <p:ext uri="{BB962C8B-B14F-4D97-AF65-F5344CB8AC3E}">
        <p14:creationId xmlns:p14="http://schemas.microsoft.com/office/powerpoint/2010/main" val="133905546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331F8-8ACF-46BC-9342-3FB75119C3D9}"/>
              </a:ext>
            </a:extLst>
          </p:cNvPr>
          <p:cNvSpPr txBox="1"/>
          <p:nvPr/>
        </p:nvSpPr>
        <p:spPr>
          <a:xfrm>
            <a:off x="6343006" y="5272501"/>
            <a:ext cx="520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tx1">
                    <a:lumMod val="85000"/>
                  </a:schemeClr>
                </a:solidFill>
              </a:rPr>
              <a:t>불가사리 </a:t>
            </a:r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- Starfish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E0383C9-D560-4DBF-A149-26FDBFFF471C}"/>
              </a:ext>
            </a:extLst>
          </p:cNvPr>
          <p:cNvSpPr txBox="1">
            <a:spLocks/>
          </p:cNvSpPr>
          <p:nvPr/>
        </p:nvSpPr>
        <p:spPr>
          <a:xfrm>
            <a:off x="254001" y="1123873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starfish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Image result for sea star">
            <a:extLst>
              <a:ext uri="{FF2B5EF4-FFF2-40B4-BE49-F238E27FC236}">
                <a16:creationId xmlns:a16="http://schemas.microsoft.com/office/drawing/2014/main" id="{5C05C110-E8C5-4853-BB85-40E5A5B7A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95" y="1244601"/>
            <a:ext cx="7048838" cy="403105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308304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Image result for floating plastic bottle">
            <a:extLst>
              <a:ext uri="{FF2B5EF4-FFF2-40B4-BE49-F238E27FC236}">
                <a16:creationId xmlns:a16="http://schemas.microsoft.com/office/drawing/2014/main" id="{EE588449-5A83-4E00-BBEC-EEAE06076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383" y="2022160"/>
            <a:ext cx="8880584" cy="426623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073492"/>
      </p:ext>
    </p:extLst>
  </p:cSld>
  <p:clrMapOvr>
    <a:masterClrMapping/>
  </p:clrMapOvr>
  <p:transition spd="slow">
    <p:cover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331F8-8ACF-46BC-9342-3FB75119C3D9}"/>
              </a:ext>
            </a:extLst>
          </p:cNvPr>
          <p:cNvSpPr txBox="1"/>
          <p:nvPr/>
        </p:nvSpPr>
        <p:spPr>
          <a:xfrm>
            <a:off x="6343006" y="5272501"/>
            <a:ext cx="520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tx1">
                    <a:lumMod val="85000"/>
                  </a:schemeClr>
                </a:solidFill>
              </a:rPr>
              <a:t>새우 </a:t>
            </a:r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– Shrimp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E0383C9-D560-4DBF-A149-26FDBFFF471C}"/>
              </a:ext>
            </a:extLst>
          </p:cNvPr>
          <p:cNvSpPr txBox="1">
            <a:spLocks/>
          </p:cNvSpPr>
          <p:nvPr/>
        </p:nvSpPr>
        <p:spPr>
          <a:xfrm>
            <a:off x="254001" y="1123873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shrimp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Image result for trash that animals mistake for food">
            <a:extLst>
              <a:ext uri="{FF2B5EF4-FFF2-40B4-BE49-F238E27FC236}">
                <a16:creationId xmlns:a16="http://schemas.microsoft.com/office/drawing/2014/main" id="{4A515FFC-FDA9-4725-9B6A-02AEEAE6E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76" y="1769922"/>
            <a:ext cx="5648325" cy="322572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839158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9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051" y="377041"/>
            <a:ext cx="5836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What is this?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F2852-684C-4F8C-9808-F45ED8FBB002}"/>
              </a:ext>
            </a:extLst>
          </p:cNvPr>
          <p:cNvSpPr txBox="1"/>
          <p:nvPr/>
        </p:nvSpPr>
        <p:spPr>
          <a:xfrm>
            <a:off x="5917077" y="4166205"/>
            <a:ext cx="6274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____</a:t>
            </a:r>
            <a:r>
              <a:rPr lang="en-US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 is a goat.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B3C9D-442E-4181-BE65-E6D727EE1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55" b="89844" l="8493" r="91781">
                        <a14:foregroundMark x1="9315" y1="17188" x2="10685" y2="17188"/>
                        <a14:foregroundMark x1="26849" y1="6055" x2="26849" y2="6836"/>
                        <a14:foregroundMark x1="90959" y1="77148" x2="89589" y2="73633"/>
                        <a14:foregroundMark x1="90685" y1="30859" x2="90685" y2="30859"/>
                        <a14:foregroundMark x1="91781" y1="42969" x2="89589" y2="45703"/>
                        <a14:foregroundMark x1="91233" y1="60938" x2="91233" y2="60938"/>
                        <a14:foregroundMark x1="71233" y1="63672" x2="71233" y2="63672"/>
                        <a14:foregroundMark x1="9315" y1="28711" x2="9315" y2="28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94"/>
          <a:stretch/>
        </p:blipFill>
        <p:spPr bwMode="auto">
          <a:xfrm>
            <a:off x="859311" y="1350657"/>
            <a:ext cx="4415477" cy="5631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53C572-C46B-482A-8039-DB18F1B18EB6}"/>
              </a:ext>
            </a:extLst>
          </p:cNvPr>
          <p:cNvSpPr txBox="1"/>
          <p:nvPr/>
        </p:nvSpPr>
        <p:spPr>
          <a:xfrm>
            <a:off x="5813136" y="4166204"/>
            <a:ext cx="2057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This</a:t>
            </a:r>
          </a:p>
        </p:txBody>
      </p:sp>
    </p:spTree>
    <p:extLst>
      <p:ext uri="{BB962C8B-B14F-4D97-AF65-F5344CB8AC3E}">
        <p14:creationId xmlns:p14="http://schemas.microsoft.com/office/powerpoint/2010/main" val="41537620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e result for ping pong balls">
            <a:extLst>
              <a:ext uri="{FF2B5EF4-FFF2-40B4-BE49-F238E27FC236}">
                <a16:creationId xmlns:a16="http://schemas.microsoft.com/office/drawing/2014/main" id="{5EA053ED-4DD4-4959-8142-B5A8045C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615" y="1555918"/>
            <a:ext cx="7340119" cy="510872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52B0A-73D7-486B-B6D2-9293F5B3E6B6}"/>
              </a:ext>
            </a:extLst>
          </p:cNvPr>
          <p:cNvSpPr txBox="1"/>
          <p:nvPr/>
        </p:nvSpPr>
        <p:spPr>
          <a:xfrm>
            <a:off x="9213768" y="5346364"/>
            <a:ext cx="2876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ping pong balls</a:t>
            </a:r>
          </a:p>
        </p:txBody>
      </p:sp>
    </p:spTree>
    <p:extLst>
      <p:ext uri="{BB962C8B-B14F-4D97-AF65-F5344CB8AC3E}">
        <p14:creationId xmlns:p14="http://schemas.microsoft.com/office/powerpoint/2010/main" val="206106827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331F8-8ACF-46BC-9342-3FB75119C3D9}"/>
              </a:ext>
            </a:extLst>
          </p:cNvPr>
          <p:cNvSpPr txBox="1"/>
          <p:nvPr/>
        </p:nvSpPr>
        <p:spPr>
          <a:xfrm>
            <a:off x="6343006" y="5272501"/>
            <a:ext cx="52077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tx1">
                    <a:lumMod val="85000"/>
                  </a:schemeClr>
                </a:solidFill>
              </a:rPr>
              <a:t>거북이 알 </a:t>
            </a:r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– turtle eggs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E0383C9-D560-4DBF-A149-26FDBFFF471C}"/>
              </a:ext>
            </a:extLst>
          </p:cNvPr>
          <p:cNvSpPr txBox="1">
            <a:spLocks/>
          </p:cNvSpPr>
          <p:nvPr/>
        </p:nvSpPr>
        <p:spPr>
          <a:xfrm>
            <a:off x="254001" y="1123873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turtle eggs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Fake turtle eggs used to track poachers via GPS – Marine Madness">
            <a:extLst>
              <a:ext uri="{FF2B5EF4-FFF2-40B4-BE49-F238E27FC236}">
                <a16:creationId xmlns:a16="http://schemas.microsoft.com/office/drawing/2014/main" id="{3C2D63D6-5D09-4B8E-8035-066822862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376" y="901700"/>
            <a:ext cx="6068623" cy="42227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699520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Image result for floating green plastic">
            <a:extLst>
              <a:ext uri="{FF2B5EF4-FFF2-40B4-BE49-F238E27FC236}">
                <a16:creationId xmlns:a16="http://schemas.microsoft.com/office/drawing/2014/main" id="{ADB28C38-18AE-4411-8BA7-641F63E04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909" y="1682004"/>
            <a:ext cx="8844182" cy="498263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511721-EE66-493C-AF4A-3B4FD19E1784}"/>
              </a:ext>
            </a:extLst>
          </p:cNvPr>
          <p:cNvSpPr txBox="1"/>
          <p:nvPr/>
        </p:nvSpPr>
        <p:spPr>
          <a:xfrm>
            <a:off x="9061367" y="5895200"/>
            <a:ext cx="2876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Plastic bag</a:t>
            </a:r>
          </a:p>
        </p:txBody>
      </p:sp>
    </p:spTree>
    <p:extLst>
      <p:ext uri="{BB962C8B-B14F-4D97-AF65-F5344CB8AC3E}">
        <p14:creationId xmlns:p14="http://schemas.microsoft.com/office/powerpoint/2010/main" val="244244683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331F8-8ACF-46BC-9342-3FB75119C3D9}"/>
              </a:ext>
            </a:extLst>
          </p:cNvPr>
          <p:cNvSpPr txBox="1"/>
          <p:nvPr/>
        </p:nvSpPr>
        <p:spPr>
          <a:xfrm>
            <a:off x="6343006" y="5272501"/>
            <a:ext cx="520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tx1">
                    <a:lumMod val="85000"/>
                  </a:schemeClr>
                </a:solidFill>
              </a:rPr>
              <a:t>해초 </a:t>
            </a:r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- Seaweed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E0383C9-D560-4DBF-A149-26FDBFFF471C}"/>
              </a:ext>
            </a:extLst>
          </p:cNvPr>
          <p:cNvSpPr txBox="1">
            <a:spLocks/>
          </p:cNvSpPr>
          <p:nvPr/>
        </p:nvSpPr>
        <p:spPr>
          <a:xfrm>
            <a:off x="254001" y="1123873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seaweed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Image result for seaweed">
            <a:extLst>
              <a:ext uri="{FF2B5EF4-FFF2-40B4-BE49-F238E27FC236}">
                <a16:creationId xmlns:a16="http://schemas.microsoft.com/office/drawing/2014/main" id="{23CF6377-20AB-48C4-8EE4-1D0C29C6E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707" y="1282700"/>
            <a:ext cx="5804549" cy="387321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31578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https://cdn11.bigcommerce.com/s-vm10k/images/stencil/1280x1280/products/6333/43919/BDS-6x9PNY-OPQ-RED__09452.1477513259.jpg?c=2&amp;imbypass=on">
            <a:extLst>
              <a:ext uri="{FF2B5EF4-FFF2-40B4-BE49-F238E27FC236}">
                <a16:creationId xmlns:a16="http://schemas.microsoft.com/office/drawing/2014/main" id="{F6D3AB31-FF89-488B-881C-95945BE73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372" r="2880" b="24141"/>
          <a:stretch/>
        </p:blipFill>
        <p:spPr bwMode="auto">
          <a:xfrm>
            <a:off x="2501241" y="1395968"/>
            <a:ext cx="6986318" cy="546203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2A9334-BDEB-4701-B57A-9BAF4DA07B22}"/>
              </a:ext>
            </a:extLst>
          </p:cNvPr>
          <p:cNvSpPr txBox="1"/>
          <p:nvPr/>
        </p:nvSpPr>
        <p:spPr>
          <a:xfrm>
            <a:off x="9124867" y="5637191"/>
            <a:ext cx="2876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Beads</a:t>
            </a:r>
          </a:p>
        </p:txBody>
      </p:sp>
    </p:spTree>
    <p:extLst>
      <p:ext uri="{BB962C8B-B14F-4D97-AF65-F5344CB8AC3E}">
        <p14:creationId xmlns:p14="http://schemas.microsoft.com/office/powerpoint/2010/main" val="66740765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331F8-8ACF-46BC-9342-3FB75119C3D9}"/>
              </a:ext>
            </a:extLst>
          </p:cNvPr>
          <p:cNvSpPr txBox="1"/>
          <p:nvPr/>
        </p:nvSpPr>
        <p:spPr>
          <a:xfrm>
            <a:off x="6343006" y="5272501"/>
            <a:ext cx="520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tx1">
                    <a:lumMod val="85000"/>
                  </a:schemeClr>
                </a:solidFill>
              </a:rPr>
              <a:t>산딸기 </a:t>
            </a:r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– berries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E0383C9-D560-4DBF-A149-26FDBFFF471C}"/>
              </a:ext>
            </a:extLst>
          </p:cNvPr>
          <p:cNvSpPr txBox="1">
            <a:spLocks/>
          </p:cNvSpPr>
          <p:nvPr/>
        </p:nvSpPr>
        <p:spPr>
          <a:xfrm>
            <a:off x="254001" y="1123873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berries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Image result for berries that birds eat">
            <a:extLst>
              <a:ext uri="{FF2B5EF4-FFF2-40B4-BE49-F238E27FC236}">
                <a16:creationId xmlns:a16="http://schemas.microsoft.com/office/drawing/2014/main" id="{16855A1A-2737-44D9-B67B-12F9BB50C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006" y="1052309"/>
            <a:ext cx="5207726" cy="413146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550122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Image result for plastic beads">
            <a:extLst>
              <a:ext uri="{FF2B5EF4-FFF2-40B4-BE49-F238E27FC236}">
                <a16:creationId xmlns:a16="http://schemas.microsoft.com/office/drawing/2014/main" id="{FAF6912B-7DEA-4BC6-A3DF-DED891BB1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1511616"/>
            <a:ext cx="6870700" cy="515302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92485-0287-4F34-B7FD-7457568BB647}"/>
              </a:ext>
            </a:extLst>
          </p:cNvPr>
          <p:cNvSpPr txBox="1"/>
          <p:nvPr/>
        </p:nvSpPr>
        <p:spPr>
          <a:xfrm>
            <a:off x="9124867" y="5637191"/>
            <a:ext cx="2876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Clear beads</a:t>
            </a:r>
          </a:p>
        </p:txBody>
      </p:sp>
    </p:spTree>
    <p:extLst>
      <p:ext uri="{BB962C8B-B14F-4D97-AF65-F5344CB8AC3E}">
        <p14:creationId xmlns:p14="http://schemas.microsoft.com/office/powerpoint/2010/main" val="112246329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331F8-8ACF-46BC-9342-3FB75119C3D9}"/>
              </a:ext>
            </a:extLst>
          </p:cNvPr>
          <p:cNvSpPr txBox="1"/>
          <p:nvPr/>
        </p:nvSpPr>
        <p:spPr>
          <a:xfrm>
            <a:off x="6343006" y="5272501"/>
            <a:ext cx="520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tx1">
                    <a:lumMod val="85000"/>
                  </a:schemeClr>
                </a:solidFill>
              </a:rPr>
              <a:t>생선 알 </a:t>
            </a:r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– fish eggs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E0383C9-D560-4DBF-A149-26FDBFFF471C}"/>
              </a:ext>
            </a:extLst>
          </p:cNvPr>
          <p:cNvSpPr txBox="1">
            <a:spLocks/>
          </p:cNvSpPr>
          <p:nvPr/>
        </p:nvSpPr>
        <p:spPr>
          <a:xfrm>
            <a:off x="254001" y="1123873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fish eggs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e result for fish eggs">
            <a:extLst>
              <a:ext uri="{FF2B5EF4-FFF2-40B4-BE49-F238E27FC236}">
                <a16:creationId xmlns:a16="http://schemas.microsoft.com/office/drawing/2014/main" id="{77BC3D13-70F4-40DC-B230-0638DC098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92" l="6094" r="98906">
                        <a14:foregroundMark x1="54688" y1="68542" x2="69063" y2="72083"/>
                        <a14:foregroundMark x1="69063" y1="72083" x2="77813" y2="68125"/>
                        <a14:foregroundMark x1="77813" y1="68125" x2="82500" y2="21875"/>
                        <a14:foregroundMark x1="73906" y1="69375" x2="98750" y2="71875"/>
                        <a14:foregroundMark x1="78438" y1="18958" x2="95156" y2="208"/>
                        <a14:foregroundMark x1="55469" y1="12917" x2="62187" y2="0"/>
                        <a14:foregroundMark x1="20156" y1="8333" x2="13750" y2="4583"/>
                        <a14:foregroundMark x1="12969" y1="5625" x2="16250" y2="7917"/>
                        <a14:foregroundMark x1="10781" y1="4792" x2="14844" y2="7917"/>
                        <a14:foregroundMark x1="12812" y1="47500" x2="7969" y2="52917"/>
                        <a14:foregroundMark x1="8906" y1="46875" x2="6094" y2="50417"/>
                        <a14:foregroundMark x1="14219" y1="70208" x2="19844" y2="79375"/>
                        <a14:foregroundMark x1="19844" y1="79375" x2="20469" y2="79375"/>
                        <a14:foregroundMark x1="15000" y1="76667" x2="12344" y2="73125"/>
                        <a14:foregroundMark x1="12031" y1="72292" x2="13750" y2="76250"/>
                        <a14:foregroundMark x1="25156" y1="77708" x2="30625" y2="82292"/>
                        <a14:foregroundMark x1="30938" y1="83958" x2="27187" y2="82708"/>
                        <a14:foregroundMark x1="27813" y1="82917" x2="35781" y2="81250"/>
                        <a14:foregroundMark x1="35781" y1="81250" x2="35781" y2="81250"/>
                        <a14:foregroundMark x1="48594" y1="84792" x2="57031" y2="91250"/>
                        <a14:foregroundMark x1="57031" y1="91250" x2="88438" y2="97292"/>
                        <a14:foregroundMark x1="88438" y1="88333" x2="98906" y2="97083"/>
                        <a14:foregroundMark x1="93281" y1="75833" x2="92813" y2="83750"/>
                        <a14:foregroundMark x1="53594" y1="45625" x2="58281" y2="53333"/>
                        <a14:foregroundMark x1="47344" y1="91667" x2="47344" y2="91667"/>
                        <a14:foregroundMark x1="46875" y1="91250" x2="46406" y2="88125"/>
                        <a14:foregroundMark x1="13750" y1="78333" x2="10938" y2="7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6248400" cy="46863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855313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e result for plastic straws">
            <a:extLst>
              <a:ext uri="{FF2B5EF4-FFF2-40B4-BE49-F238E27FC236}">
                <a16:creationId xmlns:a16="http://schemas.microsoft.com/office/drawing/2014/main" id="{EE6B42B1-F01E-44FC-8FEF-81D487213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944" y="1641070"/>
            <a:ext cx="7535356" cy="502357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16AF4-04EC-47D7-9C9F-58831131B0D9}"/>
              </a:ext>
            </a:extLst>
          </p:cNvPr>
          <p:cNvSpPr txBox="1"/>
          <p:nvPr/>
        </p:nvSpPr>
        <p:spPr>
          <a:xfrm>
            <a:off x="9124867" y="5637191"/>
            <a:ext cx="2876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Straws</a:t>
            </a:r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084674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e result for styrofoam peanuts">
            <a:extLst>
              <a:ext uri="{FF2B5EF4-FFF2-40B4-BE49-F238E27FC236}">
                <a16:creationId xmlns:a16="http://schemas.microsoft.com/office/drawing/2014/main" id="{308D1BB5-828A-4088-8B14-FD517E13B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759" y="1705842"/>
            <a:ext cx="7434482" cy="495879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98DEB6-3610-4A58-80DF-92E1C27A473F}"/>
              </a:ext>
            </a:extLst>
          </p:cNvPr>
          <p:cNvSpPr txBox="1"/>
          <p:nvPr/>
        </p:nvSpPr>
        <p:spPr>
          <a:xfrm>
            <a:off x="9201067" y="5218091"/>
            <a:ext cx="2876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Packing Peanuts</a:t>
            </a:r>
          </a:p>
        </p:txBody>
      </p:sp>
    </p:spTree>
    <p:extLst>
      <p:ext uri="{BB962C8B-B14F-4D97-AF65-F5344CB8AC3E}">
        <p14:creationId xmlns:p14="http://schemas.microsoft.com/office/powerpoint/2010/main" val="21536165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9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051" y="377041"/>
            <a:ext cx="5836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What is this?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F2852-684C-4F8C-9808-F45ED8FBB002}"/>
              </a:ext>
            </a:extLst>
          </p:cNvPr>
          <p:cNvSpPr txBox="1"/>
          <p:nvPr/>
        </p:nvSpPr>
        <p:spPr>
          <a:xfrm>
            <a:off x="3928201" y="3649875"/>
            <a:ext cx="79517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____</a:t>
            </a:r>
            <a:r>
              <a:rPr lang="en-US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 is a meerkat.</a:t>
            </a:r>
          </a:p>
        </p:txBody>
      </p:sp>
      <p:pic>
        <p:nvPicPr>
          <p:cNvPr id="4" name="Picture 3" descr="Meerkat PNG Images - Free Png Library #620356 - PNG Images - PNGio">
            <a:extLst>
              <a:ext uri="{FF2B5EF4-FFF2-40B4-BE49-F238E27FC236}">
                <a16:creationId xmlns:a16="http://schemas.microsoft.com/office/drawing/2014/main" id="{79DC18FF-B793-4780-B43D-9A84DE7C7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36" y="1020461"/>
            <a:ext cx="2981539" cy="5837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7C578B-291B-4565-96EF-B49AC449A8F8}"/>
              </a:ext>
            </a:extLst>
          </p:cNvPr>
          <p:cNvSpPr txBox="1"/>
          <p:nvPr/>
        </p:nvSpPr>
        <p:spPr>
          <a:xfrm>
            <a:off x="3865356" y="3617520"/>
            <a:ext cx="2057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This</a:t>
            </a:r>
          </a:p>
        </p:txBody>
      </p:sp>
    </p:spTree>
    <p:extLst>
      <p:ext uri="{BB962C8B-B14F-4D97-AF65-F5344CB8AC3E}">
        <p14:creationId xmlns:p14="http://schemas.microsoft.com/office/powerpoint/2010/main" val="4274214606"/>
      </p:ext>
    </p:extLst>
  </p:cSld>
  <p:clrMapOvr>
    <a:masterClrMapping/>
  </p:clrMapOvr>
  <p:transition spd="med">
    <p:pull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5" grpId="0"/>
        </p:bldLst>
      </p:timing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331F8-8ACF-46BC-9342-3FB75119C3D9}"/>
              </a:ext>
            </a:extLst>
          </p:cNvPr>
          <p:cNvSpPr txBox="1"/>
          <p:nvPr/>
        </p:nvSpPr>
        <p:spPr>
          <a:xfrm>
            <a:off x="6343006" y="5272501"/>
            <a:ext cx="520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tx1">
                    <a:lumMod val="85000"/>
                  </a:schemeClr>
                </a:solidFill>
              </a:rPr>
              <a:t>유충 </a:t>
            </a:r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- Grubs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E0383C9-D560-4DBF-A149-26FDBFFF471C}"/>
              </a:ext>
            </a:extLst>
          </p:cNvPr>
          <p:cNvSpPr txBox="1">
            <a:spLocks/>
          </p:cNvSpPr>
          <p:nvPr/>
        </p:nvSpPr>
        <p:spPr>
          <a:xfrm>
            <a:off x="254001" y="1123873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grubs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Image result for witchetty grubs">
            <a:extLst>
              <a:ext uri="{FF2B5EF4-FFF2-40B4-BE49-F238E27FC236}">
                <a16:creationId xmlns:a16="http://schemas.microsoft.com/office/drawing/2014/main" id="{55AD8F68-B017-4032-A910-D51E7DA16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006" y="1437007"/>
            <a:ext cx="5181600" cy="345623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172068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331F8-8ACF-46BC-9342-3FB75119C3D9}"/>
              </a:ext>
            </a:extLst>
          </p:cNvPr>
          <p:cNvSpPr txBox="1"/>
          <p:nvPr/>
        </p:nvSpPr>
        <p:spPr>
          <a:xfrm>
            <a:off x="6343006" y="5272501"/>
            <a:ext cx="520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tx1">
                    <a:lumMod val="85000"/>
                  </a:schemeClr>
                </a:solidFill>
              </a:rPr>
              <a:t>갈대 </a:t>
            </a:r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- Reeds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E0383C9-D560-4DBF-A149-26FDBFFF471C}"/>
              </a:ext>
            </a:extLst>
          </p:cNvPr>
          <p:cNvSpPr txBox="1">
            <a:spLocks/>
          </p:cNvSpPr>
          <p:nvPr/>
        </p:nvSpPr>
        <p:spPr>
          <a:xfrm>
            <a:off x="254001" y="1123873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reeds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Image result for straw reeds">
            <a:extLst>
              <a:ext uri="{FF2B5EF4-FFF2-40B4-BE49-F238E27FC236}">
                <a16:creationId xmlns:a16="http://schemas.microsoft.com/office/drawing/2014/main" id="{C647220E-AC54-4B64-A0D0-A6633D84B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556" y="531663"/>
            <a:ext cx="5841998" cy="438720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839852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79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83EA569-4C36-453E-A0DE-20AFD673F37E}"/>
              </a:ext>
            </a:extLst>
          </p:cNvPr>
          <p:cNvSpPr txBox="1">
            <a:spLocks/>
          </p:cNvSpPr>
          <p:nvPr/>
        </p:nvSpPr>
        <p:spPr>
          <a:xfrm>
            <a:off x="254001" y="193359"/>
            <a:ext cx="12009348" cy="1828801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ln>
                  <a:noFill/>
                </a:ln>
                <a:solidFill>
                  <a:srgbClr val="DAB78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it look like?</a:t>
            </a:r>
            <a:endParaRPr lang="en-US" b="1" dirty="0">
              <a:ln>
                <a:noFill/>
              </a:ln>
              <a:solidFill>
                <a:srgbClr val="DAB78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516AF4-04EC-47D7-9C9F-58831131B0D9}"/>
              </a:ext>
            </a:extLst>
          </p:cNvPr>
          <p:cNvSpPr txBox="1"/>
          <p:nvPr/>
        </p:nvSpPr>
        <p:spPr>
          <a:xfrm>
            <a:off x="9124867" y="5290825"/>
            <a:ext cx="2876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Plastic fibers </a:t>
            </a:r>
          </a:p>
        </p:txBody>
      </p:sp>
      <p:pic>
        <p:nvPicPr>
          <p:cNvPr id="7" name="Picture 4" descr="Image result for plastic fibers">
            <a:extLst>
              <a:ext uri="{FF2B5EF4-FFF2-40B4-BE49-F238E27FC236}">
                <a16:creationId xmlns:a16="http://schemas.microsoft.com/office/drawing/2014/main" id="{2345ADC5-2799-4683-B5AF-50CC59234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230" y="1275250"/>
            <a:ext cx="6409637" cy="546212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16329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331F8-8ACF-46BC-9342-3FB75119C3D9}"/>
              </a:ext>
            </a:extLst>
          </p:cNvPr>
          <p:cNvSpPr txBox="1"/>
          <p:nvPr/>
        </p:nvSpPr>
        <p:spPr>
          <a:xfrm>
            <a:off x="6343006" y="5272501"/>
            <a:ext cx="5207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solidFill>
                  <a:schemeClr val="tx1">
                    <a:lumMod val="85000"/>
                  </a:schemeClr>
                </a:solidFill>
              </a:rPr>
              <a:t>뿌리 </a:t>
            </a:r>
            <a:r>
              <a:rPr lang="en-US" altLang="ko-KR" sz="4400" dirty="0">
                <a:solidFill>
                  <a:schemeClr val="tx1">
                    <a:lumMod val="85000"/>
                  </a:schemeClr>
                </a:solidFill>
              </a:rPr>
              <a:t>- Roots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E0383C9-D560-4DBF-A149-26FDBFFF471C}"/>
              </a:ext>
            </a:extLst>
          </p:cNvPr>
          <p:cNvSpPr txBox="1">
            <a:spLocks/>
          </p:cNvSpPr>
          <p:nvPr/>
        </p:nvSpPr>
        <p:spPr>
          <a:xfrm>
            <a:off x="254001" y="1123873"/>
            <a:ext cx="5841999" cy="502919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It looks like </a:t>
            </a:r>
            <a:r>
              <a:rPr lang="en-US" sz="9600" dirty="0">
                <a:ln>
                  <a:noFill/>
                </a:ln>
                <a:solidFill>
                  <a:srgbClr val="04395E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roots</a:t>
            </a:r>
            <a:r>
              <a:rPr lang="en-US" sz="9600" dirty="0">
                <a:ln>
                  <a:noFill/>
                </a:ln>
                <a:solidFill>
                  <a:srgbClr val="F5F1ED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en-US" sz="8000" dirty="0">
              <a:ln>
                <a:noFill/>
              </a:ln>
              <a:solidFill>
                <a:srgbClr val="F5F1ED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Image result for roots floating in water">
            <a:extLst>
              <a:ext uri="{FF2B5EF4-FFF2-40B4-BE49-F238E27FC236}">
                <a16:creationId xmlns:a16="http://schemas.microsoft.com/office/drawing/2014/main" id="{7985F8F7-289D-4062-85AD-A35F5E92C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073" y="704929"/>
            <a:ext cx="6153926" cy="453447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996276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89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E1A81E-DFC1-4FD1-A2A9-082B2D99EB46}"/>
              </a:ext>
            </a:extLst>
          </p:cNvPr>
          <p:cNvSpPr txBox="1"/>
          <p:nvPr/>
        </p:nvSpPr>
        <p:spPr>
          <a:xfrm>
            <a:off x="406400" y="789816"/>
            <a:ext cx="11379199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How can </a:t>
            </a:r>
            <a:r>
              <a:rPr lang="en-US" sz="13800" b="1" dirty="0">
                <a:solidFill>
                  <a:srgbClr val="70798C"/>
                </a:solidFill>
                <a:latin typeface="Arial Rounded MT Bold" panose="020F0704030504030204" pitchFamily="34" charset="0"/>
              </a:rPr>
              <a:t>we</a:t>
            </a:r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1500" dirty="0">
                <a:solidFill>
                  <a:srgbClr val="252323"/>
                </a:solidFill>
                <a:latin typeface="Arial Rounded MT Bold" panose="020F0704030504030204" pitchFamily="34" charset="0"/>
              </a:rPr>
              <a:t>help</a:t>
            </a:r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9900" b="1" dirty="0">
                <a:solidFill>
                  <a:srgbClr val="F5F1ED"/>
                </a:solidFill>
                <a:latin typeface="Arial Rounded MT Bold" panose="020F0704030504030204" pitchFamily="34" charset="0"/>
              </a:rPr>
              <a:t>Earth</a:t>
            </a:r>
            <a:r>
              <a:rPr lang="en-US" sz="115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185729"/>
      </p:ext>
    </p:extLst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89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No Littering with solid fill">
            <a:extLst>
              <a:ext uri="{FF2B5EF4-FFF2-40B4-BE49-F238E27FC236}">
                <a16:creationId xmlns:a16="http://schemas.microsoft.com/office/drawing/2014/main" id="{8840C41E-54EB-4D50-AA9F-37886AE4C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29669" y="1314061"/>
            <a:ext cx="5543939" cy="554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6CE1BB-55BB-4A5C-AE30-DBA20FD447BB}"/>
              </a:ext>
            </a:extLst>
          </p:cNvPr>
          <p:cNvSpPr txBox="1"/>
          <p:nvPr/>
        </p:nvSpPr>
        <p:spPr>
          <a:xfrm>
            <a:off x="387738" y="0"/>
            <a:ext cx="890555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____ the </a:t>
            </a:r>
          </a:p>
          <a:p>
            <a:r>
              <a:rPr lang="en-US" sz="11500" dirty="0">
                <a:solidFill>
                  <a:srgbClr val="70798C"/>
                </a:solidFill>
                <a:latin typeface="Arial Rounded MT Bold" panose="020F0704030504030204" pitchFamily="34" charset="0"/>
              </a:rPr>
              <a:t>trash</a:t>
            </a:r>
            <a:r>
              <a:rPr lang="en-US" sz="115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 in the _________.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9B905-9354-48B2-8E9A-DA15571B4C50}"/>
              </a:ext>
            </a:extLst>
          </p:cNvPr>
          <p:cNvSpPr txBox="1"/>
          <p:nvPr/>
        </p:nvSpPr>
        <p:spPr>
          <a:xfrm>
            <a:off x="493485" y="0"/>
            <a:ext cx="46383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4395E"/>
                </a:solidFill>
                <a:latin typeface="Arial Rounded MT Bold" panose="020F0704030504030204" pitchFamily="34" charset="0"/>
              </a:rPr>
              <a:t>Put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B5BEA-3203-4BC6-A4F3-9C78AAECE53E}"/>
              </a:ext>
            </a:extLst>
          </p:cNvPr>
          <p:cNvSpPr txBox="1"/>
          <p:nvPr/>
        </p:nvSpPr>
        <p:spPr>
          <a:xfrm>
            <a:off x="387738" y="3539431"/>
            <a:ext cx="69772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5F1ED"/>
                </a:solidFill>
                <a:latin typeface="Arial Rounded MT Bold" panose="020F0704030504030204" pitchFamily="34" charset="0"/>
              </a:rPr>
              <a:t>trash can</a:t>
            </a:r>
          </a:p>
        </p:txBody>
      </p:sp>
    </p:spTree>
    <p:extLst>
      <p:ext uri="{BB962C8B-B14F-4D97-AF65-F5344CB8AC3E}">
        <p14:creationId xmlns:p14="http://schemas.microsoft.com/office/powerpoint/2010/main" val="222452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9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le PNG">
            <a:extLst>
              <a:ext uri="{FF2B5EF4-FFF2-40B4-BE49-F238E27FC236}">
                <a16:creationId xmlns:a16="http://schemas.microsoft.com/office/drawing/2014/main" id="{4FE1C7F3-4085-4DA7-A49E-8AFF01548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4952" y="306347"/>
            <a:ext cx="15198796" cy="5826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051" y="377041"/>
            <a:ext cx="5836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What is this?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F2852-684C-4F8C-9808-F45ED8FBB002}"/>
              </a:ext>
            </a:extLst>
          </p:cNvPr>
          <p:cNvSpPr txBox="1"/>
          <p:nvPr/>
        </p:nvSpPr>
        <p:spPr>
          <a:xfrm>
            <a:off x="3909151" y="5461605"/>
            <a:ext cx="7080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____</a:t>
            </a:r>
            <a:r>
              <a:rPr lang="en-US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 is a ______.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38E152-0C3E-4E1F-B9E6-CDF2565742CA}"/>
              </a:ext>
            </a:extLst>
          </p:cNvPr>
          <p:cNvSpPr txBox="1"/>
          <p:nvPr/>
        </p:nvSpPr>
        <p:spPr>
          <a:xfrm>
            <a:off x="3909151" y="5461604"/>
            <a:ext cx="2057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This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301842-DE90-43EA-9C52-8852E1D486E3}"/>
              </a:ext>
            </a:extLst>
          </p:cNvPr>
          <p:cNvSpPr txBox="1"/>
          <p:nvPr/>
        </p:nvSpPr>
        <p:spPr>
          <a:xfrm>
            <a:off x="7805929" y="5461603"/>
            <a:ext cx="30700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whale </a:t>
            </a:r>
          </a:p>
        </p:txBody>
      </p:sp>
    </p:spTree>
    <p:extLst>
      <p:ext uri="{BB962C8B-B14F-4D97-AF65-F5344CB8AC3E}">
        <p14:creationId xmlns:p14="http://schemas.microsoft.com/office/powerpoint/2010/main" val="318936930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9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lar white bear PNG">
            <a:extLst>
              <a:ext uri="{FF2B5EF4-FFF2-40B4-BE49-F238E27FC236}">
                <a16:creationId xmlns:a16="http://schemas.microsoft.com/office/drawing/2014/main" id="{7A3373CF-2801-4430-B3CC-000D2DADC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51" y="873296"/>
            <a:ext cx="7007225" cy="4597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051" y="377041"/>
            <a:ext cx="5836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70A288"/>
                </a:solidFill>
                <a:latin typeface="Arial Rounded MT Bold" panose="020F0704030504030204" pitchFamily="34" charset="0"/>
              </a:rPr>
              <a:t>What is this?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F2852-684C-4F8C-9808-F45ED8FBB002}"/>
              </a:ext>
            </a:extLst>
          </p:cNvPr>
          <p:cNvSpPr txBox="1"/>
          <p:nvPr/>
        </p:nvSpPr>
        <p:spPr>
          <a:xfrm>
            <a:off x="1675559" y="5513010"/>
            <a:ext cx="91582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____</a:t>
            </a:r>
            <a:r>
              <a:rPr lang="en-US" sz="7200" dirty="0">
                <a:solidFill>
                  <a:srgbClr val="D5896F"/>
                </a:solidFill>
                <a:latin typeface="Arial Rounded MT Bold" panose="020F0704030504030204" pitchFamily="34" charset="0"/>
              </a:rPr>
              <a:t> is a _____ _____.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2F7A9C-A492-4A5C-A098-69F414092CA6}"/>
              </a:ext>
            </a:extLst>
          </p:cNvPr>
          <p:cNvSpPr txBox="1"/>
          <p:nvPr/>
        </p:nvSpPr>
        <p:spPr>
          <a:xfrm>
            <a:off x="1608884" y="5520570"/>
            <a:ext cx="2057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This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79427-B74F-4AE6-B71D-0A452A84FDAE}"/>
              </a:ext>
            </a:extLst>
          </p:cNvPr>
          <p:cNvSpPr txBox="1"/>
          <p:nvPr/>
        </p:nvSpPr>
        <p:spPr>
          <a:xfrm>
            <a:off x="5499652" y="5520570"/>
            <a:ext cx="48301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DAB785"/>
                </a:solidFill>
                <a:latin typeface="Arial Rounded MT Bold" panose="020F0704030504030204" pitchFamily="34" charset="0"/>
              </a:rPr>
              <a:t>polar bear</a:t>
            </a:r>
          </a:p>
        </p:txBody>
      </p:sp>
    </p:spTree>
    <p:extLst>
      <p:ext uri="{BB962C8B-B14F-4D97-AF65-F5344CB8AC3E}">
        <p14:creationId xmlns:p14="http://schemas.microsoft.com/office/powerpoint/2010/main" val="359709604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</TotalTime>
  <Words>686</Words>
  <Application>Microsoft Office PowerPoint</Application>
  <PresentationFormat>Widescreen</PresentationFormat>
  <Paragraphs>197</Paragraphs>
  <Slides>75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6" baseType="lpstr">
      <vt:lpstr>맑은 고딕</vt:lpstr>
      <vt:lpstr>Arial</vt:lpstr>
      <vt:lpstr>Arial Black</vt:lpstr>
      <vt:lpstr>Arial Narrow</vt:lpstr>
      <vt:lpstr>Arial Nova</vt:lpstr>
      <vt:lpstr>Arial Rounded MT Bold</vt:lpstr>
      <vt:lpstr>Bauhaus 93</vt:lpstr>
      <vt:lpstr>Built Titling Sb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Game: What does it look like?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tim schilstra</cp:lastModifiedBy>
  <cp:revision>39</cp:revision>
  <dcterms:created xsi:type="dcterms:W3CDTF">2021-03-11T07:12:52Z</dcterms:created>
  <dcterms:modified xsi:type="dcterms:W3CDTF">2021-03-16T01:06:43Z</dcterms:modified>
</cp:coreProperties>
</file>