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77" r:id="rId4"/>
    <p:sldId id="278" r:id="rId5"/>
    <p:sldId id="281" r:id="rId6"/>
    <p:sldId id="282" r:id="rId7"/>
    <p:sldId id="283" r:id="rId8"/>
    <p:sldId id="284" r:id="rId9"/>
    <p:sldId id="285" r:id="rId10"/>
    <p:sldId id="289" r:id="rId11"/>
    <p:sldId id="286" r:id="rId12"/>
    <p:sldId id="287" r:id="rId13"/>
    <p:sldId id="280" r:id="rId14"/>
    <p:sldId id="258" r:id="rId15"/>
    <p:sldId id="294" r:id="rId16"/>
    <p:sldId id="276" r:id="rId17"/>
    <p:sldId id="260" r:id="rId18"/>
    <p:sldId id="261" r:id="rId19"/>
    <p:sldId id="262" r:id="rId20"/>
    <p:sldId id="272" r:id="rId21"/>
    <p:sldId id="263" r:id="rId22"/>
    <p:sldId id="264" r:id="rId23"/>
    <p:sldId id="273" r:id="rId24"/>
    <p:sldId id="274" r:id="rId25"/>
    <p:sldId id="275" r:id="rId26"/>
    <p:sldId id="293" r:id="rId27"/>
    <p:sldId id="265" r:id="rId28"/>
    <p:sldId id="266" r:id="rId29"/>
    <p:sldId id="290" r:id="rId30"/>
    <p:sldId id="267" r:id="rId31"/>
    <p:sldId id="291" r:id="rId32"/>
    <p:sldId id="292" r:id="rId33"/>
    <p:sldId id="259" r:id="rId34"/>
    <p:sldId id="402" r:id="rId35"/>
  </p:sldIdLst>
  <p:sldSz cx="12192000" cy="6858000"/>
  <p:notesSz cx="6858000" cy="9144000"/>
  <p:embeddedFontLst>
    <p:embeddedFont>
      <p:font typeface="맑은 고딕" panose="020B0503020000020004" pitchFamily="34" charset="-127"/>
      <p:regular r:id="rId36"/>
      <p:bold r:id="rId37"/>
    </p:embeddedFont>
    <p:embeddedFont>
      <p:font typeface="Aharoni" panose="02010803020104030203" pitchFamily="2" charset="-79"/>
      <p:bold r:id="rId38"/>
    </p:embeddedFont>
    <p:embeddedFont>
      <p:font typeface="Arial Nova" panose="020B0504020202020204" pitchFamily="34" charset="0"/>
      <p:regular r:id="rId39"/>
      <p:bold r:id="rId40"/>
    </p:embeddedFont>
    <p:embeddedFont>
      <p:font typeface="Arial Rounded MT Bold" panose="020F0704030504030204" pitchFamily="34" charset="0"/>
      <p:regular r:id="rId41"/>
    </p:embeddedFont>
    <p:embeddedFont>
      <p:font typeface="Bebas Neue" panose="00000500000000000000" pitchFamily="2" charset="0"/>
      <p:regular r:id="rId42"/>
      <p:bold r:id="rId43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2728"/>
    <a:srgbClr val="FFFFFB"/>
    <a:srgbClr val="E0D2B5"/>
    <a:srgbClr val="C5B39B"/>
    <a:srgbClr val="A31021"/>
    <a:srgbClr val="271008"/>
    <a:srgbClr val="FFFFFF"/>
    <a:srgbClr val="F5F1EF"/>
    <a:srgbClr val="BE002A"/>
    <a:srgbClr val="F000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CC93F-8A7E-4343-87A9-1DB03C41B7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1C1516-26AD-4B22-9016-C6C5CCD58B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/>
              <a:t>Click to edit Master subtitle style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F5B3DF-5DBC-48CC-977C-32B65F5A4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DF2D6-2CE6-4851-9C7D-447036B90286}" type="datetimeFigureOut">
              <a:rPr lang="ko-KR" altLang="en-US" smtClean="0"/>
              <a:t>2021-06-29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FD53E-B2F1-4CCF-8603-C73B1550A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D9C45F-B466-4AB2-B118-451FF2FC8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B0579-219C-48F0-9AEC-6810C10AB3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79697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417FA-437A-4017-9CB7-643E39794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482CB4-CAF9-4931-A6D0-726710155B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CAAAD6-63A5-45B3-92EA-93AD0103C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DF2D6-2CE6-4851-9C7D-447036B90286}" type="datetimeFigureOut">
              <a:rPr lang="ko-KR" altLang="en-US" smtClean="0"/>
              <a:t>2021-06-29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9A6CD5-FCE6-43E5-BB12-03698E3F5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600BE0-ACE9-45AA-8FD1-391A60C3B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B0579-219C-48F0-9AEC-6810C10AB3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48326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7A997CF-A28B-48E4-92ED-20B97BC3EF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1952B3-A8D3-4428-B4DF-2E0CA035A2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B488B7-B893-4FB3-AB14-6DDF02DF6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DF2D6-2CE6-4851-9C7D-447036B90286}" type="datetimeFigureOut">
              <a:rPr lang="ko-KR" altLang="en-US" smtClean="0"/>
              <a:t>2021-06-29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CD63C9-D79F-4951-8B3C-57D8124C6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97A0B-BF57-4C12-906C-53880189B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B0579-219C-48F0-9AEC-6810C10AB3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81767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E0D6A-8A19-4D4D-AEC3-24C94C9A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74916-9D23-4398-9543-AFFDFBB213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E01371-0567-48AD-AD64-9CE709D05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DF2D6-2CE6-4851-9C7D-447036B90286}" type="datetimeFigureOut">
              <a:rPr lang="ko-KR" altLang="en-US" smtClean="0"/>
              <a:t>2021-06-29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3C5D09-EB49-4BE8-B652-C70511CF3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B71D0F-8DCA-4461-B0E5-D8B256271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B0579-219C-48F0-9AEC-6810C10AB3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3379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3F6A9-FBF4-4F46-8D32-2AF5D289C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2973AE-6211-435E-9AE0-1E0C57D62C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66E8CC-8A70-41F8-896F-270569495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DF2D6-2CE6-4851-9C7D-447036B90286}" type="datetimeFigureOut">
              <a:rPr lang="ko-KR" altLang="en-US" smtClean="0"/>
              <a:t>2021-06-29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232A25-21E0-4BE9-ABC7-3F522CF99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20A711-160C-4AEB-93E8-73BE23D2E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B0579-219C-48F0-9AEC-6810C10AB3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61993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C9514-8352-4C5C-A0EE-05149C193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68FF40-1FBE-46EE-B070-573E234FC8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86049E-433B-4500-9C2B-0A1CD97381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F2B541-A1E1-45BE-A177-DB67D0538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DF2D6-2CE6-4851-9C7D-447036B90286}" type="datetimeFigureOut">
              <a:rPr lang="ko-KR" altLang="en-US" smtClean="0"/>
              <a:t>2021-06-29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79A4E1-67C2-4CD8-AA00-5999D9630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050FB0-1521-4129-9363-F0D81AD5D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B0579-219C-48F0-9AEC-6810C10AB3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73285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086DD-8381-4AEC-A39B-B9823FAAD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037CB3-90D0-47AC-9322-81EB40CCBC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2DDD0F-1FA0-4F68-AA45-39FFDBFEFA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0E01F4-0394-4694-8453-AD89107067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CFB1FC-1E7E-4E22-86A6-8B43BCEECD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CF1197-A7A5-43D7-96D4-CBE5CD5AB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DF2D6-2CE6-4851-9C7D-447036B90286}" type="datetimeFigureOut">
              <a:rPr lang="ko-KR" altLang="en-US" smtClean="0"/>
              <a:t>2021-06-29</a:t>
            </a:fld>
            <a:endParaRPr lang="ko-KR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4BCCF4-528B-4555-9FEA-E09F935FE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92C5BD-2E3E-414D-BE60-A16F3F9C9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B0579-219C-48F0-9AEC-6810C10AB3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44946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3C0D0-AC8A-4AA0-BD62-6F83CB8F1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90A83F-66C1-4E0A-AEB1-C66EEAA2F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DF2D6-2CE6-4851-9C7D-447036B90286}" type="datetimeFigureOut">
              <a:rPr lang="ko-KR" altLang="en-US" smtClean="0"/>
              <a:t>2021-06-29</a:t>
            </a:fld>
            <a:endParaRPr lang="ko-KR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AA5CFB-DD47-4BAC-BD10-0A1EDF8F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24A3AB-46D1-41F6-9E1E-16B070697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B0579-219C-48F0-9AEC-6810C10AB3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01458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5660F2-440F-4B79-B24C-9536BCFBB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DF2D6-2CE6-4851-9C7D-447036B90286}" type="datetimeFigureOut">
              <a:rPr lang="ko-KR" altLang="en-US" smtClean="0"/>
              <a:t>2021-06-29</a:t>
            </a:fld>
            <a:endParaRPr lang="ko-KR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07A459-BF64-4488-BB73-DB269E499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95D326-6286-40DC-9623-1B376B175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B0579-219C-48F0-9AEC-6810C10AB3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03784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38198-D74C-471E-996F-F72D6B628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2389B1-F537-47F2-8646-C85266AEE6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BEB76A-C387-43EC-B83C-849EE54A07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BCAC36-94BB-4B98-9EBD-C2F81AACC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DF2D6-2CE6-4851-9C7D-447036B90286}" type="datetimeFigureOut">
              <a:rPr lang="ko-KR" altLang="en-US" smtClean="0"/>
              <a:t>2021-06-29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0F87DF-EE20-42F0-94DE-94883E04E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9E9A94-4519-4B31-9AB4-72F1D283E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B0579-219C-48F0-9AEC-6810C10AB3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26518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B721A-946C-4A85-B9FF-E84EEC41A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73B642-7B9C-4FB7-9327-EA1CD11B71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30C90B-8605-4E88-9A32-AD68423F99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7CF226-7B1A-4A45-B0C5-DB69C322C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DF2D6-2CE6-4851-9C7D-447036B90286}" type="datetimeFigureOut">
              <a:rPr lang="ko-KR" altLang="en-US" smtClean="0"/>
              <a:t>2021-06-29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E443C0-2EE3-4CC4-9265-04369BA64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3FD0DA-B414-4A4D-82CF-361FABFD7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B0579-219C-48F0-9AEC-6810C10AB3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56485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10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050B01-63A4-4C3B-8EF1-0AD19ED6B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AA4FFC-5A42-4A69-8D00-B24BC3F316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AF24B5-3C3F-4AB7-99AB-62E4E3E73B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1DF2D6-2CE6-4851-9C7D-447036B90286}" type="datetimeFigureOut">
              <a:rPr lang="ko-KR" altLang="en-US" smtClean="0"/>
              <a:t>2021-06-29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8F1CFA-4234-40B2-9B21-2F505B2473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E64888-3B39-4784-8B05-856A07214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9B0579-219C-48F0-9AEC-6810C10AB3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26893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endihiebert.com/2009/08/04/how-to-order-and-behave-at-tim-hortons-to-make-the-world-a-better-place/#:~:text=Ordering%20coffee%20and%20tea%3A,is%20called%20a%20Triple%20Triple" TargetMode="External"/><Relationship Id="rId2" Type="http://schemas.openxmlformats.org/officeDocument/2006/relationships/hyperlink" Target="https://www.wikihow.com/Order-Tim-Hortons-Coffee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thestar.com/opinion/contributors/2020/01/29/your-double-double-coffee-has-more-sugar-than-you-think-and-thats-a-problem.html" TargetMode="External"/><Relationship Id="rId5" Type="http://schemas.openxmlformats.org/officeDocument/2006/relationships/hyperlink" Target="https://www.reddit.com/r/TimHortons/comments/e7m1zy/i_heard_tim_hortons_counts_1_cream_as_more/" TargetMode="External"/><Relationship Id="rId4" Type="http://schemas.openxmlformats.org/officeDocument/2006/relationships/hyperlink" Target="https://youtu.be/yJ0HZam3UJo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im Hortons is weak spot for Restaurant Brands International's | Nation's  Restaurant News">
            <a:extLst>
              <a:ext uri="{FF2B5EF4-FFF2-40B4-BE49-F238E27FC236}">
                <a16:creationId xmlns:a16="http://schemas.microsoft.com/office/drawing/2014/main" id="{92DA2752-5FFE-4D56-9E51-538234A760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4" r="382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76276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2317DD-88AA-4EDE-B9ED-F3FD49FB930F}"/>
              </a:ext>
            </a:extLst>
          </p:cNvPr>
          <p:cNvSpPr txBox="1"/>
          <p:nvPr/>
        </p:nvSpPr>
        <p:spPr>
          <a:xfrm>
            <a:off x="4318475" y="2990294"/>
            <a:ext cx="5377314" cy="21236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Maple glazed</a:t>
            </a:r>
          </a:p>
        </p:txBody>
      </p:sp>
      <p:pic>
        <p:nvPicPr>
          <p:cNvPr id="20482" name="Picture 2" descr="Old Fashioned Sour Cream Glazed Donut">
            <a:extLst>
              <a:ext uri="{FF2B5EF4-FFF2-40B4-BE49-F238E27FC236}">
                <a16:creationId xmlns:a16="http://schemas.microsoft.com/office/drawing/2014/main" id="{0B28E88B-4396-4ABD-8C17-94F46B1FA0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47" b="90121" l="4857" r="93429">
                        <a14:foregroundMark x1="8429" y1="39315" x2="8143" y2="44355"/>
                        <a14:foregroundMark x1="55429" y1="90121" x2="50143" y2="87903"/>
                        <a14:foregroundMark x1="36571" y1="7460" x2="41000" y2="8266"/>
                        <a14:foregroundMark x1="52714" y1="7056" x2="52714" y2="7056"/>
                        <a14:foregroundMark x1="34429" y1="6048" x2="34429" y2="6048"/>
                        <a14:foregroundMark x1="93286" y1="42742" x2="92429" y2="37500"/>
                        <a14:foregroundMark x1="93571" y1="59476" x2="93571" y2="59476"/>
                        <a14:foregroundMark x1="4857" y1="41734" x2="4857" y2="417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7" t="3882" r="2748" b="5553"/>
          <a:stretch/>
        </p:blipFill>
        <p:spPr bwMode="auto">
          <a:xfrm>
            <a:off x="718686" y="2226218"/>
            <a:ext cx="4887228" cy="331043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791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2317DD-88AA-4EDE-B9ED-F3FD49FB930F}"/>
              </a:ext>
            </a:extLst>
          </p:cNvPr>
          <p:cNvSpPr txBox="1"/>
          <p:nvPr/>
        </p:nvSpPr>
        <p:spPr>
          <a:xfrm>
            <a:off x="2250392" y="3267389"/>
            <a:ext cx="5377314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Cruller </a:t>
            </a:r>
          </a:p>
        </p:txBody>
      </p:sp>
      <p:pic>
        <p:nvPicPr>
          <p:cNvPr id="22530" name="Picture 2" descr="Fresh French Cruller Raised Donuts - Morkes Chocolates">
            <a:extLst>
              <a:ext uri="{FF2B5EF4-FFF2-40B4-BE49-F238E27FC236}">
                <a16:creationId xmlns:a16="http://schemas.microsoft.com/office/drawing/2014/main" id="{6B8FFC02-ECD7-4033-964E-175978FDE8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3600" r="97000">
                        <a14:foregroundMark x1="6600" y1="46000" x2="7600" y2="48600"/>
                        <a14:foregroundMark x1="3800" y1="43400" x2="3800" y2="43400"/>
                        <a14:foregroundMark x1="4800" y1="56800" x2="4800" y2="56800"/>
                        <a14:foregroundMark x1="4600" y1="56800" x2="4600" y2="56800"/>
                        <a14:foregroundMark x1="3600" y1="57000" x2="3600" y2="57000"/>
                        <a14:foregroundMark x1="93200" y1="55600" x2="93200" y2="55600"/>
                        <a14:foregroundMark x1="97000" y1="38800" x2="97000" y2="38800"/>
                        <a14:foregroundMark x1="96600" y1="54000" x2="96600" y2="5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465"/>
          <a:stretch/>
        </p:blipFill>
        <p:spPr bwMode="auto">
          <a:xfrm>
            <a:off x="6358913" y="1249329"/>
            <a:ext cx="4762500" cy="435934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608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2317DD-88AA-4EDE-B9ED-F3FD49FB930F}"/>
              </a:ext>
            </a:extLst>
          </p:cNvPr>
          <p:cNvSpPr txBox="1"/>
          <p:nvPr/>
        </p:nvSpPr>
        <p:spPr>
          <a:xfrm>
            <a:off x="4016045" y="3194327"/>
            <a:ext cx="5377314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Éclair </a:t>
            </a:r>
          </a:p>
        </p:txBody>
      </p:sp>
      <p:pic>
        <p:nvPicPr>
          <p:cNvPr id="21506" name="Picture 2" descr="Menu | Tim Hortons">
            <a:extLst>
              <a:ext uri="{FF2B5EF4-FFF2-40B4-BE49-F238E27FC236}">
                <a16:creationId xmlns:a16="http://schemas.microsoft.com/office/drawing/2014/main" id="{2E893CF6-ACDC-4BFC-8160-66D5332EA7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00" b="90400" l="10000" r="90000">
                        <a14:foregroundMark x1="44600" y1="90600" x2="44600" y2="90600"/>
                        <a14:foregroundMark x1="58000" y1="9400" x2="58000" y2="9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7583" b="6066"/>
          <a:stretch/>
        </p:blipFill>
        <p:spPr bwMode="auto">
          <a:xfrm rot="2016396">
            <a:off x="289446" y="-141551"/>
            <a:ext cx="5148921" cy="586844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714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The donut selection at Tim Horton's Niagara Falls, Ontario - Picture of Tim  Hortons, Niagara Falls - Tripadvisor">
            <a:extLst>
              <a:ext uri="{FF2B5EF4-FFF2-40B4-BE49-F238E27FC236}">
                <a16:creationId xmlns:a16="http://schemas.microsoft.com/office/drawing/2014/main" id="{41FEE51C-8AD0-480B-84BA-29CA230AF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121" y="0"/>
            <a:ext cx="51358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hink you know what the top Tim Hortons® donut across Canada was in 2020?  Or how most Canadians take their coffee?">
            <a:extLst>
              <a:ext uri="{FF2B5EF4-FFF2-40B4-BE49-F238E27FC236}">
                <a16:creationId xmlns:a16="http://schemas.microsoft.com/office/drawing/2014/main" id="{082EAAC5-3B6D-488B-A282-072B641C8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577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C724FF6-D424-44DA-9B75-9A8A754F7306}"/>
              </a:ext>
            </a:extLst>
          </p:cNvPr>
          <p:cNvSpPr/>
          <p:nvPr/>
        </p:nvSpPr>
        <p:spPr>
          <a:xfrm>
            <a:off x="0" y="788565"/>
            <a:ext cx="4865615" cy="6069435"/>
          </a:xfrm>
          <a:prstGeom prst="rect">
            <a:avLst/>
          </a:prstGeom>
          <a:solidFill>
            <a:srgbClr val="A31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2748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im Hortons Timbits Breakfast Cereal Info | HYPEBEAST">
            <a:extLst>
              <a:ext uri="{FF2B5EF4-FFF2-40B4-BE49-F238E27FC236}">
                <a16:creationId xmlns:a16="http://schemas.microsoft.com/office/drawing/2014/main" id="{2C3B3B63-8CE1-460F-B4D0-23B3B824CE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388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LOOK: Tim Hortons' new Maple Bacon Donut available for delivery">
            <a:extLst>
              <a:ext uri="{FF2B5EF4-FFF2-40B4-BE49-F238E27FC236}">
                <a16:creationId xmlns:a16="http://schemas.microsoft.com/office/drawing/2014/main" id="{CA347CB8-F652-447B-8B84-5D5B45DCD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425" y="0"/>
            <a:ext cx="69135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im Hortons unveils new Maple Bacon doughnut flavor - NOLISOLI">
            <a:extLst>
              <a:ext uri="{FF2B5EF4-FFF2-40B4-BE49-F238E27FC236}">
                <a16:creationId xmlns:a16="http://schemas.microsoft.com/office/drawing/2014/main" id="{84F42C1E-8336-46C3-976F-0E4717474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100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The Big Four: A Complete Guide to the 4 Main Types of Coffee Beans -  Intercontinental Coffee Trading Inc.">
            <a:extLst>
              <a:ext uri="{FF2B5EF4-FFF2-40B4-BE49-F238E27FC236}">
                <a16:creationId xmlns:a16="http://schemas.microsoft.com/office/drawing/2014/main" id="{1965A2F4-97BC-4001-850C-5E3D4F57E1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2" b="894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F57937-3B32-4EBA-A633-3381E74C82A1}"/>
              </a:ext>
            </a:extLst>
          </p:cNvPr>
          <p:cNvSpPr txBox="1"/>
          <p:nvPr/>
        </p:nvSpPr>
        <p:spPr>
          <a:xfrm>
            <a:off x="2577250" y="2921169"/>
            <a:ext cx="7037504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000" dirty="0">
                <a:solidFill>
                  <a:srgbClr val="E0D2B5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Hi,</a:t>
            </a:r>
            <a:r>
              <a:rPr lang="en-US" altLang="ko-KR" sz="60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altLang="ko-KR" sz="6000" dirty="0">
                <a:solidFill>
                  <a:srgbClr val="47272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can I help </a:t>
            </a:r>
            <a:r>
              <a:rPr lang="en-US" altLang="ko-KR" sz="60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you</a:t>
            </a:r>
            <a:r>
              <a:rPr lang="en-US" altLang="ko-KR" sz="6000" dirty="0">
                <a:solidFill>
                  <a:srgbClr val="47272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?</a:t>
            </a:r>
            <a:endParaRPr lang="ko-KR" altLang="en-US" sz="6000" dirty="0">
              <a:solidFill>
                <a:srgbClr val="472728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11550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he Big Four: A Complete Guide to the 4 Main Types of Coffee Beans -  Intercontinental Coffee Trading Inc.">
            <a:extLst>
              <a:ext uri="{FF2B5EF4-FFF2-40B4-BE49-F238E27FC236}">
                <a16:creationId xmlns:a16="http://schemas.microsoft.com/office/drawing/2014/main" id="{F0697A99-39E0-48E6-97BF-70420BC21C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2" b="894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C285E1-5787-4563-9BCD-D84FBCDF9DF5}"/>
              </a:ext>
            </a:extLst>
          </p:cNvPr>
          <p:cNvSpPr txBox="1"/>
          <p:nvPr/>
        </p:nvSpPr>
        <p:spPr>
          <a:xfrm>
            <a:off x="8061649" y="868922"/>
            <a:ext cx="3384546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Size</a:t>
            </a:r>
            <a:endParaRPr lang="ko-KR" altLang="en-US" sz="6600" dirty="0">
              <a:solidFill>
                <a:srgbClr val="FFFF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544921-6D9A-4E2F-9B16-F54EF69A25B3}"/>
              </a:ext>
            </a:extLst>
          </p:cNvPr>
          <p:cNvSpPr txBox="1"/>
          <p:nvPr/>
        </p:nvSpPr>
        <p:spPr>
          <a:xfrm>
            <a:off x="8061649" y="1930751"/>
            <a:ext cx="3384546" cy="34163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rgbClr val="47272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</a:t>
            </a:r>
          </a:p>
          <a:p>
            <a:pPr algn="ctr"/>
            <a:r>
              <a:rPr lang="en-US" altLang="ko-KR" sz="5400" dirty="0">
                <a:solidFill>
                  <a:srgbClr val="47272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</a:t>
            </a:r>
          </a:p>
          <a:p>
            <a:pPr algn="ctr"/>
            <a:r>
              <a:rPr lang="en-US" altLang="ko-KR" sz="5400" dirty="0">
                <a:solidFill>
                  <a:srgbClr val="47272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 </a:t>
            </a:r>
          </a:p>
          <a:p>
            <a:pPr algn="ctr"/>
            <a:r>
              <a:rPr lang="en-US" altLang="ko-KR" sz="5400" dirty="0">
                <a:solidFill>
                  <a:srgbClr val="47272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XL</a:t>
            </a:r>
            <a:endParaRPr lang="ko-KR" altLang="en-US" sz="5400" dirty="0">
              <a:solidFill>
                <a:srgbClr val="472728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1710F735-E9C4-41E8-BF89-AAB8AA920D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8" r="6020"/>
          <a:stretch/>
        </p:blipFill>
        <p:spPr bwMode="auto">
          <a:xfrm>
            <a:off x="0" y="0"/>
            <a:ext cx="71845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08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he Big Four: A Complete Guide to the 4 Main Types of Coffee Beans -  Intercontinental Coffee Trading Inc.">
            <a:extLst>
              <a:ext uri="{FF2B5EF4-FFF2-40B4-BE49-F238E27FC236}">
                <a16:creationId xmlns:a16="http://schemas.microsoft.com/office/drawing/2014/main" id="{A0114748-08F4-4E29-B1E1-09F6DB9783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2" b="894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B5A2E2-862C-4C2B-889F-12B7B1E5E51A}"/>
              </a:ext>
            </a:extLst>
          </p:cNvPr>
          <p:cNvSpPr txBox="1"/>
          <p:nvPr/>
        </p:nvSpPr>
        <p:spPr>
          <a:xfrm>
            <a:off x="718457" y="1111518"/>
            <a:ext cx="3384546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Blend</a:t>
            </a:r>
            <a:endParaRPr lang="ko-KR" altLang="en-US" sz="6600" dirty="0">
              <a:solidFill>
                <a:srgbClr val="FFFF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50F280-B773-4925-8C26-26C7C00FE467}"/>
              </a:ext>
            </a:extLst>
          </p:cNvPr>
          <p:cNvSpPr txBox="1"/>
          <p:nvPr/>
        </p:nvSpPr>
        <p:spPr>
          <a:xfrm>
            <a:off x="0" y="2173348"/>
            <a:ext cx="4821460" cy="34163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rgbClr val="47272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original</a:t>
            </a:r>
          </a:p>
          <a:p>
            <a:pPr algn="ctr"/>
            <a:r>
              <a:rPr lang="en-US" altLang="ko-KR" sz="5400" dirty="0">
                <a:solidFill>
                  <a:srgbClr val="47272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dark roast</a:t>
            </a:r>
          </a:p>
          <a:p>
            <a:pPr algn="ctr"/>
            <a:r>
              <a:rPr lang="en-US" altLang="ko-KR" sz="5400" dirty="0">
                <a:solidFill>
                  <a:srgbClr val="47272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decaf</a:t>
            </a:r>
          </a:p>
          <a:p>
            <a:pPr algn="ctr"/>
            <a:r>
              <a:rPr lang="en-US" altLang="ko-KR" sz="5400" dirty="0">
                <a:solidFill>
                  <a:srgbClr val="47272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French vanilla </a:t>
            </a:r>
            <a:endParaRPr lang="ko-KR" altLang="en-US" sz="5400" dirty="0">
              <a:solidFill>
                <a:srgbClr val="472728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DE438D5A-13C5-431E-A93C-331F1EC242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0" r="10578"/>
          <a:stretch/>
        </p:blipFill>
        <p:spPr bwMode="auto">
          <a:xfrm>
            <a:off x="4914121" y="0"/>
            <a:ext cx="72778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174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he Big Four: A Complete Guide to the 4 Main Types of Coffee Beans -  Intercontinental Coffee Trading Inc.">
            <a:extLst>
              <a:ext uri="{FF2B5EF4-FFF2-40B4-BE49-F238E27FC236}">
                <a16:creationId xmlns:a16="http://schemas.microsoft.com/office/drawing/2014/main" id="{7A88A369-89ED-46E9-BFC3-25B75AA8EA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2" b="894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A32E227-F4A7-4DE2-848A-2A672E51827E}"/>
              </a:ext>
            </a:extLst>
          </p:cNvPr>
          <p:cNvSpPr txBox="1"/>
          <p:nvPr/>
        </p:nvSpPr>
        <p:spPr>
          <a:xfrm>
            <a:off x="7072604" y="943567"/>
            <a:ext cx="4392252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Additives  </a:t>
            </a:r>
            <a:endParaRPr lang="ko-KR" altLang="en-US" sz="6600" dirty="0">
              <a:solidFill>
                <a:srgbClr val="FFFF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03F1C5-DA6C-48EE-BCE6-37FC60424056}"/>
              </a:ext>
            </a:extLst>
          </p:cNvPr>
          <p:cNvSpPr txBox="1"/>
          <p:nvPr/>
        </p:nvSpPr>
        <p:spPr>
          <a:xfrm>
            <a:off x="6503437" y="2005397"/>
            <a:ext cx="5530586" cy="34163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rgbClr val="47272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milk</a:t>
            </a:r>
          </a:p>
          <a:p>
            <a:pPr algn="ctr"/>
            <a:r>
              <a:rPr lang="en-US" altLang="ko-KR" sz="5400" dirty="0">
                <a:solidFill>
                  <a:srgbClr val="47272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cream</a:t>
            </a:r>
          </a:p>
          <a:p>
            <a:pPr algn="ctr"/>
            <a:r>
              <a:rPr lang="en-US" altLang="ko-KR" sz="5400" dirty="0">
                <a:solidFill>
                  <a:srgbClr val="47272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sugar </a:t>
            </a:r>
          </a:p>
          <a:p>
            <a:pPr algn="ctr"/>
            <a:r>
              <a:rPr lang="en-US" altLang="ko-KR" sz="5400" dirty="0">
                <a:solidFill>
                  <a:srgbClr val="47272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sweetener</a:t>
            </a:r>
            <a:endParaRPr lang="ko-KR" altLang="en-US" sz="5400" dirty="0">
              <a:solidFill>
                <a:srgbClr val="472728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A982DFB1-2148-4D31-A288-F492179F8F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2" r="16122"/>
          <a:stretch/>
        </p:blipFill>
        <p:spPr bwMode="auto">
          <a:xfrm>
            <a:off x="0" y="0"/>
            <a:ext cx="63354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103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10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The Big Four: A Complete Guide to the 4 Main Types of Coffee Beans -  Intercontinental Coffee Trading Inc.">
            <a:extLst>
              <a:ext uri="{FF2B5EF4-FFF2-40B4-BE49-F238E27FC236}">
                <a16:creationId xmlns:a16="http://schemas.microsoft.com/office/drawing/2014/main" id="{1965A2F4-97BC-4001-850C-5E3D4F57E1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2" b="894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F57937-3B32-4EBA-A633-3381E74C82A1}"/>
              </a:ext>
            </a:extLst>
          </p:cNvPr>
          <p:cNvSpPr txBox="1"/>
          <p:nvPr/>
        </p:nvSpPr>
        <p:spPr>
          <a:xfrm>
            <a:off x="1109699" y="2921169"/>
            <a:ext cx="9972602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0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Can I get a </a:t>
            </a:r>
            <a:r>
              <a:rPr lang="en-US" altLang="ko-KR" sz="6000" dirty="0">
                <a:solidFill>
                  <a:srgbClr val="47272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double-double</a:t>
            </a:r>
            <a:r>
              <a:rPr lang="en-US" altLang="ko-KR" sz="60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?</a:t>
            </a:r>
            <a:endParaRPr lang="ko-KR" altLang="en-US" sz="6000" dirty="0">
              <a:solidFill>
                <a:srgbClr val="FFFF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848347824"/>
      </p:ext>
    </p:extLst>
  </p:cSld>
  <p:clrMapOvr>
    <a:masterClrMapping/>
  </p:clrMapOvr>
  <p:transition spd="med">
    <p:pull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The Big Four: A Complete Guide to the 4 Main Types of Coffee Beans -  Intercontinental Coffee Trading Inc.">
            <a:extLst>
              <a:ext uri="{FF2B5EF4-FFF2-40B4-BE49-F238E27FC236}">
                <a16:creationId xmlns:a16="http://schemas.microsoft.com/office/drawing/2014/main" id="{96E2000F-AFEB-4202-B408-3D9B54EECA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2" b="894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8E985D-18E6-4C65-A032-2C5478DBCB96}"/>
              </a:ext>
            </a:extLst>
          </p:cNvPr>
          <p:cNvSpPr txBox="1"/>
          <p:nvPr/>
        </p:nvSpPr>
        <p:spPr>
          <a:xfrm>
            <a:off x="1574085" y="2311501"/>
            <a:ext cx="9043830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Size</a:t>
            </a:r>
            <a:endParaRPr lang="ko-KR" altLang="en-US" sz="6600" dirty="0">
              <a:solidFill>
                <a:srgbClr val="FFFF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1A9893-6CD9-4051-9105-800E7A0A3AFF}"/>
              </a:ext>
            </a:extLst>
          </p:cNvPr>
          <p:cNvSpPr txBox="1"/>
          <p:nvPr/>
        </p:nvSpPr>
        <p:spPr>
          <a:xfrm>
            <a:off x="1434448" y="3438503"/>
            <a:ext cx="904383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rgbClr val="47272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 milk = 15mL</a:t>
            </a:r>
            <a:endParaRPr lang="ko-KR" altLang="en-US" sz="5400" dirty="0">
              <a:solidFill>
                <a:srgbClr val="472728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63984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he Big Four: A Complete Guide to the 4 Main Types of Coffee Beans -  Intercontinental Coffee Trading Inc.">
            <a:extLst>
              <a:ext uri="{FF2B5EF4-FFF2-40B4-BE49-F238E27FC236}">
                <a16:creationId xmlns:a16="http://schemas.microsoft.com/office/drawing/2014/main" id="{FF011469-80AE-4287-94A9-555EA3E1C8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2" b="894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2C222E2-B6F8-4D15-90B2-2445743B957B}"/>
              </a:ext>
            </a:extLst>
          </p:cNvPr>
          <p:cNvSpPr txBox="1"/>
          <p:nvPr/>
        </p:nvSpPr>
        <p:spPr>
          <a:xfrm>
            <a:off x="106391" y="1887018"/>
            <a:ext cx="4509152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Regular</a:t>
            </a:r>
            <a:endParaRPr lang="ko-KR" altLang="en-US" sz="6600" dirty="0">
              <a:solidFill>
                <a:srgbClr val="FFFF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489AE2-67FF-4DE4-A8F5-7C0CC377D4CC}"/>
              </a:ext>
            </a:extLst>
          </p:cNvPr>
          <p:cNvSpPr txBox="1"/>
          <p:nvPr/>
        </p:nvSpPr>
        <p:spPr>
          <a:xfrm>
            <a:off x="106391" y="2995014"/>
            <a:ext cx="4509152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rgbClr val="47272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 milk</a:t>
            </a:r>
          </a:p>
          <a:p>
            <a:pPr algn="ctr"/>
            <a:r>
              <a:rPr lang="en-US" altLang="ko-KR" sz="5400" dirty="0">
                <a:solidFill>
                  <a:srgbClr val="47272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 sugar</a:t>
            </a:r>
            <a:endParaRPr lang="ko-KR" altLang="en-US" sz="5400" dirty="0">
              <a:solidFill>
                <a:srgbClr val="472728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8A25D7B9-8B49-419E-904D-40A49B8015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6" r="12313"/>
          <a:stretch/>
        </p:blipFill>
        <p:spPr bwMode="auto">
          <a:xfrm>
            <a:off x="4690188" y="0"/>
            <a:ext cx="75018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273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he Big Four: A Complete Guide to the 4 Main Types of Coffee Beans -  Intercontinental Coffee Trading Inc.">
            <a:extLst>
              <a:ext uri="{FF2B5EF4-FFF2-40B4-BE49-F238E27FC236}">
                <a16:creationId xmlns:a16="http://schemas.microsoft.com/office/drawing/2014/main" id="{200710D2-6C4D-42BC-95F3-B1EFDB183B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2" b="894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3D579E-77FB-45E1-B507-FC7362BBB4CB}"/>
              </a:ext>
            </a:extLst>
          </p:cNvPr>
          <p:cNvSpPr txBox="1"/>
          <p:nvPr/>
        </p:nvSpPr>
        <p:spPr>
          <a:xfrm>
            <a:off x="7430921" y="1322260"/>
            <a:ext cx="4509152" cy="21236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Double-double</a:t>
            </a:r>
            <a:endParaRPr lang="ko-KR" altLang="en-US" sz="6600" dirty="0">
              <a:solidFill>
                <a:srgbClr val="FFFF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E139A4-E9A2-488B-80F6-C02B26629985}"/>
              </a:ext>
            </a:extLst>
          </p:cNvPr>
          <p:cNvSpPr txBox="1"/>
          <p:nvPr/>
        </p:nvSpPr>
        <p:spPr>
          <a:xfrm>
            <a:off x="7430921" y="3429000"/>
            <a:ext cx="4509152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rgbClr val="47272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 cream</a:t>
            </a:r>
          </a:p>
          <a:p>
            <a:pPr algn="ctr"/>
            <a:r>
              <a:rPr lang="en-US" altLang="ko-KR" sz="5400" dirty="0">
                <a:solidFill>
                  <a:srgbClr val="47272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 sugar</a:t>
            </a:r>
            <a:endParaRPr lang="ko-KR" altLang="en-US" sz="5400" dirty="0">
              <a:solidFill>
                <a:srgbClr val="472728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8E4A4066-BA79-44E5-ADEB-6EE77C7354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4" r="1021"/>
          <a:stretch/>
        </p:blipFill>
        <p:spPr bwMode="auto">
          <a:xfrm>
            <a:off x="0" y="0"/>
            <a:ext cx="72032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588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he Big Four: A Complete Guide to the 4 Main Types of Coffee Beans -  Intercontinental Coffee Trading Inc.">
            <a:extLst>
              <a:ext uri="{FF2B5EF4-FFF2-40B4-BE49-F238E27FC236}">
                <a16:creationId xmlns:a16="http://schemas.microsoft.com/office/drawing/2014/main" id="{42BF9E3D-2597-49CA-9880-16B1287703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2" b="894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3D579E-77FB-45E1-B507-FC7362BBB4CB}"/>
              </a:ext>
            </a:extLst>
          </p:cNvPr>
          <p:cNvSpPr txBox="1"/>
          <p:nvPr/>
        </p:nvSpPr>
        <p:spPr>
          <a:xfrm>
            <a:off x="7128588" y="1988711"/>
            <a:ext cx="5113818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Triple-triple</a:t>
            </a:r>
            <a:endParaRPr lang="ko-KR" altLang="en-US" sz="6600" dirty="0">
              <a:solidFill>
                <a:srgbClr val="FFFF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E139A4-E9A2-488B-80F6-C02B26629985}"/>
              </a:ext>
            </a:extLst>
          </p:cNvPr>
          <p:cNvSpPr txBox="1"/>
          <p:nvPr/>
        </p:nvSpPr>
        <p:spPr>
          <a:xfrm>
            <a:off x="7430921" y="3223027"/>
            <a:ext cx="4509152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rgbClr val="47272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3 cream</a:t>
            </a:r>
          </a:p>
          <a:p>
            <a:pPr algn="ctr"/>
            <a:r>
              <a:rPr lang="en-US" altLang="ko-KR" sz="5400" dirty="0">
                <a:solidFill>
                  <a:srgbClr val="47272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3 sugar</a:t>
            </a:r>
            <a:endParaRPr lang="ko-KR" altLang="en-US" sz="5400" dirty="0">
              <a:solidFill>
                <a:srgbClr val="472728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8E4A4066-BA79-44E5-ADEB-6EE77C7354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4" r="1021"/>
          <a:stretch/>
        </p:blipFill>
        <p:spPr bwMode="auto">
          <a:xfrm>
            <a:off x="0" y="0"/>
            <a:ext cx="72032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5062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The Big Four: A Complete Guide to the 4 Main Types of Coffee Beans -  Intercontinental Coffee Trading Inc.">
            <a:extLst>
              <a:ext uri="{FF2B5EF4-FFF2-40B4-BE49-F238E27FC236}">
                <a16:creationId xmlns:a16="http://schemas.microsoft.com/office/drawing/2014/main" id="{96E2000F-AFEB-4202-B408-3D9B54EECA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2" b="894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8E985D-18E6-4C65-A032-2C5478DBCB96}"/>
              </a:ext>
            </a:extLst>
          </p:cNvPr>
          <p:cNvSpPr txBox="1"/>
          <p:nvPr/>
        </p:nvSpPr>
        <p:spPr>
          <a:xfrm>
            <a:off x="1574085" y="2311501"/>
            <a:ext cx="9043830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Four by Four</a:t>
            </a:r>
            <a:endParaRPr lang="ko-KR" altLang="en-US" sz="6600" dirty="0">
              <a:solidFill>
                <a:srgbClr val="FFFF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1A9893-6CD9-4051-9105-800E7A0A3AFF}"/>
              </a:ext>
            </a:extLst>
          </p:cNvPr>
          <p:cNvSpPr txBox="1"/>
          <p:nvPr/>
        </p:nvSpPr>
        <p:spPr>
          <a:xfrm>
            <a:off x="1434448" y="3281422"/>
            <a:ext cx="9043830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rgbClr val="47272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4 cream / milk</a:t>
            </a:r>
          </a:p>
          <a:p>
            <a:pPr algn="ctr"/>
            <a:r>
              <a:rPr lang="en-US" altLang="ko-KR" sz="5400" dirty="0">
                <a:solidFill>
                  <a:srgbClr val="47272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4 sugar / sweetener</a:t>
            </a:r>
            <a:endParaRPr lang="ko-KR" altLang="en-US" sz="5400" dirty="0">
              <a:solidFill>
                <a:srgbClr val="472728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25574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The Big Four: A Complete Guide to the 4 Main Types of Coffee Beans -  Intercontinental Coffee Trading Inc.">
            <a:extLst>
              <a:ext uri="{FF2B5EF4-FFF2-40B4-BE49-F238E27FC236}">
                <a16:creationId xmlns:a16="http://schemas.microsoft.com/office/drawing/2014/main" id="{96E2000F-AFEB-4202-B408-3D9B54EECA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2" b="894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8E985D-18E6-4C65-A032-2C5478DBCB96}"/>
              </a:ext>
            </a:extLst>
          </p:cNvPr>
          <p:cNvSpPr txBox="1"/>
          <p:nvPr/>
        </p:nvSpPr>
        <p:spPr>
          <a:xfrm>
            <a:off x="702644" y="2311501"/>
            <a:ext cx="10786712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Three cream, Two sugars</a:t>
            </a:r>
            <a:endParaRPr lang="ko-KR" altLang="en-US" sz="6600" dirty="0">
              <a:solidFill>
                <a:srgbClr val="FFFF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1A9893-6CD9-4051-9105-800E7A0A3AFF}"/>
              </a:ext>
            </a:extLst>
          </p:cNvPr>
          <p:cNvSpPr txBox="1"/>
          <p:nvPr/>
        </p:nvSpPr>
        <p:spPr>
          <a:xfrm>
            <a:off x="1434448" y="3281422"/>
            <a:ext cx="9043830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rgbClr val="47272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3 cream</a:t>
            </a:r>
          </a:p>
          <a:p>
            <a:pPr algn="ctr"/>
            <a:r>
              <a:rPr lang="en-US" altLang="ko-KR" sz="5400" dirty="0">
                <a:solidFill>
                  <a:srgbClr val="47272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 sugar</a:t>
            </a:r>
            <a:endParaRPr lang="ko-KR" altLang="en-US" sz="5400" dirty="0">
              <a:solidFill>
                <a:srgbClr val="472728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88401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The Big Four: A Complete Guide to the 4 Main Types of Coffee Beans -  Intercontinental Coffee Trading Inc.">
            <a:extLst>
              <a:ext uri="{FF2B5EF4-FFF2-40B4-BE49-F238E27FC236}">
                <a16:creationId xmlns:a16="http://schemas.microsoft.com/office/drawing/2014/main" id="{96E2000F-AFEB-4202-B408-3D9B54EECA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2" b="894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8E985D-18E6-4C65-A032-2C5478DBCB96}"/>
              </a:ext>
            </a:extLst>
          </p:cNvPr>
          <p:cNvSpPr txBox="1"/>
          <p:nvPr/>
        </p:nvSpPr>
        <p:spPr>
          <a:xfrm>
            <a:off x="702644" y="2311501"/>
            <a:ext cx="10786712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Black</a:t>
            </a:r>
            <a:endParaRPr lang="ko-KR" altLang="en-US" sz="6600" dirty="0">
              <a:solidFill>
                <a:srgbClr val="FFFF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1A9893-6CD9-4051-9105-800E7A0A3AFF}"/>
              </a:ext>
            </a:extLst>
          </p:cNvPr>
          <p:cNvSpPr txBox="1"/>
          <p:nvPr/>
        </p:nvSpPr>
        <p:spPr>
          <a:xfrm>
            <a:off x="1434448" y="3281422"/>
            <a:ext cx="9043830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rgbClr val="47272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0 cream</a:t>
            </a:r>
          </a:p>
          <a:p>
            <a:pPr algn="ctr"/>
            <a:r>
              <a:rPr lang="en-US" altLang="ko-KR" sz="5400" dirty="0">
                <a:solidFill>
                  <a:srgbClr val="47272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0 sugar</a:t>
            </a:r>
            <a:endParaRPr lang="ko-KR" altLang="en-US" sz="5400" dirty="0">
              <a:solidFill>
                <a:srgbClr val="472728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92066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D2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EF7566EE-BB38-4146-A79A-B812D888B4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44"/>
          <a:stretch/>
        </p:blipFill>
        <p:spPr bwMode="auto">
          <a:xfrm>
            <a:off x="2147984" y="467989"/>
            <a:ext cx="7896031" cy="5652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350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Big Four: A Complete Guide to the 4 Main Types of Coffee Beans -  Intercontinental Coffee Trading Inc.">
            <a:extLst>
              <a:ext uri="{FF2B5EF4-FFF2-40B4-BE49-F238E27FC236}">
                <a16:creationId xmlns:a16="http://schemas.microsoft.com/office/drawing/2014/main" id="{C4F30C08-5579-4428-91D5-97AAF921CC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2" b="894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11C2947E-7D92-498F-9B26-0B6FF11DA1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9" r="6700"/>
          <a:stretch/>
        </p:blipFill>
        <p:spPr bwMode="auto">
          <a:xfrm>
            <a:off x="4404048" y="0"/>
            <a:ext cx="77879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665EF3-D284-4585-91DE-7F444C87B46E}"/>
              </a:ext>
            </a:extLst>
          </p:cNvPr>
          <p:cNvSpPr txBox="1"/>
          <p:nvPr/>
        </p:nvSpPr>
        <p:spPr>
          <a:xfrm>
            <a:off x="-282864" y="1432754"/>
            <a:ext cx="5113818" cy="21236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Credit or Debit?</a:t>
            </a:r>
            <a:endParaRPr lang="ko-KR" altLang="en-US" sz="6600" dirty="0">
              <a:solidFill>
                <a:srgbClr val="FFFF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2CE629-216F-43E4-AE7F-18C08AC32E68}"/>
              </a:ext>
            </a:extLst>
          </p:cNvPr>
          <p:cNvSpPr txBox="1"/>
          <p:nvPr/>
        </p:nvSpPr>
        <p:spPr>
          <a:xfrm>
            <a:off x="19469" y="3452880"/>
            <a:ext cx="4509152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rgbClr val="47272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credit card</a:t>
            </a:r>
          </a:p>
          <a:p>
            <a:pPr algn="ctr"/>
            <a:r>
              <a:rPr lang="en-US" altLang="ko-KR" sz="5400" dirty="0">
                <a:solidFill>
                  <a:srgbClr val="47272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debit card</a:t>
            </a:r>
            <a:endParaRPr lang="ko-KR" altLang="en-US" sz="5400" dirty="0">
              <a:solidFill>
                <a:srgbClr val="472728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71542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Big Four: A Complete Guide to the 4 Main Types of Coffee Beans -  Intercontinental Coffee Trading Inc.">
            <a:extLst>
              <a:ext uri="{FF2B5EF4-FFF2-40B4-BE49-F238E27FC236}">
                <a16:creationId xmlns:a16="http://schemas.microsoft.com/office/drawing/2014/main" id="{C4F30C08-5579-4428-91D5-97AAF921CC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2" b="894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11C2947E-7D92-498F-9B26-0B6FF11DA1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9" r="6700"/>
          <a:stretch/>
        </p:blipFill>
        <p:spPr bwMode="auto">
          <a:xfrm>
            <a:off x="4404048" y="0"/>
            <a:ext cx="77879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665EF3-D284-4585-91DE-7F444C87B46E}"/>
              </a:ext>
            </a:extLst>
          </p:cNvPr>
          <p:cNvSpPr txBox="1"/>
          <p:nvPr/>
        </p:nvSpPr>
        <p:spPr>
          <a:xfrm>
            <a:off x="-354885" y="1859339"/>
            <a:ext cx="5113818" cy="31393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For here </a:t>
            </a:r>
          </a:p>
          <a:p>
            <a:pPr algn="ctr"/>
            <a:r>
              <a:rPr lang="en-US" altLang="ko-KR" sz="6600" dirty="0">
                <a:solidFill>
                  <a:srgbClr val="47272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or</a:t>
            </a:r>
            <a:r>
              <a:rPr lang="en-US" altLang="ko-KR" sz="66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br>
              <a:rPr lang="en-US" altLang="ko-KR" sz="66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altLang="ko-KR" sz="66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To go</a:t>
            </a:r>
            <a:endParaRPr lang="ko-KR" altLang="en-US" sz="6600" dirty="0">
              <a:solidFill>
                <a:srgbClr val="FFFF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72994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Tim Hortons is offering 6-packs of donuts for $0.60 on November 26 | Dished">
            <a:extLst>
              <a:ext uri="{FF2B5EF4-FFF2-40B4-BE49-F238E27FC236}">
                <a16:creationId xmlns:a16="http://schemas.microsoft.com/office/drawing/2014/main" id="{B4922BC1-19DC-48A1-B92C-70A65657C6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2" r="452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756825-AB1A-49E9-A278-D9393316A0F9}"/>
              </a:ext>
            </a:extLst>
          </p:cNvPr>
          <p:cNvSpPr txBox="1"/>
          <p:nvPr/>
        </p:nvSpPr>
        <p:spPr>
          <a:xfrm>
            <a:off x="3407343" y="2598165"/>
            <a:ext cx="5377314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Doughnuts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2D9265-14F3-4DC8-A467-C6280C15B20A}"/>
              </a:ext>
            </a:extLst>
          </p:cNvPr>
          <p:cNvSpPr txBox="1"/>
          <p:nvPr/>
        </p:nvSpPr>
        <p:spPr>
          <a:xfrm>
            <a:off x="3407343" y="3429000"/>
            <a:ext cx="5377314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E0D2B5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Donuts</a:t>
            </a:r>
            <a:endParaRPr lang="ko-KR" altLang="en-US" sz="6600" dirty="0">
              <a:solidFill>
                <a:srgbClr val="E0D2B5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79704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7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Big Four: A Complete Guide to the 4 Main Types of Coffee Beans -  Intercontinental Coffee Trading Inc.">
            <a:extLst>
              <a:ext uri="{FF2B5EF4-FFF2-40B4-BE49-F238E27FC236}">
                <a16:creationId xmlns:a16="http://schemas.microsoft.com/office/drawing/2014/main" id="{3771EF0B-E856-44C0-A953-F24CE3F2B8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2" b="894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>
            <a:extLst>
              <a:ext uri="{FF2B5EF4-FFF2-40B4-BE49-F238E27FC236}">
                <a16:creationId xmlns:a16="http://schemas.microsoft.com/office/drawing/2014/main" id="{3DF349D6-ADD8-4CB3-A9CB-EAB736C88A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2" r="3568"/>
          <a:stretch/>
        </p:blipFill>
        <p:spPr bwMode="auto">
          <a:xfrm>
            <a:off x="0" y="-6998"/>
            <a:ext cx="7035281" cy="6864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3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The Big Four: A Complete Guide to the 4 Main Types of Coffee Beans -  Intercontinental Coffee Trading Inc.">
            <a:extLst>
              <a:ext uri="{FF2B5EF4-FFF2-40B4-BE49-F238E27FC236}">
                <a16:creationId xmlns:a16="http://schemas.microsoft.com/office/drawing/2014/main" id="{96E2000F-AFEB-4202-B408-3D9B54EECA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2" b="894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8E985D-18E6-4C65-A032-2C5478DBCB96}"/>
              </a:ext>
            </a:extLst>
          </p:cNvPr>
          <p:cNvSpPr txBox="1"/>
          <p:nvPr/>
        </p:nvSpPr>
        <p:spPr>
          <a:xfrm>
            <a:off x="702644" y="453825"/>
            <a:ext cx="10786712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Role Play</a:t>
            </a:r>
            <a:endParaRPr lang="ko-KR" altLang="en-US" sz="6600" dirty="0">
              <a:solidFill>
                <a:srgbClr val="FFFF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1A9893-6CD9-4051-9105-800E7A0A3AFF}"/>
              </a:ext>
            </a:extLst>
          </p:cNvPr>
          <p:cNvSpPr txBox="1"/>
          <p:nvPr/>
        </p:nvSpPr>
        <p:spPr>
          <a:xfrm>
            <a:off x="1472949" y="1180735"/>
            <a:ext cx="9043830" cy="563231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4400" dirty="0">
                <a:solidFill>
                  <a:srgbClr val="472728"/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Hi, can I help you? </a:t>
            </a:r>
          </a:p>
          <a:p>
            <a:pPr algn="ctr"/>
            <a:r>
              <a:rPr lang="en-US" altLang="ko-KR" sz="4400" dirty="0">
                <a:solidFill>
                  <a:srgbClr val="E0D2B5"/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May I have a </a:t>
            </a:r>
            <a:r>
              <a:rPr lang="en-US" altLang="ko-KR" sz="4800" b="1" dirty="0">
                <a:solidFill>
                  <a:srgbClr val="E0D2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haroni" panose="02010803020104030203" pitchFamily="2" charset="-79"/>
              </a:rPr>
              <a:t>large original double-double </a:t>
            </a:r>
            <a:r>
              <a:rPr lang="en-US" altLang="ko-KR" sz="4400" dirty="0">
                <a:solidFill>
                  <a:srgbClr val="E0D2B5"/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and a </a:t>
            </a:r>
            <a:r>
              <a:rPr lang="en-US" altLang="ko-KR" sz="4800" b="1" dirty="0">
                <a:solidFill>
                  <a:srgbClr val="E0D2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haroni" panose="02010803020104030203" pitchFamily="2" charset="-79"/>
              </a:rPr>
              <a:t>cruller</a:t>
            </a:r>
            <a:r>
              <a:rPr lang="en-US" altLang="ko-KR" sz="4400" dirty="0">
                <a:solidFill>
                  <a:srgbClr val="E0D2B5"/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?</a:t>
            </a:r>
          </a:p>
          <a:p>
            <a:pPr algn="ctr"/>
            <a:r>
              <a:rPr lang="en-US" altLang="ko-KR" sz="4400" dirty="0">
                <a:solidFill>
                  <a:srgbClr val="472728"/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Sure.  Will you be paying with cash or credit card?</a:t>
            </a:r>
          </a:p>
          <a:p>
            <a:pPr algn="ctr"/>
            <a:r>
              <a:rPr lang="en-US" altLang="ko-KR" sz="4400" dirty="0">
                <a:solidFill>
                  <a:srgbClr val="E0D2B5"/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Debit, please. </a:t>
            </a:r>
          </a:p>
          <a:p>
            <a:pPr algn="ctr"/>
            <a:r>
              <a:rPr lang="en-US" altLang="ko-KR" sz="4400" dirty="0">
                <a:solidFill>
                  <a:srgbClr val="472728"/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For here or to go? </a:t>
            </a:r>
          </a:p>
          <a:p>
            <a:pPr algn="ctr"/>
            <a:r>
              <a:rPr lang="en-US" altLang="ko-KR" sz="4400" dirty="0">
                <a:solidFill>
                  <a:srgbClr val="E0D2B5"/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For here please. </a:t>
            </a:r>
            <a:endParaRPr lang="ko-KR" altLang="en-US" sz="4400" dirty="0">
              <a:solidFill>
                <a:srgbClr val="E0D2B5"/>
              </a:solidFill>
              <a:latin typeface="Arial Rounded MT Bold" panose="020F070403050403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3366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reate Your Own Tim Hortons Combo | Cobone Offers">
            <a:extLst>
              <a:ext uri="{FF2B5EF4-FFF2-40B4-BE49-F238E27FC236}">
                <a16:creationId xmlns:a16="http://schemas.microsoft.com/office/drawing/2014/main" id="{D2E14452-710C-47E6-88D0-54B128247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1643"/>
            <a:ext cx="12192000" cy="6156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reate Your Own Tim Hortons Combo | Cobone Offers">
            <a:extLst>
              <a:ext uri="{FF2B5EF4-FFF2-40B4-BE49-F238E27FC236}">
                <a16:creationId xmlns:a16="http://schemas.microsoft.com/office/drawing/2014/main" id="{65A5F0E9-1218-432A-B8D8-AE74D3DAED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461"/>
          <a:stretch/>
        </p:blipFill>
        <p:spPr bwMode="auto">
          <a:xfrm>
            <a:off x="0" y="0"/>
            <a:ext cx="12192000" cy="70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69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1CF458A-1AEE-4003-86E4-6F0615D38040}"/>
              </a:ext>
            </a:extLst>
          </p:cNvPr>
          <p:cNvSpPr txBox="1"/>
          <p:nvPr/>
        </p:nvSpPr>
        <p:spPr>
          <a:xfrm>
            <a:off x="873256" y="877063"/>
            <a:ext cx="97814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>
                <a:hlinkClick r:id="rId2"/>
              </a:rPr>
              <a:t>https://www.wikihow.com/Order-Tim-Hortons-Coffee</a:t>
            </a:r>
            <a:r>
              <a:rPr lang="ko-KR" altLang="en-US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5E0E57-8038-42BA-8311-C55AAAE67A60}"/>
              </a:ext>
            </a:extLst>
          </p:cNvPr>
          <p:cNvSpPr txBox="1"/>
          <p:nvPr/>
        </p:nvSpPr>
        <p:spPr>
          <a:xfrm>
            <a:off x="873206" y="1781913"/>
            <a:ext cx="978157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>
                <a:hlinkClick r:id="rId3"/>
              </a:rPr>
              <a:t>https://wendihiebert.com/2009/08/04/how-to-order-and-behave-at-tim-hortons-to-make-the-world-a-better-place/#:~:text=Ordering%20coffee%20and%20tea%3A,is%20called%20a%20Triple%20Triple</a:t>
            </a:r>
            <a:r>
              <a:rPr lang="en-US" altLang="ko-KR" dirty="0"/>
              <a:t> </a:t>
            </a:r>
            <a:endParaRPr lang="ko-KR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8C0D52-2796-43E5-83B3-4E59F96897A9}"/>
              </a:ext>
            </a:extLst>
          </p:cNvPr>
          <p:cNvSpPr txBox="1"/>
          <p:nvPr/>
        </p:nvSpPr>
        <p:spPr>
          <a:xfrm>
            <a:off x="873206" y="3517760"/>
            <a:ext cx="97815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>
                <a:hlinkClick r:id="rId4"/>
              </a:rPr>
              <a:t>https://youtu.be/yJ0HZam3UJo</a:t>
            </a:r>
            <a:r>
              <a:rPr lang="en-US" altLang="ko-KR"/>
              <a:t> </a:t>
            </a:r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62DABB-DD6F-4A43-9AEA-ED21E07032E5}"/>
              </a:ext>
            </a:extLst>
          </p:cNvPr>
          <p:cNvSpPr txBox="1"/>
          <p:nvPr/>
        </p:nvSpPr>
        <p:spPr>
          <a:xfrm>
            <a:off x="874811" y="4422610"/>
            <a:ext cx="97789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https://www.reddit.com/r/TimHortons/comments/e7m1zy/i_heard_tim_hortons_counts_1_cream_as_more/</a:t>
            </a:r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C90195-DB90-4851-AFFC-B1760CB2AEC3}"/>
              </a:ext>
            </a:extLst>
          </p:cNvPr>
          <p:cNvSpPr txBox="1"/>
          <p:nvPr/>
        </p:nvSpPr>
        <p:spPr>
          <a:xfrm>
            <a:off x="873205" y="5409048"/>
            <a:ext cx="97789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https://www.thestar.com/opinion/contributors/2020/01/29/your-double-double-coffee-has-more-sugar-than-you-think-and-thats-a-problem.html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6352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18BBF9-D5F5-4420-B6E6-C306EB678399}"/>
              </a:ext>
            </a:extLst>
          </p:cNvPr>
          <p:cNvSpPr txBox="1"/>
          <p:nvPr/>
        </p:nvSpPr>
        <p:spPr>
          <a:xfrm>
            <a:off x="2131613" y="2097866"/>
            <a:ext cx="7928774" cy="266226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700" dirty="0">
                <a:solidFill>
                  <a:srgbClr val="FFFFFB"/>
                </a:solidFill>
                <a:latin typeface="Bebas Neue" panose="00000500000000000000" pitchFamily="2" charset="0"/>
              </a:rPr>
              <a:t>ESL</a:t>
            </a:r>
            <a:r>
              <a:rPr lang="en-US" altLang="ko-KR" sz="16700" dirty="0">
                <a:solidFill>
                  <a:srgbClr val="E0D2B5"/>
                </a:solidFill>
                <a:latin typeface="Bebas Neue" panose="00000500000000000000" pitchFamily="2" charset="0"/>
              </a:rPr>
              <a:t> toybox</a:t>
            </a:r>
            <a:endParaRPr lang="ko-KR" altLang="en-US" sz="16700" dirty="0">
              <a:solidFill>
                <a:srgbClr val="E0D2B5"/>
              </a:solidFill>
              <a:latin typeface="Bebas Neue" panose="00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5BDEC9-77D0-4955-81DA-C0790E7A6B91}"/>
              </a:ext>
            </a:extLst>
          </p:cNvPr>
          <p:cNvSpPr txBox="1"/>
          <p:nvPr/>
        </p:nvSpPr>
        <p:spPr>
          <a:xfrm>
            <a:off x="1556084" y="4091459"/>
            <a:ext cx="9079832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rgbClr val="472728"/>
                </a:solidFill>
                <a:latin typeface="Arial Nova" panose="020B0504020202020204" pitchFamily="34" charset="0"/>
              </a:rPr>
              <a:t>www.esltoybox.com</a:t>
            </a:r>
            <a:endParaRPr lang="en-US" altLang="ko-KR" sz="6600" dirty="0">
              <a:solidFill>
                <a:srgbClr val="472728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0824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2317DD-88AA-4EDE-B9ED-F3FD49FB930F}"/>
              </a:ext>
            </a:extLst>
          </p:cNvPr>
          <p:cNvSpPr txBox="1"/>
          <p:nvPr/>
        </p:nvSpPr>
        <p:spPr>
          <a:xfrm>
            <a:off x="1221996" y="4918295"/>
            <a:ext cx="5377314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Old-fashion</a:t>
            </a:r>
          </a:p>
        </p:txBody>
      </p:sp>
      <p:pic>
        <p:nvPicPr>
          <p:cNvPr id="4" name="Picture 2" descr="Tim Hortons Old Fashioned Plain | Mark Klotz | Flickr">
            <a:extLst>
              <a:ext uri="{FF2B5EF4-FFF2-40B4-BE49-F238E27FC236}">
                <a16:creationId xmlns:a16="http://schemas.microsoft.com/office/drawing/2014/main" id="{D1EBD12E-10C3-4D45-90EA-C819716E2F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898" b="91878" l="8166" r="73495">
                        <a14:backgroundMark x1="55914" y1="81685" x2="53959" y2="82662"/>
                        <a14:backgroundMark x1="51613" y1="82784" x2="45161" y2="84737"/>
                        <a14:backgroundMark x1="42229" y1="84860" x2="45748" y2="84249"/>
                        <a14:backgroundMark x1="45259" y1="84249" x2="44086" y2="84371"/>
                        <a14:backgroundMark x1="43206" y1="84005" x2="43206" y2="840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57" t="32416" r="31163" b="14984"/>
          <a:stretch/>
        </p:blipFill>
        <p:spPr bwMode="auto">
          <a:xfrm>
            <a:off x="907723" y="1499532"/>
            <a:ext cx="4949506" cy="360726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57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2317DD-88AA-4EDE-B9ED-F3FD49FB930F}"/>
              </a:ext>
            </a:extLst>
          </p:cNvPr>
          <p:cNvSpPr txBox="1"/>
          <p:nvPr/>
        </p:nvSpPr>
        <p:spPr>
          <a:xfrm>
            <a:off x="2265411" y="2937141"/>
            <a:ext cx="5377314" cy="21236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Boston Cream</a:t>
            </a:r>
          </a:p>
        </p:txBody>
      </p:sp>
      <p:pic>
        <p:nvPicPr>
          <p:cNvPr id="19458" name="Picture 2" descr="Boston cream doughnut - Wikipedia">
            <a:extLst>
              <a:ext uri="{FF2B5EF4-FFF2-40B4-BE49-F238E27FC236}">
                <a16:creationId xmlns:a16="http://schemas.microsoft.com/office/drawing/2014/main" id="{A03EB8F5-4E43-469A-AF15-81286C657A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76" t="12287" r="9271" b="12377"/>
          <a:stretch/>
        </p:blipFill>
        <p:spPr bwMode="auto">
          <a:xfrm>
            <a:off x="6413154" y="2374084"/>
            <a:ext cx="4973017" cy="324977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330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2317DD-88AA-4EDE-B9ED-F3FD49FB930F}"/>
              </a:ext>
            </a:extLst>
          </p:cNvPr>
          <p:cNvSpPr txBox="1"/>
          <p:nvPr/>
        </p:nvSpPr>
        <p:spPr>
          <a:xfrm>
            <a:off x="4200089" y="1780812"/>
            <a:ext cx="5377314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Apple Fritter</a:t>
            </a:r>
          </a:p>
        </p:txBody>
      </p:sp>
      <p:pic>
        <p:nvPicPr>
          <p:cNvPr id="26626" name="Picture 2" descr="McDonald's Apple Fritter Nutrition Facts">
            <a:extLst>
              <a:ext uri="{FF2B5EF4-FFF2-40B4-BE49-F238E27FC236}">
                <a16:creationId xmlns:a16="http://schemas.microsoft.com/office/drawing/2014/main" id="{D48C9E3B-9C7A-453E-9F90-2DD65860BD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455" l="9197" r="91192">
                        <a14:foregroundMark x1="9197" y1="65455" x2="9585" y2="66591"/>
                        <a14:foregroundMark x1="47409" y1="90000" x2="47150" y2="90000"/>
                        <a14:foregroundMark x1="91321" y1="65455" x2="91321" y2="64091"/>
                        <a14:foregroundMark x1="65674" y1="90227" x2="65026" y2="90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5" t="20950" r="7097" b="5452"/>
          <a:stretch/>
        </p:blipFill>
        <p:spPr bwMode="auto">
          <a:xfrm>
            <a:off x="352425" y="2518546"/>
            <a:ext cx="5743575" cy="279082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483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2317DD-88AA-4EDE-B9ED-F3FD49FB930F}"/>
              </a:ext>
            </a:extLst>
          </p:cNvPr>
          <p:cNvSpPr txBox="1"/>
          <p:nvPr/>
        </p:nvSpPr>
        <p:spPr>
          <a:xfrm>
            <a:off x="3407343" y="1524651"/>
            <a:ext cx="5377314" cy="21236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Chocolate Dip</a:t>
            </a:r>
          </a:p>
        </p:txBody>
      </p:sp>
      <p:pic>
        <p:nvPicPr>
          <p:cNvPr id="25604" name="Picture 4" descr="Chocolate Dip Donut pic | Chocolate dipped, Chocolate, Tim hortons">
            <a:extLst>
              <a:ext uri="{FF2B5EF4-FFF2-40B4-BE49-F238E27FC236}">
                <a16:creationId xmlns:a16="http://schemas.microsoft.com/office/drawing/2014/main" id="{E9652D84-830A-461E-BCFB-D451CA4E62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4" t="23637" r="15659" b="24268"/>
          <a:stretch/>
        </p:blipFill>
        <p:spPr bwMode="auto">
          <a:xfrm>
            <a:off x="6632896" y="2296748"/>
            <a:ext cx="4686300" cy="360997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41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2317DD-88AA-4EDE-B9ED-F3FD49FB930F}"/>
              </a:ext>
            </a:extLst>
          </p:cNvPr>
          <p:cNvSpPr txBox="1"/>
          <p:nvPr/>
        </p:nvSpPr>
        <p:spPr>
          <a:xfrm>
            <a:off x="5366158" y="3760614"/>
            <a:ext cx="5377314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Maple Dip</a:t>
            </a:r>
          </a:p>
        </p:txBody>
      </p:sp>
      <p:pic>
        <p:nvPicPr>
          <p:cNvPr id="24578" name="Picture 2" descr="Tim Hortons Menu: The Best and Worst Foods | Eat This Not That">
            <a:extLst>
              <a:ext uri="{FF2B5EF4-FFF2-40B4-BE49-F238E27FC236}">
                <a16:creationId xmlns:a16="http://schemas.microsoft.com/office/drawing/2014/main" id="{A9316F6F-633D-496C-9CDB-61B218576C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28965" y1="78588" x2="22371" y2="77449"/>
                        <a14:backgroundMark x1="34725" y1="80866" x2="57179" y2="84169"/>
                        <a14:backgroundMark x1="59349" y1="83257" x2="72204" y2="79385"/>
                        <a14:backgroundMark x1="67947" y1="79385" x2="56928" y2="82916"/>
                        <a14:backgroundMark x1="82053" y1="68109" x2="85225" y2="62073"/>
                        <a14:backgroundMark x1="85225" y1="62073" x2="85476" y2="61845"/>
                        <a14:backgroundMark x1="85058" y1="58998" x2="85058" y2="589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44" t="18437" r="12577" b="15909"/>
          <a:stretch/>
        </p:blipFill>
        <p:spPr bwMode="auto">
          <a:xfrm>
            <a:off x="923925" y="2200276"/>
            <a:ext cx="5105400" cy="327660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043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2317DD-88AA-4EDE-B9ED-F3FD49FB930F}"/>
              </a:ext>
            </a:extLst>
          </p:cNvPr>
          <p:cNvSpPr txBox="1"/>
          <p:nvPr/>
        </p:nvSpPr>
        <p:spPr>
          <a:xfrm>
            <a:off x="1477943" y="3190476"/>
            <a:ext cx="5377314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Blueberry </a:t>
            </a:r>
          </a:p>
        </p:txBody>
      </p:sp>
      <p:pic>
        <p:nvPicPr>
          <p:cNvPr id="23554" name="Picture 2" descr="Tim Hortons Menu: The Best and Worst Foods | Eat This Not That">
            <a:extLst>
              <a:ext uri="{FF2B5EF4-FFF2-40B4-BE49-F238E27FC236}">
                <a16:creationId xmlns:a16="http://schemas.microsoft.com/office/drawing/2014/main" id="{CC43E6CE-751B-407B-B832-AE86969622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66" t="16570" r="8691" b="15054"/>
          <a:stretch/>
        </p:blipFill>
        <p:spPr bwMode="auto">
          <a:xfrm>
            <a:off x="6221962" y="2386857"/>
            <a:ext cx="5019675" cy="304800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994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</TotalTime>
  <Words>256</Words>
  <Application>Microsoft Office PowerPoint</Application>
  <PresentationFormat>Widescreen</PresentationFormat>
  <Paragraphs>67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Bebas Neue</vt:lpstr>
      <vt:lpstr>Arial Nova</vt:lpstr>
      <vt:lpstr>Arial Rounded MT Bold</vt:lpstr>
      <vt:lpstr>Arial</vt:lpstr>
      <vt:lpstr>맑은 고딕</vt:lpstr>
      <vt:lpstr>Aharoni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Tim Hortons</dc:title>
  <dc:creator>tim schilstra</dc:creator>
  <cp:lastModifiedBy>tim schilstra</cp:lastModifiedBy>
  <cp:revision>26</cp:revision>
  <dcterms:created xsi:type="dcterms:W3CDTF">2021-04-16T02:36:07Z</dcterms:created>
  <dcterms:modified xsi:type="dcterms:W3CDTF">2021-06-29T14:54:30Z</dcterms:modified>
</cp:coreProperties>
</file>